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0"/>
  </p:handoutMasterIdLst>
  <p:sldIdLst>
    <p:sldId id="258" r:id="rId2"/>
    <p:sldId id="259" r:id="rId3"/>
    <p:sldId id="263" r:id="rId4"/>
    <p:sldId id="264" r:id="rId5"/>
    <p:sldId id="260" r:id="rId6"/>
    <p:sldId id="266" r:id="rId7"/>
    <p:sldId id="269" r:id="rId8"/>
    <p:sldId id="270" r:id="rId9"/>
    <p:sldId id="262" r:id="rId10"/>
    <p:sldId id="271" r:id="rId11"/>
    <p:sldId id="272" r:id="rId12"/>
    <p:sldId id="285" r:id="rId13"/>
    <p:sldId id="274" r:id="rId14"/>
    <p:sldId id="275" r:id="rId15"/>
    <p:sldId id="292" r:id="rId16"/>
    <p:sldId id="288" r:id="rId17"/>
    <p:sldId id="286" r:id="rId18"/>
    <p:sldId id="277" r:id="rId19"/>
    <p:sldId id="278" r:id="rId20"/>
    <p:sldId id="291" r:id="rId21"/>
    <p:sldId id="287" r:id="rId22"/>
    <p:sldId id="280" r:id="rId23"/>
    <p:sldId id="281" r:id="rId24"/>
    <p:sldId id="289" r:id="rId25"/>
    <p:sldId id="282" r:id="rId26"/>
    <p:sldId id="283" r:id="rId27"/>
    <p:sldId id="284" r:id="rId28"/>
    <p:sldId id="290" r:id="rId2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71" autoAdjust="0"/>
    <p:restoredTop sz="96327"/>
  </p:normalViewPr>
  <p:slideViewPr>
    <p:cSldViewPr snapToGrid="0" snapToObjects="1">
      <p:cViewPr varScale="1">
        <p:scale>
          <a:sx n="96" d="100"/>
          <a:sy n="96" d="100"/>
        </p:scale>
        <p:origin x="192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42D4261E-D3C8-D74A-B975-F2A552DC99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196E7DF-37DC-BA42-80F4-CA38816CB5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AF0FF-831A-D149-98F5-B59BF983DCE7}" type="datetimeFigureOut">
              <a:rPr lang="da-DK" smtClean="0"/>
              <a:t>27.12.2021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C097271-7479-0249-98B7-40830ECE01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F305020-344A-854E-990F-052BD02099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D4227-EA1C-0D47-9231-0090B931B3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81600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3F551-C810-9E40-B543-32213876C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2442404"/>
            <a:ext cx="9723404" cy="1698522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621A0FCC-FE0A-E74A-8604-C168724E3C14}"/>
              </a:ext>
            </a:extLst>
          </p:cNvPr>
          <p:cNvSpPr/>
          <p:nvPr userDrawn="1"/>
        </p:nvSpPr>
        <p:spPr>
          <a:xfrm>
            <a:off x="0" y="5016137"/>
            <a:ext cx="12192000" cy="18418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 descr="Videncenter logo.png">
            <a:extLst>
              <a:ext uri="{FF2B5EF4-FFF2-40B4-BE49-F238E27FC236}">
                <a16:creationId xmlns:a16="http://schemas.microsoft.com/office/drawing/2014/main" id="{52EAA5F1-2B7C-6546-B094-57259AA6DD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391" y="5636624"/>
            <a:ext cx="3456958" cy="648666"/>
          </a:xfrm>
          <a:prstGeom prst="rect">
            <a:avLst/>
          </a:prstGeom>
        </p:spPr>
      </p:pic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660898DD-ECF2-204C-835B-9BD725C78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8322" y="4313820"/>
            <a:ext cx="7813418" cy="447593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509835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med teknisk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87A932D-DAF6-4441-B443-5402FB11F11D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39790" y="2479615"/>
            <a:ext cx="5765549" cy="3150506"/>
          </a:xfrm>
        </p:spPr>
        <p:txBody>
          <a:bodyPr lIns="0" tIns="0" rIns="0" bIns="0">
            <a:normAutofit/>
          </a:bodyPr>
          <a:lstStyle>
            <a:lvl1pPr marL="285750" indent="-285750">
              <a:buClr>
                <a:schemeClr val="tx1"/>
              </a:buClr>
              <a:buFont typeface="Wingdings" pitchFamily="2" charset="2"/>
              <a:buChar char="§"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 sz="1600" dirty="0"/>
              <a:t>Tryk for at erstatte teksten</a:t>
            </a:r>
            <a:br>
              <a:rPr lang="da-DK" sz="1600" dirty="0"/>
            </a:br>
            <a:br>
              <a:rPr lang="da-DK" sz="1600" dirty="0"/>
            </a:br>
            <a:endParaRPr lang="da-DK" sz="1600" dirty="0"/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EB4F15AB-2B19-CE46-A68E-9E6FA9D71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3084" y="1154051"/>
            <a:ext cx="4628745" cy="4476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z="2000"/>
              <a:t>Klik for at redigere teksttypografierne i masteren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072E65E-5B9A-804B-A48C-4B1DC2915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964565"/>
            <a:ext cx="5765549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718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C48B62AC-928F-E841-A2CC-3FE3A58EA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032" y="1709738"/>
            <a:ext cx="781341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701EB067-4A11-0741-95EF-34023AA3E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4032" y="4589463"/>
            <a:ext cx="781341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billede 11">
            <a:extLst>
              <a:ext uri="{FF2B5EF4-FFF2-40B4-BE49-F238E27FC236}">
                <a16:creationId xmlns:a16="http://schemas.microsoft.com/office/drawing/2014/main" id="{C918AB74-1EFA-FA48-9DCB-D82C716651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928551" cy="6858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1648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7C9D3B-C0A4-7E4F-B540-20B020409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85C6485-2455-A642-B499-56A6865FC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28288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z="2000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2040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36D14-598C-EB43-8E4F-D5D8A7304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083379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237E353-6E40-0D4F-A5F0-836C667ABD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8083380" cy="4351338"/>
          </a:xfrm>
        </p:spPr>
        <p:txBody>
          <a:bodyPr>
            <a:normAutofit/>
          </a:bodyPr>
          <a:lstStyle>
            <a:lvl1pPr>
              <a:buFont typeface="Wingdings" pitchFamily="2" charset="2"/>
              <a:buChar char="§"/>
              <a:defRPr sz="1600"/>
            </a:lvl1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87BE771-FF28-AD4A-B31D-60EC6B368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182562"/>
            <a:ext cx="2743200" cy="365125"/>
          </a:xfrm>
          <a:prstGeom prst="rect">
            <a:avLst/>
          </a:prstGeom>
        </p:spPr>
        <p:txBody>
          <a:bodyPr/>
          <a:lstStyle/>
          <a:p>
            <a:fld id="{D199FF42-80A3-8F40-9EA3-AF2241956B20}" type="slidenum">
              <a:rPr lang="da-DK" smtClean="0"/>
              <a:t>‹nr.›</a:t>
            </a:fld>
            <a:endParaRPr lang="da-DK"/>
          </a:p>
        </p:txBody>
      </p:sp>
      <p:pic>
        <p:nvPicPr>
          <p:cNvPr id="13" name="Billede 12" descr="Videncenter logo.png">
            <a:extLst>
              <a:ext uri="{FF2B5EF4-FFF2-40B4-BE49-F238E27FC236}">
                <a16:creationId xmlns:a16="http://schemas.microsoft.com/office/drawing/2014/main" id="{176825D1-DE9C-2645-AE2B-BBE4A9E7B4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127750"/>
            <a:ext cx="1945873" cy="365125"/>
          </a:xfrm>
          <a:prstGeom prst="rect">
            <a:avLst/>
          </a:prstGeom>
        </p:spPr>
      </p:pic>
      <p:sp>
        <p:nvSpPr>
          <p:cNvPr id="14" name="Pladsholder til billede 11">
            <a:extLst>
              <a:ext uri="{FF2B5EF4-FFF2-40B4-BE49-F238E27FC236}">
                <a16:creationId xmlns:a16="http://schemas.microsoft.com/office/drawing/2014/main" id="{7660AB38-7777-DE48-942C-557BB78174C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63449" y="0"/>
            <a:ext cx="2928551" cy="6858000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2217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36D14-598C-EB43-8E4F-D5D8A7304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253" y="414553"/>
            <a:ext cx="805454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237E353-6E40-0D4F-A5F0-836C667A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254" y="1875053"/>
            <a:ext cx="8054546" cy="4351338"/>
          </a:xfrm>
        </p:spPr>
        <p:txBody>
          <a:bodyPr>
            <a:normAutofit/>
          </a:bodyPr>
          <a:lstStyle>
            <a:lvl1pPr>
              <a:buFont typeface="Wingdings" pitchFamily="2" charset="2"/>
              <a:buChar char="§"/>
              <a:defRPr sz="16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4FC5DA48-DA21-FC46-B1AA-4CA10EED57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928551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92435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d teknisk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A47039F-B259-4D47-A222-319CE3B02CAD}"/>
              </a:ext>
            </a:extLst>
          </p:cNvPr>
          <p:cNvSpPr txBox="1">
            <a:spLocks/>
          </p:cNvSpPr>
          <p:nvPr userDrawn="1"/>
        </p:nvSpPr>
        <p:spPr>
          <a:xfrm>
            <a:off x="5586660" y="1217788"/>
            <a:ext cx="5765549" cy="90327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err="1"/>
              <a:t>Teknisk</a:t>
            </a:r>
            <a:r>
              <a:rPr lang="en-US" dirty="0"/>
              <a:t> illustration</a:t>
            </a:r>
          </a:p>
          <a:p>
            <a:r>
              <a:rPr lang="en-US" dirty="0" err="1"/>
              <a:t>venstrestillet</a:t>
            </a:r>
            <a:endParaRPr lang="da-DK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87A932D-DAF6-4441-B443-5402FB11F11D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5586659" y="2479615"/>
            <a:ext cx="5765549" cy="3340416"/>
          </a:xfrm>
        </p:spPr>
        <p:txBody>
          <a:bodyPr lIns="0" tIns="0" rIns="0" bIns="0">
            <a:normAutofit/>
          </a:bodyPr>
          <a:lstStyle>
            <a:lvl1pPr marL="285750" indent="-285750">
              <a:buClr>
                <a:schemeClr val="tx1"/>
              </a:buClr>
              <a:buFont typeface="Wingdings" pitchFamily="2" charset="2"/>
              <a:buChar char="§"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 sz="1600" dirty="0"/>
              <a:t>Tryk for at erstatte teksten</a:t>
            </a:r>
            <a:br>
              <a:rPr lang="da-DK" sz="1600" dirty="0"/>
            </a:br>
            <a:br>
              <a:rPr lang="da-DK" sz="1600" dirty="0"/>
            </a:br>
            <a:endParaRPr lang="da-DK" sz="1600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D16866E0-4B01-D944-9E06-C9995F3F93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9790" y="1227878"/>
            <a:ext cx="4402242" cy="4592153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323850" sx="85000" sy="85000" flip="none" algn="tl"/>
          </a:blipFill>
        </p:spPr>
        <p:txBody>
          <a:bodyPr anchor="ctr"/>
          <a:lstStyle>
            <a:lvl1pPr marL="0" indent="0" algn="ctr">
              <a:buNone/>
              <a:defRPr sz="1200" b="0"/>
            </a:lvl1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34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med teknisk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A47039F-B259-4D47-A222-319CE3B02CAD}"/>
              </a:ext>
            </a:extLst>
          </p:cNvPr>
          <p:cNvSpPr txBox="1">
            <a:spLocks/>
          </p:cNvSpPr>
          <p:nvPr userDrawn="1"/>
        </p:nvSpPr>
        <p:spPr>
          <a:xfrm>
            <a:off x="839791" y="1217788"/>
            <a:ext cx="5765549" cy="90327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Teknisk</a:t>
            </a:r>
            <a:r>
              <a:rPr lang="en-US" dirty="0"/>
              <a:t> illustration</a:t>
            </a:r>
          </a:p>
          <a:p>
            <a:r>
              <a:rPr lang="en-US" dirty="0" err="1"/>
              <a:t>højrestillet</a:t>
            </a:r>
            <a:endParaRPr lang="da-DK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87A932D-DAF6-4441-B443-5402FB11F11D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39790" y="2479615"/>
            <a:ext cx="5765549" cy="3150506"/>
          </a:xfrm>
        </p:spPr>
        <p:txBody>
          <a:bodyPr lIns="0" tIns="0" rIns="0" bIns="0">
            <a:normAutofit/>
          </a:bodyPr>
          <a:lstStyle>
            <a:lvl1pPr marL="285750" indent="-285750">
              <a:buClr>
                <a:schemeClr val="tx1"/>
              </a:buClr>
              <a:buFont typeface="Wingdings" pitchFamily="2" charset="2"/>
              <a:buChar char="§"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 sz="1600" dirty="0"/>
              <a:t>Tryk for at erstatte teksten</a:t>
            </a:r>
            <a:br>
              <a:rPr lang="da-DK" sz="1600" dirty="0"/>
            </a:br>
            <a:br>
              <a:rPr lang="da-DK" sz="1600" dirty="0"/>
            </a:br>
            <a:endParaRPr lang="da-DK" sz="1600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D16866E0-4B01-D944-9E06-C9995F3F93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49967" y="1227879"/>
            <a:ext cx="4402242" cy="440224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-323850" sx="85000" sy="85000" flip="none" algn="tl"/>
          </a:blip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242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med teknisk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2C9A35E3-38DE-2543-9344-B1A1B6C000DD}"/>
              </a:ext>
            </a:extLst>
          </p:cNvPr>
          <p:cNvSpPr/>
          <p:nvPr userDrawn="1"/>
        </p:nvSpPr>
        <p:spPr>
          <a:xfrm>
            <a:off x="1078366" y="934278"/>
            <a:ext cx="4830416" cy="49894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A47039F-B259-4D47-A222-319CE3B02CAD}"/>
              </a:ext>
            </a:extLst>
          </p:cNvPr>
          <p:cNvSpPr txBox="1">
            <a:spLocks/>
          </p:cNvSpPr>
          <p:nvPr userDrawn="1"/>
        </p:nvSpPr>
        <p:spPr>
          <a:xfrm>
            <a:off x="1484182" y="1309976"/>
            <a:ext cx="4712835" cy="90327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err="1"/>
              <a:t>Indsæt</a:t>
            </a:r>
            <a:r>
              <a:rPr lang="en-US" dirty="0"/>
              <a:t> </a:t>
            </a:r>
          </a:p>
          <a:p>
            <a:r>
              <a:rPr lang="en-US" dirty="0" err="1"/>
              <a:t>overskrift</a:t>
            </a:r>
            <a:endParaRPr lang="da-DK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87A932D-DAF6-4441-B443-5402FB11F11D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484183" y="2493232"/>
            <a:ext cx="3877948" cy="3150506"/>
          </a:xfrm>
        </p:spPr>
        <p:txBody>
          <a:bodyPr lIns="0" tIns="0" rIns="0" bIns="0">
            <a:normAutofit/>
          </a:bodyPr>
          <a:lstStyle>
            <a:lvl1pPr marL="285750" indent="-285750">
              <a:buClr>
                <a:schemeClr val="tx1"/>
              </a:buClr>
              <a:buFont typeface="Wingdings" pitchFamily="2" charset="2"/>
              <a:buChar char="§"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 sz="1600" dirty="0"/>
              <a:t>Tryk for at erstatte teksten</a:t>
            </a:r>
            <a:br>
              <a:rPr lang="da-DK" sz="1600" dirty="0"/>
            </a:br>
            <a:br>
              <a:rPr lang="da-DK" sz="1600" dirty="0"/>
            </a:br>
            <a:endParaRPr lang="da-DK" sz="160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0C5C033-7EF3-B24E-8C0C-E2F6B2A47C92}"/>
              </a:ext>
            </a:extLst>
          </p:cNvPr>
          <p:cNvSpPr/>
          <p:nvPr userDrawn="1"/>
        </p:nvSpPr>
        <p:spPr>
          <a:xfrm>
            <a:off x="6314598" y="934278"/>
            <a:ext cx="4830416" cy="49894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BE2FFB5-90A0-C545-862B-FFAB29B98ACC}"/>
              </a:ext>
            </a:extLst>
          </p:cNvPr>
          <p:cNvSpPr txBox="1">
            <a:spLocks/>
          </p:cNvSpPr>
          <p:nvPr userDrawn="1"/>
        </p:nvSpPr>
        <p:spPr>
          <a:xfrm>
            <a:off x="6720414" y="1309976"/>
            <a:ext cx="4712835" cy="90327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err="1"/>
              <a:t>Indsæt</a:t>
            </a:r>
            <a:r>
              <a:rPr lang="en-US" dirty="0"/>
              <a:t> </a:t>
            </a:r>
          </a:p>
          <a:p>
            <a:r>
              <a:rPr lang="en-US" dirty="0" err="1"/>
              <a:t>overskrift</a:t>
            </a:r>
            <a:endParaRPr lang="da-DK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593D83-5554-1044-BDE7-703FBDF80E9B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6720415" y="2493232"/>
            <a:ext cx="3877948" cy="3150506"/>
          </a:xfrm>
        </p:spPr>
        <p:txBody>
          <a:bodyPr lIns="0" tIns="0" rIns="0" bIns="0">
            <a:normAutofit/>
          </a:bodyPr>
          <a:lstStyle>
            <a:lvl1pPr marL="285750" indent="-285750">
              <a:buClr>
                <a:schemeClr val="tx1"/>
              </a:buClr>
              <a:buFont typeface="Wingdings" pitchFamily="2" charset="2"/>
              <a:buChar char="§"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 sz="1600" dirty="0"/>
              <a:t>Tryk for at erstatte teksten</a:t>
            </a:r>
            <a:br>
              <a:rPr lang="da-DK" sz="1600" dirty="0"/>
            </a:br>
            <a:br>
              <a:rPr lang="da-DK" sz="1600" dirty="0"/>
            </a:b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4003571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med teknisk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87A932D-DAF6-4441-B443-5402FB11F11D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5586659" y="2479615"/>
            <a:ext cx="5765549" cy="3340416"/>
          </a:xfrm>
        </p:spPr>
        <p:txBody>
          <a:bodyPr lIns="0" tIns="0" rIns="0" bIns="0">
            <a:normAutofit/>
          </a:bodyPr>
          <a:lstStyle>
            <a:lvl1pPr marL="285750" indent="-285750">
              <a:buClr>
                <a:schemeClr val="tx1"/>
              </a:buClr>
              <a:buFont typeface="Wingdings" pitchFamily="2" charset="2"/>
              <a:buChar char="§"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 sz="1600" dirty="0"/>
              <a:t>Tryk for at erstatte teksten</a:t>
            </a:r>
            <a:br>
              <a:rPr lang="da-DK" sz="1600" dirty="0"/>
            </a:br>
            <a:br>
              <a:rPr lang="da-DK" sz="1600" dirty="0"/>
            </a:br>
            <a:endParaRPr lang="da-DK" sz="1600" dirty="0"/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8E7E9725-E073-354E-9FAE-14B210FDA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923" y="1160239"/>
            <a:ext cx="4628745" cy="4659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z="2000"/>
              <a:t>Klik for at redigere teksttypografierne i masteren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72952EB-B616-A146-ADC8-EE1B52B5F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659" y="1037969"/>
            <a:ext cx="5765548" cy="1217551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241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B0DD55B5-1EF8-C649-A591-3A59C8D0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2828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</a:t>
            </a:r>
            <a:br>
              <a:rPr lang="da-DK" dirty="0"/>
            </a:br>
            <a:r>
              <a:rPr lang="da-DK" dirty="0"/>
              <a:t>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4F815CF-9631-9943-A0C1-9F15E6DE3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825625"/>
            <a:ext cx="1028288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z="2000" dirty="0"/>
              <a:t>Tryk for at indsætte teksten</a:t>
            </a:r>
            <a:endParaRPr lang="da-DK" dirty="0"/>
          </a:p>
        </p:txBody>
      </p:sp>
      <p:pic>
        <p:nvPicPr>
          <p:cNvPr id="4" name="Billede 3" descr="Videncenter logo.png">
            <a:extLst>
              <a:ext uri="{FF2B5EF4-FFF2-40B4-BE49-F238E27FC236}">
                <a16:creationId xmlns:a16="http://schemas.microsoft.com/office/drawing/2014/main" id="{D87DC610-1B6C-454A-84EF-41B69D343F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0416" y="6178765"/>
            <a:ext cx="1945873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1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49" r:id="rId2"/>
    <p:sldLayoutId id="2147483661" r:id="rId3"/>
    <p:sldLayoutId id="2147483650" r:id="rId4"/>
    <p:sldLayoutId id="2147483660" r:id="rId5"/>
    <p:sldLayoutId id="2147483656" r:id="rId6"/>
    <p:sldLayoutId id="2147483662" r:id="rId7"/>
    <p:sldLayoutId id="2147483663" r:id="rId8"/>
    <p:sldLayoutId id="2147483665" r:id="rId9"/>
    <p:sldLayoutId id="214748366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knologisk.dk/funktionsafproevning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YNi4uTiYzpA?feature=oembed" TargetMode="External"/><Relationship Id="rId4" Type="http://schemas.openxmlformats.org/officeDocument/2006/relationships/hyperlink" Target="https://youtu.be/YNi4uTiYzpA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knologisk.dk/funktionsafproevning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ygningsreglementet.dk/Tekniske-bestemmelser/11/BRV/Funktionsafprovning" TargetMode="External"/><Relationship Id="rId2" Type="http://schemas.openxmlformats.org/officeDocument/2006/relationships/hyperlink" Target="https://bygningsreglementet.dk/Tekniske-bestemmelser/22/Kra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5lrg-ROPZKY?feature=oembed" TargetMode="External"/><Relationship Id="rId4" Type="http://schemas.openxmlformats.org/officeDocument/2006/relationships/hyperlink" Target="https://youtu.be/5lrg-ROPZKY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cid:35D9ABB8-358B-4BFB-B2CF-A100D32E56E6" TargetMode="Externa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knologisk.dk/funktionsafproevning" TargetMode="External"/><Relationship Id="rId2" Type="http://schemas.openxmlformats.org/officeDocument/2006/relationships/hyperlink" Target="https://byggeriogenergi.dk/etageejendomme/installationer/ventilation-og-indeklima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bygningsreglementet.dk/Tekniske-bestemmelser/11/BRV/Funktionsafprovnin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3929388-F3DD-D149-AE62-6CFA98FE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Funktionsafprøvning af bygningsinstallationer</a:t>
            </a:r>
            <a:br>
              <a:rPr lang="da-DK" dirty="0"/>
            </a:br>
            <a:endParaRPr lang="da-DK" dirty="0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46F84390-2332-974A-BB87-ED423B6FB2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Ventilationsanlæg – større bygninger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34086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572BC-DB4C-1F4C-9CA4-9168F97E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Inden funktionsafprøvningen påbegyndes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A23B90-ACC4-EE49-8468-F32F39A2D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da-DK" dirty="0"/>
              <a:t>For at kunne udføre funktionsafprøvning af ventilationsanlæg skal følgende normalt være opfyldt, inden afprøvningen udføres:</a:t>
            </a:r>
          </a:p>
          <a:p>
            <a:pPr>
              <a:lnSpc>
                <a:spcPct val="100000"/>
              </a:lnSpc>
            </a:pPr>
            <a:r>
              <a:rPr lang="da-DK" dirty="0"/>
              <a:t>Der er udført en tæthedsprøvning jf. kravet i DS447 kap. 6.3.1 af ventilationsanlægget, der viser, at anlægget opfylder de stillede tæthedskrav, jf. DS447, kap. 6.1.2</a:t>
            </a:r>
          </a:p>
          <a:p>
            <a:pPr>
              <a:lnSpc>
                <a:spcPct val="100000"/>
              </a:lnSpc>
            </a:pPr>
            <a:r>
              <a:rPr lang="da-DK" dirty="0"/>
              <a:t>Ventilationsanlægget er indreguleret, så anlægget yder de nominelle luftstrømme, jf. DS447, kap. 6.3.2</a:t>
            </a:r>
          </a:p>
          <a:p>
            <a:pPr>
              <a:lnSpc>
                <a:spcPct val="100000"/>
              </a:lnSpc>
            </a:pPr>
            <a:r>
              <a:rPr lang="da-DK" dirty="0"/>
              <a:t>Ventilationskanaler og komponenter er rengjorte for byggestøv og eventuelle filtre i anlægget er monteret og rene, jf. DS447 6.3.3</a:t>
            </a:r>
          </a:p>
          <a:p>
            <a:pPr>
              <a:lnSpc>
                <a:spcPct val="100000"/>
              </a:lnSpc>
            </a:pPr>
            <a:r>
              <a:rPr lang="da-DK" dirty="0"/>
              <a:t>Under måleperioden holdes vinduer og døre lukkede for at opnå stabile måleforhold</a:t>
            </a:r>
          </a:p>
        </p:txBody>
      </p:sp>
    </p:spTree>
    <p:extLst>
      <p:ext uri="{BB962C8B-B14F-4D97-AF65-F5344CB8AC3E}">
        <p14:creationId xmlns:p14="http://schemas.microsoft.com/office/powerpoint/2010/main" val="2796763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3E21390-85DA-564F-BCAC-0AA2D0E3C5BD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39790" y="2479615"/>
            <a:ext cx="5765549" cy="3150506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da-DK" sz="2000" dirty="0"/>
              <a:t>Luftmængder og –fordeling (for centrale og decentrale anlæg)</a:t>
            </a:r>
          </a:p>
          <a:p>
            <a:pPr>
              <a:buClr>
                <a:schemeClr val="accent1"/>
              </a:buClr>
            </a:pPr>
            <a:r>
              <a:rPr lang="da-DK" sz="2000" dirty="0"/>
              <a:t>SEL-faktorer</a:t>
            </a:r>
          </a:p>
          <a:p>
            <a:pPr>
              <a:buClr>
                <a:schemeClr val="accent1"/>
              </a:buClr>
            </a:pPr>
            <a:r>
              <a:rPr lang="da-DK" sz="2000" dirty="0"/>
              <a:t>Behovsstyring</a:t>
            </a:r>
          </a:p>
          <a:p>
            <a:pPr>
              <a:buClr>
                <a:schemeClr val="accent1"/>
              </a:buClr>
            </a:pPr>
            <a:endParaRPr lang="da-DK" sz="2000" dirty="0"/>
          </a:p>
          <a:p>
            <a:pPr marL="0" indent="0">
              <a:buClr>
                <a:schemeClr val="accent1"/>
              </a:buClr>
              <a:buNone/>
            </a:pPr>
            <a:r>
              <a:rPr lang="da-DK" sz="2000" dirty="0"/>
              <a:t>….. og hvordan opfylder man så kravene i Bygningsreglementet, og er der andet der bør gøres ?</a:t>
            </a:r>
          </a:p>
          <a:p>
            <a:pPr marL="0" indent="0">
              <a:buNone/>
            </a:pPr>
            <a:endParaRPr lang="da-DK" sz="1600" dirty="0"/>
          </a:p>
          <a:p>
            <a:endParaRPr lang="da-DK" sz="1600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76633E0-B362-FB47-9151-728198678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084" y="2333260"/>
            <a:ext cx="4628745" cy="2117650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9AB5292-36FB-354C-BBDF-A545AE671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964565"/>
            <a:ext cx="5765549" cy="1325563"/>
          </a:xfrm>
        </p:spPr>
        <p:txBody>
          <a:bodyPr anchor="ctr">
            <a:normAutofit/>
          </a:bodyPr>
          <a:lstStyle/>
          <a:p>
            <a:r>
              <a:rPr lang="da-DK" sz="2700"/>
              <a:t>Hvad skal kontrolleres?</a:t>
            </a:r>
            <a:br>
              <a:rPr lang="da-DK" sz="2700"/>
            </a:br>
            <a:br>
              <a:rPr lang="da-DK" sz="2700"/>
            </a:br>
            <a:endParaRPr lang="da-DK" sz="2700"/>
          </a:p>
        </p:txBody>
      </p:sp>
    </p:spTree>
    <p:extLst>
      <p:ext uri="{BB962C8B-B14F-4D97-AF65-F5344CB8AC3E}">
        <p14:creationId xmlns:p14="http://schemas.microsoft.com/office/powerpoint/2010/main" val="3813661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15F834-DB1C-5046-9359-A237C24FE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Luftmængder og -fordeling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56D5AF8-DCE1-F54A-868D-BF68D99C0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254" y="1364974"/>
            <a:ext cx="8054546" cy="4861417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a-DK" sz="1900" dirty="0"/>
              <a:t>Formålet med afprøvningen er at eftervise, at ventilationsanlægget i praksis yder de ventilationsmængder, der anvendes i energibehovsberegningen, der dokumenterer, at bygningen overholder bygningsreglementets energikrav, jf. kapitel 11, Energiforbrug og kravene til indeklima i bygningsreglementet.</a:t>
            </a:r>
            <a:br>
              <a:rPr lang="da-DK" sz="1900" dirty="0"/>
            </a:br>
            <a:endParaRPr lang="da-DK" sz="1900" dirty="0"/>
          </a:p>
          <a:p>
            <a:pPr marL="0" indent="0">
              <a:lnSpc>
                <a:spcPct val="110000"/>
              </a:lnSpc>
              <a:buNone/>
            </a:pPr>
            <a:r>
              <a:rPr lang="da-DK" sz="1900" dirty="0"/>
              <a:t>I andre bygninger end de tidligere nævnte, fx kontor- og erhvervsbygninger, skal der fastlægges et dimensionerende ventilationsbehov for hvert rum i bygningen. De dimensionerende volumenstrømme skal eftervises af funktionsafprøvningen.</a:t>
            </a:r>
            <a:br>
              <a:rPr lang="da-DK" sz="1900" dirty="0"/>
            </a:br>
            <a:endParaRPr lang="da-DK" sz="1900" dirty="0"/>
          </a:p>
          <a:p>
            <a:pPr>
              <a:lnSpc>
                <a:spcPct val="100000"/>
              </a:lnSpc>
            </a:pPr>
            <a:r>
              <a:rPr lang="da-DK" sz="1900" dirty="0"/>
              <a:t>Luftmængderne eftervises for alle nye ventilationsanlæg</a:t>
            </a:r>
          </a:p>
          <a:p>
            <a:pPr>
              <a:lnSpc>
                <a:spcPct val="100000"/>
              </a:lnSpc>
            </a:pPr>
            <a:r>
              <a:rPr lang="da-DK" sz="1900" dirty="0"/>
              <a:t>Der foretages en kontrol af både hovedluft- og delluftmængder </a:t>
            </a:r>
          </a:p>
          <a:p>
            <a:pPr>
              <a:lnSpc>
                <a:spcPct val="110000"/>
              </a:lnSpc>
            </a:pPr>
            <a:r>
              <a:rPr lang="da-DK" sz="1900" dirty="0"/>
              <a:t>Hvis der foreligger en indreguleringsrapport, kan den betragtes som en funktionsafprøvning der kan godkendes, hvis de målte hovedluftmængder maksimalt ligger ±8% fra de projekterede jf. det krævede i BR18</a:t>
            </a:r>
          </a:p>
          <a:p>
            <a:pPr>
              <a:lnSpc>
                <a:spcPct val="110000"/>
              </a:lnSpc>
            </a:pPr>
            <a:r>
              <a:rPr lang="da-DK" sz="1900" dirty="0"/>
              <a:t>Endvidere kan den betragtes som en funktionsafprøvning der kan godkendes, hvis de målte delluftmængder målt på armaturerne maksimalt ligger indenfor ±15% fra de projekterede jf. det krævede i BR18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6" name="Pladsholder til billede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CCCE3554-46E9-4C5D-A366-52B8502512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1512" b="21512"/>
          <a:stretch>
            <a:fillRect/>
          </a:stretch>
        </p:blipFill>
        <p:spPr>
          <a:xfrm rot="5400000">
            <a:off x="-1963738" y="1963738"/>
            <a:ext cx="6858001" cy="2930525"/>
          </a:xfrm>
        </p:spPr>
      </p:pic>
    </p:spTree>
    <p:extLst>
      <p:ext uri="{BB962C8B-B14F-4D97-AF65-F5344CB8AC3E}">
        <p14:creationId xmlns:p14="http://schemas.microsoft.com/office/powerpoint/2010/main" val="1780832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572BC-DB4C-1F4C-9CA4-9168F97E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Luftmængder og -fordeling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A23B90-ACC4-EE49-8468-F32F39A2D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2000" dirty="0"/>
              <a:t>I indreguleringsrapporten skal der være anført:</a:t>
            </a:r>
          </a:p>
          <a:p>
            <a:pPr>
              <a:lnSpc>
                <a:spcPct val="100000"/>
              </a:lnSpc>
            </a:pPr>
            <a:r>
              <a:rPr lang="da-DK" sz="2000" dirty="0"/>
              <a:t>Oplysninger om hvem, der har udført funktionsafprøvningen og hvornår</a:t>
            </a:r>
          </a:p>
          <a:p>
            <a:pPr>
              <a:lnSpc>
                <a:spcPct val="100000"/>
              </a:lnSpc>
            </a:pPr>
            <a:r>
              <a:rPr lang="da-DK" sz="2000" dirty="0"/>
              <a:t>Hvilke forudsætninger og forhold målingen er udført under</a:t>
            </a:r>
          </a:p>
          <a:p>
            <a:pPr>
              <a:lnSpc>
                <a:spcPct val="100000"/>
              </a:lnSpc>
            </a:pPr>
            <a:r>
              <a:rPr lang="da-DK" sz="2000" dirty="0"/>
              <a:t>Målepunkter</a:t>
            </a:r>
          </a:p>
          <a:p>
            <a:pPr>
              <a:lnSpc>
                <a:spcPct val="100000"/>
              </a:lnSpc>
            </a:pPr>
            <a:r>
              <a:rPr lang="da-DK" sz="2000" dirty="0"/>
              <a:t>Måleudstyr der er anvendt samt hvor og hvornår dette sidst blev kalibreret</a:t>
            </a:r>
          </a:p>
          <a:p>
            <a:pPr>
              <a:lnSpc>
                <a:spcPct val="100000"/>
              </a:lnSpc>
            </a:pPr>
            <a:r>
              <a:rPr lang="da-DK" sz="2000" dirty="0"/>
              <a:t>De opnåede måleresultater sammenholdt med designdata</a:t>
            </a:r>
          </a:p>
        </p:txBody>
      </p:sp>
    </p:spTree>
    <p:extLst>
      <p:ext uri="{BB962C8B-B14F-4D97-AF65-F5344CB8AC3E}">
        <p14:creationId xmlns:p14="http://schemas.microsoft.com/office/powerpoint/2010/main" val="2541460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572BC-DB4C-1F4C-9CA4-9168F97E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Luftmængder og -fordeling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A23B90-ACC4-EE49-8468-F32F39A2D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700" dirty="0"/>
              <a:t>Hvis der ikke foreligger en indreguleringsrapport eller resultaterne heri vurderes at være tvivlsomme eftervises luftmængderne ved følgende målepunkter:</a:t>
            </a:r>
          </a:p>
          <a:p>
            <a:pPr>
              <a:lnSpc>
                <a:spcPct val="100000"/>
              </a:lnSpc>
            </a:pPr>
            <a:r>
              <a:rPr lang="da-DK" dirty="0"/>
              <a:t>Hovedluftmængder opgjort via traversmålinger i kanaler, målinger på trykudtag monteret på ventilatorerne eller ved udlæsning på CTS/display af ventilationsanlæggenes driftsdata</a:t>
            </a:r>
          </a:p>
          <a:p>
            <a:pPr>
              <a:lnSpc>
                <a:spcPct val="100000"/>
              </a:lnSpc>
            </a:pPr>
            <a:r>
              <a:rPr lang="da-DK" dirty="0"/>
              <a:t>Delluftmængder opgjort via målinger på armaturer med håndholdt måletragt</a:t>
            </a:r>
          </a:p>
          <a:p>
            <a:pPr>
              <a:lnSpc>
                <a:spcPct val="100000"/>
              </a:lnSpc>
            </a:pPr>
            <a:r>
              <a:rPr lang="da-DK" dirty="0"/>
              <a:t>Motorernes frekvensomformere indstilles således at ventilatorerne leverer det krævede luftskifte jf. BR18</a:t>
            </a:r>
          </a:p>
          <a:p>
            <a:pPr>
              <a:lnSpc>
                <a:spcPct val="100000"/>
              </a:lnSpc>
            </a:pPr>
            <a:r>
              <a:rPr lang="da-DK" dirty="0"/>
              <a:t>Der foretages målinger af hovedluftmængderne fra samtlige ventilationsanlæg samt måling af delluftmængderne i 10% af </a:t>
            </a:r>
            <a:r>
              <a:rPr lang="da-DK" dirty="0" err="1"/>
              <a:t>lejleighederne</a:t>
            </a:r>
            <a:r>
              <a:rPr lang="da-DK" dirty="0"/>
              <a:t>. Hvis der observeres fejl og mangler i ovenstående stikprøvekontrol af delluftmængderne afbrydes funktionsafprøvning og det aftales med bygherren at der skal foretages en fornyet indregulering. Herefter foretages ny funktionsafprøvning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dirty="0"/>
              <a:t>Der kan ligeledes foretages luftmålinger, hvis bygherren eller dennes rådgiver ønsker det.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dirty="0"/>
              <a:t>Se film om målinger af luftmængder hér: </a:t>
            </a:r>
            <a:r>
              <a:rPr lang="da-DK" dirty="0">
                <a:hlinkClick r:id="rId2"/>
              </a:rPr>
              <a:t>www.teknologisk.dk/funktionsafproevning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7216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4C4CB4-9BFC-4BE5-9F9B-BC7D558A1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1" y="365125"/>
            <a:ext cx="10392210" cy="1325563"/>
          </a:xfrm>
        </p:spPr>
        <p:txBody>
          <a:bodyPr/>
          <a:lstStyle/>
          <a:p>
            <a:r>
              <a:rPr lang="da-DK" dirty="0"/>
              <a:t>Måling og vurdering af luftmængder</a:t>
            </a:r>
          </a:p>
        </p:txBody>
      </p:sp>
      <p:pic>
        <p:nvPicPr>
          <p:cNvPr id="4" name="Onlinemedier 3" title="Funktionsafprøvning af SFP-faktor og luftmængder i ventilationsanlæg i kontorbygning">
            <a:hlinkClick r:id="" action="ppaction://media"/>
            <a:extLst>
              <a:ext uri="{FF2B5EF4-FFF2-40B4-BE49-F238E27FC236}">
                <a16:creationId xmlns:a16="http://schemas.microsoft.com/office/drawing/2014/main" id="{66AF7654-E63D-4D62-93AC-309BA2C6E63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96908" y="1492010"/>
            <a:ext cx="6856136" cy="3873979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30CADFEB-A0DF-AD4A-A17D-E47BAD4F136B}"/>
              </a:ext>
            </a:extLst>
          </p:cNvPr>
          <p:cNvSpPr txBox="1"/>
          <p:nvPr/>
        </p:nvSpPr>
        <p:spPr>
          <a:xfrm>
            <a:off x="728871" y="5632174"/>
            <a:ext cx="728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hlinkClick r:id="rId4"/>
              </a:rPr>
              <a:t>https://youtu.be/YNi4uTiYzpA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562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572BC-DB4C-1F4C-9CA4-9168F97E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Refleksion – drøft med din sidemand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A23B90-ACC4-EE49-8468-F32F39A2D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a-DK" sz="2400" dirty="0"/>
              <a:t>Har I set en indreguleringsrapport?</a:t>
            </a:r>
          </a:p>
          <a:p>
            <a:pPr>
              <a:lnSpc>
                <a:spcPct val="100000"/>
              </a:lnSpc>
            </a:pPr>
            <a:r>
              <a:rPr lang="da-DK" sz="2400" dirty="0"/>
              <a:t>Var indreguleringsrapporten fyldestgørende – var der de data som I havde brug for?</a:t>
            </a:r>
          </a:p>
          <a:p>
            <a:pPr>
              <a:lnSpc>
                <a:spcPct val="100000"/>
              </a:lnSpc>
            </a:pPr>
            <a:r>
              <a:rPr lang="da-DK" sz="2400" dirty="0"/>
              <a:t>Så data troværdige ud?</a:t>
            </a:r>
          </a:p>
          <a:p>
            <a:pPr marL="0" indent="0">
              <a:lnSpc>
                <a:spcPct val="100000"/>
              </a:lnSpc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3749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AB5292-36FB-354C-BBDF-A545AE671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dirty="0"/>
              <a:t>SEL-faktorer</a:t>
            </a: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3E21390-85DA-564F-BCAC-0AA2D0E3C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544" y="1252537"/>
            <a:ext cx="808338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600" dirty="0"/>
              <a:t>Formålet med afprøvningen er at eftervise, at ventilationsanlæggets elforbrug, SEL-værdi, i praksis mindst svarer til den forudsætning, der anvendes i energibehovsberegningen, der dokumenterer, at bygningen overholder bygningsreglementets energikrav, jf. kapitel 11, Energiforbrug.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600" dirty="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600" dirty="0"/>
              <a:t>Det skal desuden eftervises, at ventilationsanlæggets SEL-værdi opfylder bygningsreglementets energikrav til ventilationsanlæg, jf. §§436-438.</a:t>
            </a:r>
          </a:p>
          <a:p>
            <a:pPr marL="0" indent="0">
              <a:buNone/>
            </a:pPr>
            <a:endParaRPr lang="da-DK" dirty="0"/>
          </a:p>
          <a:p>
            <a:pPr>
              <a:lnSpc>
                <a:spcPct val="100000"/>
              </a:lnSpc>
            </a:pPr>
            <a:r>
              <a:rPr lang="da-DK" dirty="0"/>
              <a:t>SEL-faktorerne måles for alle nye ventilationsanlæg</a:t>
            </a:r>
          </a:p>
          <a:p>
            <a:pPr>
              <a:lnSpc>
                <a:spcPct val="100000"/>
              </a:lnSpc>
            </a:pPr>
            <a:r>
              <a:rPr lang="da-DK" dirty="0"/>
              <a:t>Hvis der foreligger en målerapport, kan den betragtes som en funktionsafprøvning, hvis de enkelte målte SEL-faktorer maksimalt overstiger kravet i BR18 med 5%</a:t>
            </a:r>
          </a:p>
          <a:p>
            <a:pPr>
              <a:lnSpc>
                <a:spcPct val="100000"/>
              </a:lnSpc>
            </a:pPr>
            <a:r>
              <a:rPr lang="da-DK" dirty="0"/>
              <a:t>Kravet i BR18 til SEL-faktor er 1.200 J/m</a:t>
            </a:r>
            <a:r>
              <a:rPr lang="da-DK" baseline="30000" dirty="0"/>
              <a:t>3</a:t>
            </a:r>
            <a:r>
              <a:rPr lang="da-DK" dirty="0"/>
              <a:t> for centrale anlæg (ved grundluftskiftet) og 1.000 J/m</a:t>
            </a:r>
            <a:r>
              <a:rPr lang="da-DK" baseline="30000" dirty="0"/>
              <a:t>3</a:t>
            </a:r>
            <a:r>
              <a:rPr lang="da-DK" dirty="0"/>
              <a:t> for decentrale anlæg (ved grundluftskiftet)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D5E9CFFC-25E3-4795-A3C1-A65B2F78870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21528" b="21528"/>
          <a:stretch>
            <a:fillRect/>
          </a:stretch>
        </p:blipFill>
        <p:spPr>
          <a:xfrm rot="5400000">
            <a:off x="7297738" y="1963738"/>
            <a:ext cx="6858000" cy="2928937"/>
          </a:xfrm>
        </p:spPr>
      </p:pic>
    </p:spTree>
    <p:extLst>
      <p:ext uri="{BB962C8B-B14F-4D97-AF65-F5344CB8AC3E}">
        <p14:creationId xmlns:p14="http://schemas.microsoft.com/office/powerpoint/2010/main" val="860511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572BC-DB4C-1F4C-9CA4-9168F97E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SEL-faktorer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A23B90-ACC4-EE49-8468-F32F39A2D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2000" dirty="0"/>
              <a:t>I målerapporten skal der være anført:</a:t>
            </a:r>
          </a:p>
          <a:p>
            <a:pPr>
              <a:lnSpc>
                <a:spcPct val="100000"/>
              </a:lnSpc>
            </a:pPr>
            <a:r>
              <a:rPr lang="da-DK" sz="2000" dirty="0"/>
              <a:t>Oplysninger om hvem, der har udført funktionsafprøvningen og hvornår</a:t>
            </a:r>
          </a:p>
          <a:p>
            <a:pPr>
              <a:lnSpc>
                <a:spcPct val="100000"/>
              </a:lnSpc>
            </a:pPr>
            <a:r>
              <a:rPr lang="da-DK" sz="2000" dirty="0"/>
              <a:t>Hvilke forudsætninger og forhold målingen er udført under</a:t>
            </a:r>
          </a:p>
          <a:p>
            <a:pPr>
              <a:lnSpc>
                <a:spcPct val="100000"/>
              </a:lnSpc>
            </a:pPr>
            <a:r>
              <a:rPr lang="da-DK" sz="2000" dirty="0"/>
              <a:t>Målepunkter</a:t>
            </a:r>
          </a:p>
          <a:p>
            <a:pPr>
              <a:lnSpc>
                <a:spcPct val="100000"/>
              </a:lnSpc>
            </a:pPr>
            <a:r>
              <a:rPr lang="da-DK" sz="2000" dirty="0"/>
              <a:t>Måleudstyr der er anvendt samt hvor og hvornår dette sidst blev kalibreret</a:t>
            </a:r>
          </a:p>
          <a:p>
            <a:pPr>
              <a:lnSpc>
                <a:spcPct val="100000"/>
              </a:lnSpc>
            </a:pPr>
            <a:r>
              <a:rPr lang="da-DK" sz="2000" dirty="0"/>
              <a:t>De opnåede måleresultater sammenholdt med designdata</a:t>
            </a:r>
          </a:p>
        </p:txBody>
      </p:sp>
    </p:spTree>
    <p:extLst>
      <p:ext uri="{BB962C8B-B14F-4D97-AF65-F5344CB8AC3E}">
        <p14:creationId xmlns:p14="http://schemas.microsoft.com/office/powerpoint/2010/main" val="4204418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572BC-DB4C-1F4C-9CA4-9168F97E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SEL-faktorer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A23B90-ACC4-EE49-8468-F32F39A2D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700" dirty="0"/>
              <a:t>Hvis der ikke foreligger en målerapport for hvert enkelt ventilationsanlægs SEL faktor skal den udføres ifm. funktionsafprøvningen. Ved eftervisning af anlæggets SEL-faktor indgår følgende målepunkter:</a:t>
            </a:r>
          </a:p>
          <a:p>
            <a:pPr>
              <a:lnSpc>
                <a:spcPct val="100000"/>
              </a:lnSpc>
            </a:pPr>
            <a:r>
              <a:rPr lang="da-DK" dirty="0"/>
              <a:t>Luftmængder opgjort via traversmålinger i kanaler, målinger på trykudtag monteret på ventilatorerne eller flowmålere for ventilationsaggregatet</a:t>
            </a:r>
          </a:p>
          <a:p>
            <a:pPr>
              <a:lnSpc>
                <a:spcPct val="100000"/>
              </a:lnSpc>
            </a:pPr>
            <a:r>
              <a:rPr lang="da-DK" dirty="0"/>
              <a:t>Effektoptag foretaget på blæsermotorernes hovedrelæer i styreskabet eller på motorernes klemkasser. Målingerne må kun foretages af personer der er tilstrækkeligt kvalificerede til at udføre arbejdet, så de kan undgå de farer elektricitet kan forårsage</a:t>
            </a:r>
          </a:p>
          <a:p>
            <a:pPr>
              <a:lnSpc>
                <a:spcPct val="100000"/>
              </a:lnSpc>
            </a:pPr>
            <a:r>
              <a:rPr lang="da-DK" dirty="0"/>
              <a:t>Målingen af SEL-faktoren foretages med fuld varmegenvinding, dvs. eventuelle bypass spjæld skal være lukkede eller rotoren (roterende veksler) kører med 100% omdrejningstal</a:t>
            </a:r>
          </a:p>
          <a:p>
            <a:pPr>
              <a:lnSpc>
                <a:spcPct val="100000"/>
              </a:lnSpc>
            </a:pPr>
            <a:r>
              <a:rPr lang="da-DK" dirty="0"/>
              <a:t>Målingerne af luftmængder og effektoptag foretages som samtidige målinger</a:t>
            </a:r>
          </a:p>
          <a:p>
            <a:pPr marL="0" indent="0">
              <a:lnSpc>
                <a:spcPct val="100000"/>
              </a:lnSpc>
              <a:buNone/>
            </a:pPr>
            <a:endParaRPr lang="da-DK" dirty="0"/>
          </a:p>
          <a:p>
            <a:pPr marL="0" indent="0">
              <a:lnSpc>
                <a:spcPct val="100000"/>
              </a:lnSpc>
              <a:buNone/>
            </a:pPr>
            <a:r>
              <a:rPr lang="da-DK" dirty="0"/>
              <a:t>Der kan ligeledes foretages SEL-målinger, hvis bygherren eller dennes rådgiver ønsker det.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dirty="0"/>
              <a:t>Se film om målinger af SEL-faktor hér: </a:t>
            </a:r>
            <a:r>
              <a:rPr lang="da-DK" dirty="0">
                <a:hlinkClick r:id="rId2"/>
              </a:rPr>
              <a:t>www.teknologisk.dk/funktionsafproevning</a:t>
            </a:r>
            <a:endParaRPr lang="da-DK" dirty="0"/>
          </a:p>
          <a:p>
            <a:pPr marL="0" indent="0">
              <a:lnSpc>
                <a:spcPct val="100000"/>
              </a:lnSpc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9927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05A92B-0376-D14E-BAD4-6FE92496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032" y="1023938"/>
            <a:ext cx="7813418" cy="2852737"/>
          </a:xfrm>
        </p:spPr>
        <p:txBody>
          <a:bodyPr>
            <a:normAutofit/>
          </a:bodyPr>
          <a:lstStyle/>
          <a:p>
            <a:r>
              <a:rPr lang="da-DK" sz="5400" dirty="0"/>
              <a:t>Ventilationsanlæg i større bygninger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5DF1EDE-ED98-1242-A746-69657056C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3302" y="4032872"/>
            <a:ext cx="7813418" cy="1500187"/>
          </a:xfrm>
        </p:spPr>
        <p:txBody>
          <a:bodyPr>
            <a:normAutofit fontScale="92500" lnSpcReduction="20000"/>
          </a:bodyPr>
          <a:lstStyle/>
          <a:p>
            <a:r>
              <a:rPr lang="da-DK" sz="2800" dirty="0"/>
              <a:t>Krav i Bygningsreglementet (BR18)</a:t>
            </a:r>
          </a:p>
          <a:p>
            <a:endParaRPr lang="da-DK" sz="2000" dirty="0"/>
          </a:p>
          <a:p>
            <a:r>
              <a:rPr lang="da-DK" sz="2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§ 420 – </a:t>
            </a:r>
            <a:r>
              <a:rPr lang="da-DK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§ </a:t>
            </a:r>
            <a:r>
              <a:rPr lang="da-DK" sz="2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452</a:t>
            </a:r>
            <a:endParaRPr lang="da-DK" sz="2200" dirty="0"/>
          </a:p>
          <a:p>
            <a:r>
              <a:rPr lang="da-DK" sz="2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Vejledning om funktionsafprøvning – kapitel 11 (afsnit 2)</a:t>
            </a:r>
            <a:endParaRPr lang="da-DK" sz="2200" dirty="0"/>
          </a:p>
        </p:txBody>
      </p:sp>
      <p:pic>
        <p:nvPicPr>
          <p:cNvPr id="6" name="Pladsholder til billede 5" descr="Et billede, der indeholder tekst, indendørs, enhed, meter&#10;&#10;Automatisk genereret beskrivelse">
            <a:extLst>
              <a:ext uri="{FF2B5EF4-FFF2-40B4-BE49-F238E27FC236}">
                <a16:creationId xmlns:a16="http://schemas.microsoft.com/office/drawing/2014/main" id="{20FC7B75-DE3F-48B5-9050-044560EE20D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21512" b="21512"/>
          <a:stretch>
            <a:fillRect/>
          </a:stretch>
        </p:blipFill>
        <p:spPr>
          <a:xfrm rot="5400000">
            <a:off x="-1963738" y="1963738"/>
            <a:ext cx="6858001" cy="2930525"/>
          </a:xfrm>
        </p:spPr>
      </p:pic>
    </p:spTree>
    <p:extLst>
      <p:ext uri="{BB962C8B-B14F-4D97-AF65-F5344CB8AC3E}">
        <p14:creationId xmlns:p14="http://schemas.microsoft.com/office/powerpoint/2010/main" val="2622560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21CA8D-F139-4BFE-B813-73B4E1F05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Måling og vurdering af SEL-faktoren (se supplerende eksempel vedr. enfamiliehus her)</a:t>
            </a:r>
          </a:p>
        </p:txBody>
      </p:sp>
      <p:pic>
        <p:nvPicPr>
          <p:cNvPr id="4" name="Onlinemedier 3" title="Funktionsafprøvning af SFP-faktor og luftmængder i ventilationsanlæg i enfamileshus">
            <a:hlinkClick r:id="" action="ppaction://media"/>
            <a:extLst>
              <a:ext uri="{FF2B5EF4-FFF2-40B4-BE49-F238E27FC236}">
                <a16:creationId xmlns:a16="http://schemas.microsoft.com/office/drawing/2014/main" id="{A509A6E3-653D-4C95-8761-D9BB71E199A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72058" y="1690688"/>
            <a:ext cx="7015162" cy="396383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B1B24D37-371D-CC4B-AADA-A385BC875038}"/>
              </a:ext>
            </a:extLst>
          </p:cNvPr>
          <p:cNvSpPr/>
          <p:nvPr/>
        </p:nvSpPr>
        <p:spPr>
          <a:xfrm>
            <a:off x="623912" y="5841760"/>
            <a:ext cx="3045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hlinkClick r:id="rId4"/>
              </a:rPr>
              <a:t>https://youtu.be</a:t>
            </a:r>
            <a:r>
              <a:rPr lang="da-DK">
                <a:hlinkClick r:id="rId4"/>
              </a:rPr>
              <a:t>/5lrg-ROPZKY</a:t>
            </a:r>
            <a:r>
              <a:rPr lang="da-DK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5019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15F834-DB1C-5046-9359-A237C24FE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Behovsstyring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56D5AF8-DCE1-F54A-868D-BF68D99C0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a-DK" sz="1600" dirty="0"/>
              <a:t>Formålet med afprøvningen er at eftervise, at behovsstyringen fungerer efter hensigten og som forudsat i dimensionering af anlægget og den forudsætning med hensyn til behovsstyring af ventilationen, der anvendes i energibehovsberegningen, der dokumenterer, at bygningen overholder bygningsreglementets energikrav, jf. kapitel 11, Energiforbrug.</a:t>
            </a:r>
          </a:p>
          <a:p>
            <a:pPr marL="0" indent="0">
              <a:lnSpc>
                <a:spcPct val="100000"/>
              </a:lnSpc>
              <a:buNone/>
            </a:pPr>
            <a:endParaRPr lang="da-DK" sz="1600" dirty="0"/>
          </a:p>
          <a:p>
            <a:pPr marL="0" indent="0">
              <a:lnSpc>
                <a:spcPct val="110000"/>
              </a:lnSpc>
              <a:buNone/>
            </a:pPr>
            <a:r>
              <a:rPr lang="da-DK" sz="1600" dirty="0"/>
              <a:t>Behovsstyring skal sikre, at der altid ventileres således, at der opnås en energibesparelse samtidig med, at et sundt indeklima kan opretholdes, og at ventilationsraten kan reguleres i forhold til belastningen af rummet eller bygningen.</a:t>
            </a:r>
          </a:p>
          <a:p>
            <a:pPr marL="0" indent="0">
              <a:lnSpc>
                <a:spcPct val="100000"/>
              </a:lnSpc>
              <a:buNone/>
            </a:pPr>
            <a:endParaRPr lang="da-DK" dirty="0"/>
          </a:p>
          <a:p>
            <a:pPr marL="0" indent="0">
              <a:lnSpc>
                <a:spcPct val="110000"/>
              </a:lnSpc>
              <a:buNone/>
            </a:pPr>
            <a:r>
              <a:rPr lang="da-DK" sz="1600" dirty="0"/>
              <a:t>De typiske anvendte metoder for behovsstyring af ventilationen er ved automatisk styring efter for eksempel:</a:t>
            </a:r>
            <a:endParaRPr lang="da-DK" dirty="0"/>
          </a:p>
          <a:p>
            <a:pPr>
              <a:lnSpc>
                <a:spcPct val="100000"/>
              </a:lnSpc>
            </a:pPr>
            <a:r>
              <a:rPr lang="da-DK" dirty="0"/>
              <a:t>Timere</a:t>
            </a:r>
          </a:p>
          <a:p>
            <a:pPr>
              <a:lnSpc>
                <a:spcPct val="100000"/>
              </a:lnSpc>
            </a:pPr>
            <a:r>
              <a:rPr lang="da-DK" dirty="0"/>
              <a:t>Indetemperatur</a:t>
            </a:r>
          </a:p>
          <a:p>
            <a:pPr>
              <a:lnSpc>
                <a:spcPct val="100000"/>
              </a:lnSpc>
            </a:pPr>
            <a:r>
              <a:rPr lang="da-DK" dirty="0"/>
              <a:t>Fugtfølere</a:t>
            </a:r>
          </a:p>
          <a:p>
            <a:pPr>
              <a:lnSpc>
                <a:spcPct val="100000"/>
              </a:lnSpc>
            </a:pPr>
            <a:r>
              <a:rPr lang="da-DK" dirty="0"/>
              <a:t>CO</a:t>
            </a:r>
            <a:r>
              <a:rPr lang="da-DK" baseline="-25000" dirty="0"/>
              <a:t>2</a:t>
            </a:r>
            <a:r>
              <a:rPr lang="da-DK" dirty="0"/>
              <a:t>-følere</a:t>
            </a:r>
          </a:p>
          <a:p>
            <a:pPr>
              <a:lnSpc>
                <a:spcPct val="100000"/>
              </a:lnSpc>
            </a:pPr>
            <a:r>
              <a:rPr lang="da-DK" dirty="0"/>
              <a:t>Tilstedeværelsesfølere (PIR).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D65EDA13-35BA-43A1-A7E4-6536315103A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1512" b="21512"/>
          <a:stretch>
            <a:fillRect/>
          </a:stretch>
        </p:blipFill>
        <p:spPr>
          <a:xfrm rot="5400000">
            <a:off x="-1963738" y="1963738"/>
            <a:ext cx="6858001" cy="2930525"/>
          </a:xfrm>
        </p:spPr>
      </p:pic>
    </p:spTree>
    <p:extLst>
      <p:ext uri="{BB962C8B-B14F-4D97-AF65-F5344CB8AC3E}">
        <p14:creationId xmlns:p14="http://schemas.microsoft.com/office/powerpoint/2010/main" val="2264706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572BC-DB4C-1F4C-9CA4-9168F97E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Behovsstyring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A23B90-ACC4-EE49-8468-F32F39A2D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a-DK" dirty="0"/>
              <a:t>Hvis der foreligger en måle- eller indreguleringsrapport, kan den betragtes som en funktionsafprøvning, hvis de funktioner til behovsstyring der indgår alle er kontrolleret og fundet fejlfri. Det kan f.eks. være:</a:t>
            </a:r>
          </a:p>
          <a:p>
            <a:pPr lvl="1">
              <a:lnSpc>
                <a:spcPct val="100000"/>
              </a:lnSpc>
            </a:pPr>
            <a:r>
              <a:rPr lang="da-DK" sz="1600" dirty="0"/>
              <a:t>Tryk- og omdrejningsregulering af ventilationsanlæg</a:t>
            </a:r>
          </a:p>
          <a:p>
            <a:pPr lvl="1">
              <a:lnSpc>
                <a:spcPct val="100000"/>
              </a:lnSpc>
            </a:pPr>
            <a:r>
              <a:rPr lang="da-DK" sz="1600" dirty="0"/>
              <a:t>Temperatursensorer (for ventilationsanlæg og lokaler)</a:t>
            </a:r>
          </a:p>
          <a:p>
            <a:pPr lvl="1">
              <a:lnSpc>
                <a:spcPct val="100000"/>
              </a:lnSpc>
            </a:pPr>
            <a:r>
              <a:rPr lang="da-DK" sz="1600" dirty="0"/>
              <a:t>PIR-sensorer</a:t>
            </a:r>
          </a:p>
          <a:p>
            <a:pPr lvl="1">
              <a:lnSpc>
                <a:spcPct val="100000"/>
              </a:lnSpc>
            </a:pPr>
            <a:r>
              <a:rPr lang="da-DK" sz="1600" dirty="0"/>
              <a:t>CO</a:t>
            </a:r>
            <a:r>
              <a:rPr lang="da-DK" sz="1600" baseline="-25000" dirty="0"/>
              <a:t>2</a:t>
            </a:r>
            <a:r>
              <a:rPr lang="da-DK" sz="1600" dirty="0"/>
              <a:t>-sensorer (for ventilationsanlæg og lokaler)</a:t>
            </a:r>
          </a:p>
          <a:p>
            <a:pPr>
              <a:lnSpc>
                <a:spcPct val="100000"/>
              </a:lnSpc>
            </a:pPr>
            <a:r>
              <a:rPr lang="da-DK" dirty="0"/>
              <a:t>Setpunkterne for samtlige sensorer fremgå af funktionsafprøvningsrapporten </a:t>
            </a:r>
          </a:p>
          <a:p>
            <a:pPr>
              <a:lnSpc>
                <a:spcPct val="100000"/>
              </a:lnSpc>
            </a:pPr>
            <a:r>
              <a:rPr lang="da-DK" dirty="0"/>
              <a:t>Det skal fremgå af måle- eller indreguleringsrapporten:</a:t>
            </a:r>
          </a:p>
          <a:p>
            <a:pPr lvl="1">
              <a:lnSpc>
                <a:spcPct val="100000"/>
              </a:lnSpc>
            </a:pPr>
            <a:r>
              <a:rPr lang="da-DK" sz="1600" dirty="0"/>
              <a:t>Hvem der har udført funktionsafprøvningen og hvornår</a:t>
            </a:r>
          </a:p>
          <a:p>
            <a:pPr lvl="1">
              <a:lnSpc>
                <a:spcPct val="100000"/>
              </a:lnSpc>
            </a:pPr>
            <a:r>
              <a:rPr lang="da-DK" sz="1600" dirty="0"/>
              <a:t>Hvordan funktionskontrollen er udført for forskellige komponenter, herunder hvordan setpunkter for sensorer er kontrolleret, og hvilket måleudstyr der er anvendt samt hvor og hvornår dette sidst blev kalibreret</a:t>
            </a:r>
          </a:p>
          <a:p>
            <a:pPr lvl="1">
              <a:lnSpc>
                <a:spcPct val="100000"/>
              </a:lnSpc>
            </a:pPr>
            <a:r>
              <a:rPr lang="da-DK" sz="1600" dirty="0"/>
              <a:t>De opnåede måledata sammenholdt med sensordata</a:t>
            </a:r>
          </a:p>
        </p:txBody>
      </p:sp>
    </p:spTree>
    <p:extLst>
      <p:ext uri="{BB962C8B-B14F-4D97-AF65-F5344CB8AC3E}">
        <p14:creationId xmlns:p14="http://schemas.microsoft.com/office/powerpoint/2010/main" val="2414776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572BC-DB4C-1F4C-9CA4-9168F97E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Behovsstyring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A23B90-ACC4-EE49-8468-F32F39A2D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/>
              <a:t>Hvis der ikke foreligger en funktionsafprøvningsrapport over ventilationsanlæggenes behovsstyring eller denne vurderes ikke at være dækkende foretages en funktionsafprøvning (tests) af de komponenter, der indgår i de enkelte ventilationsanlæg.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2000" dirty="0"/>
              <a:t>Testenes resultater kan accepteres, hvis det konstateres at:</a:t>
            </a:r>
          </a:p>
          <a:p>
            <a:pPr>
              <a:lnSpc>
                <a:spcPct val="100000"/>
              </a:lnSpc>
            </a:pPr>
            <a:r>
              <a:rPr lang="da-DK" sz="2000" dirty="0"/>
              <a:t>Tryk- og omdrejningsreguleringen af ventilationsanlæggene fungerer som foreskrevet</a:t>
            </a:r>
          </a:p>
          <a:p>
            <a:pPr>
              <a:lnSpc>
                <a:spcPct val="100000"/>
              </a:lnSpc>
            </a:pPr>
            <a:r>
              <a:rPr lang="da-DK" sz="2000" dirty="0"/>
              <a:t>De faktiske indblæsningstemperaturer fra ventilationsanlæggene afviger mindre end ± 1˚C i forhold til temperatursensorernes måling</a:t>
            </a:r>
          </a:p>
          <a:p>
            <a:pPr>
              <a:lnSpc>
                <a:spcPct val="100000"/>
              </a:lnSpc>
            </a:pPr>
            <a:r>
              <a:rPr lang="da-DK" sz="2000" dirty="0"/>
              <a:t>De faktiske statiske tryk i indblæsnings- og udsugningskanalerne afviger mindre end ±3% i forhold til tryksensorernes måling</a:t>
            </a:r>
          </a:p>
          <a:p>
            <a:pPr>
              <a:lnSpc>
                <a:spcPct val="100000"/>
              </a:lnSpc>
            </a:pPr>
            <a:r>
              <a:rPr lang="da-DK" sz="2000" dirty="0"/>
              <a:t>Tidsstyringen er som foreskrevet</a:t>
            </a:r>
          </a:p>
          <a:p>
            <a:pPr marL="0" indent="0">
              <a:lnSpc>
                <a:spcPct val="100000"/>
              </a:lnSpc>
              <a:buNone/>
            </a:pP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2449619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572BC-DB4C-1F4C-9CA4-9168F97E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Refleksion – drøft med din sidemand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A23B90-ACC4-EE49-8468-F32F39A2D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a-DK" sz="2400" dirty="0"/>
              <a:t>Har I set eksempler på målinger hovedluftmængder og effektoptag for ventilatormotorerne til beregning af SEL-faktoren?</a:t>
            </a:r>
          </a:p>
          <a:p>
            <a:pPr>
              <a:lnSpc>
                <a:spcPct val="100000"/>
              </a:lnSpc>
            </a:pPr>
            <a:r>
              <a:rPr lang="da-DK" sz="2400" dirty="0"/>
              <a:t>Har I set eksempler på målinger af de forcerede luftmængder fra køkken, bad og toilet samt brygger? Det vil sige at styringen der skal sørge for at forcere luftmængderne fungerer.</a:t>
            </a:r>
          </a:p>
          <a:p>
            <a:pPr>
              <a:lnSpc>
                <a:spcPct val="100000"/>
              </a:lnSpc>
            </a:pPr>
            <a:r>
              <a:rPr lang="da-DK" sz="2400" dirty="0"/>
              <a:t>Har I set eksempler på at styringen, der skal sørge for den ønskede indblæsningstemperatur, er tjekket?</a:t>
            </a:r>
          </a:p>
        </p:txBody>
      </p:sp>
    </p:spTree>
    <p:extLst>
      <p:ext uri="{BB962C8B-B14F-4D97-AF65-F5344CB8AC3E}">
        <p14:creationId xmlns:p14="http://schemas.microsoft.com/office/powerpoint/2010/main" val="3409386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572BC-DB4C-1F4C-9CA4-9168F97E1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69" y="365125"/>
            <a:ext cx="10624211" cy="1325563"/>
          </a:xfrm>
        </p:spPr>
        <p:txBody>
          <a:bodyPr/>
          <a:lstStyle/>
          <a:p>
            <a:r>
              <a:rPr lang="da-DK" dirty="0"/>
              <a:t>Måleudstyr til luftmålinger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76381ACC-2992-4503-A975-2F0127EAF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869" y="1569987"/>
            <a:ext cx="3330000" cy="2664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4EB14D5-EBFE-49FE-8F55-F996F767D5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05" y="1569986"/>
            <a:ext cx="3595561" cy="2700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DD7A0B0-699F-4C8F-A464-3FE89F2D9995}"/>
              </a:ext>
            </a:extLst>
          </p:cNvPr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372" y="1569986"/>
            <a:ext cx="3599815" cy="270700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A9086C83-6A82-4C1B-A909-A6C999A0FFFC}"/>
              </a:ext>
            </a:extLst>
          </p:cNvPr>
          <p:cNvSpPr/>
          <p:nvPr/>
        </p:nvSpPr>
        <p:spPr>
          <a:xfrm>
            <a:off x="10671182" y="2182690"/>
            <a:ext cx="899795" cy="89979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a-DK"/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B9EDD988-E608-4AF3-8FFD-F2B31BBB249C}"/>
              </a:ext>
            </a:extLst>
          </p:cNvPr>
          <p:cNvSpPr txBox="1"/>
          <p:nvPr/>
        </p:nvSpPr>
        <p:spPr>
          <a:xfrm>
            <a:off x="627017" y="4459274"/>
            <a:ext cx="24709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Lufthastighedsmåler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DA2C20ED-F1A8-4A10-A01E-5E6047B7A92E}"/>
              </a:ext>
            </a:extLst>
          </p:cNvPr>
          <p:cNvSpPr txBox="1"/>
          <p:nvPr/>
        </p:nvSpPr>
        <p:spPr>
          <a:xfrm>
            <a:off x="4280263" y="4459274"/>
            <a:ext cx="24709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Måletragt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DCB1518C-EED3-4C8A-B5CC-A26A64075D9A}"/>
              </a:ext>
            </a:extLst>
          </p:cNvPr>
          <p:cNvSpPr txBox="1"/>
          <p:nvPr/>
        </p:nvSpPr>
        <p:spPr>
          <a:xfrm>
            <a:off x="8316685" y="4459274"/>
            <a:ext cx="24709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Måleudtag</a:t>
            </a:r>
          </a:p>
        </p:txBody>
      </p:sp>
    </p:spTree>
    <p:extLst>
      <p:ext uri="{BB962C8B-B14F-4D97-AF65-F5344CB8AC3E}">
        <p14:creationId xmlns:p14="http://schemas.microsoft.com/office/powerpoint/2010/main" val="175012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572BC-DB4C-1F4C-9CA4-9168F97E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Måleudstyr til elmålinger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95C0E84-2881-4FFC-91E7-C521B5772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156" y="2275809"/>
            <a:ext cx="3600365" cy="2700000"/>
          </a:xfrm>
          <a:prstGeom prst="rect">
            <a:avLst/>
          </a:prstGeom>
        </p:spPr>
      </p:pic>
      <p:pic>
        <p:nvPicPr>
          <p:cNvPr id="5" name="Picture 3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F4FC1FA9-A789-45B5-B8CD-9B7233AEE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4087" y="2275626"/>
            <a:ext cx="3600000" cy="2699999"/>
          </a:xfrm>
          <a:prstGeom prst="rect">
            <a:avLst/>
          </a:prstGeom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id="{D3A11621-EB61-4F13-B819-600AE95AB8FD}"/>
              </a:ext>
            </a:extLst>
          </p:cNvPr>
          <p:cNvSpPr txBox="1"/>
          <p:nvPr/>
        </p:nvSpPr>
        <p:spPr>
          <a:xfrm>
            <a:off x="958338" y="5634931"/>
            <a:ext cx="24709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Effektmåler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17C0F31C-9FC2-4639-AA71-81AEDD417F72}"/>
              </a:ext>
            </a:extLst>
          </p:cNvPr>
          <p:cNvSpPr txBox="1"/>
          <p:nvPr/>
        </p:nvSpPr>
        <p:spPr>
          <a:xfrm>
            <a:off x="5178609" y="5634931"/>
            <a:ext cx="24709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Strømtænger</a:t>
            </a:r>
          </a:p>
        </p:txBody>
      </p:sp>
    </p:spTree>
    <p:extLst>
      <p:ext uri="{BB962C8B-B14F-4D97-AF65-F5344CB8AC3E}">
        <p14:creationId xmlns:p14="http://schemas.microsoft.com/office/powerpoint/2010/main" val="1606514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572BC-DB4C-1F4C-9CA4-9168F97E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Måleudstyr (øvrigt)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A6EB6EF-C5C0-48C2-B198-148129095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376" y="1616619"/>
            <a:ext cx="2262162" cy="432000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CA6C58E1-FBDB-4F80-9917-02DAB8F71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422" y="1690688"/>
            <a:ext cx="3402984" cy="4320000"/>
          </a:xfrm>
          <a:prstGeom prst="rect">
            <a:avLst/>
          </a:prstGeom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id="{9B1785EF-1E22-4AD4-A461-887E07992DE4}"/>
              </a:ext>
            </a:extLst>
          </p:cNvPr>
          <p:cNvSpPr txBox="1"/>
          <p:nvPr/>
        </p:nvSpPr>
        <p:spPr>
          <a:xfrm>
            <a:off x="1010477" y="6113036"/>
            <a:ext cx="24709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</a:t>
            </a:r>
            <a:r>
              <a:rPr lang="da-DK" sz="1600" b="1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da-DK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-måler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861D88D1-098A-4CA4-8512-48E680B83942}"/>
              </a:ext>
            </a:extLst>
          </p:cNvPr>
          <p:cNvSpPr txBox="1"/>
          <p:nvPr/>
        </p:nvSpPr>
        <p:spPr>
          <a:xfrm>
            <a:off x="4506540" y="6113036"/>
            <a:ext cx="24709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Temperaturmåler</a:t>
            </a: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40ECA4F1-D0FF-4482-BD2B-F3D20CC93320}"/>
              </a:ext>
            </a:extLst>
          </p:cNvPr>
          <p:cNvSpPr txBox="1"/>
          <p:nvPr/>
        </p:nvSpPr>
        <p:spPr>
          <a:xfrm>
            <a:off x="7332472" y="6113036"/>
            <a:ext cx="24709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Trykmåler</a:t>
            </a:r>
          </a:p>
        </p:txBody>
      </p:sp>
    </p:spTree>
    <p:extLst>
      <p:ext uri="{BB962C8B-B14F-4D97-AF65-F5344CB8AC3E}">
        <p14:creationId xmlns:p14="http://schemas.microsoft.com/office/powerpoint/2010/main" val="3251975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572BC-DB4C-1F4C-9CA4-9168F97E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Andre kilder vedr. ventilation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A23B90-ACC4-EE49-8468-F32F39A2D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a-DK" sz="2000" dirty="0"/>
              <a:t>Videncenter for Energibesparelser i Bygninger: </a:t>
            </a:r>
            <a:r>
              <a:rPr lang="da-DK" sz="2000" dirty="0">
                <a:hlinkClick r:id="rId2"/>
              </a:rPr>
              <a:t>https://byggeriogenergi.dk/etageejendomme/installationer/ventilation-og-indeklima/</a:t>
            </a:r>
            <a:endParaRPr lang="da-DK" sz="2000" dirty="0"/>
          </a:p>
          <a:p>
            <a:pPr>
              <a:lnSpc>
                <a:spcPct val="100000"/>
              </a:lnSpc>
            </a:pPr>
            <a:r>
              <a:rPr lang="da-DK" sz="2000" dirty="0"/>
              <a:t>Håndbog i funktionsafprøvning: </a:t>
            </a:r>
            <a:r>
              <a:rPr lang="da-DK" sz="2000" dirty="0">
                <a:hlinkClick r:id="rId3"/>
              </a:rPr>
              <a:t>www.teknologisk.dk/funktionsafproevning</a:t>
            </a:r>
            <a:endParaRPr lang="da-DK" sz="2000" dirty="0"/>
          </a:p>
          <a:p>
            <a:pPr>
              <a:lnSpc>
                <a:spcPct val="100000"/>
              </a:lnSpc>
            </a:pPr>
            <a:r>
              <a:rPr lang="da-DK" sz="2000" dirty="0"/>
              <a:t>BR 18 – Vejledning i funktionsafprøvning: </a:t>
            </a:r>
            <a:r>
              <a:rPr lang="da-DK" sz="2000" dirty="0">
                <a:hlinkClick r:id="rId4"/>
              </a:rPr>
              <a:t>https://bygningsreglementet.dk/Tekniske-bestemmelser/11/BRV/Funktionsafprovning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4262544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B1456F3-E501-CA40-AB3D-C3A0987793FD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39790" y="2479615"/>
            <a:ext cx="5765549" cy="3150506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da-DK" sz="2000" dirty="0"/>
              <a:t>Benyttes til ventilation af en bolig</a:t>
            </a:r>
          </a:p>
          <a:p>
            <a:pPr>
              <a:buClr>
                <a:schemeClr val="accent1"/>
              </a:buClr>
            </a:pPr>
            <a:r>
              <a:rPr lang="da-DK" sz="2000" dirty="0"/>
              <a:t>Der er særlige krav til SEL-faktoren i BR18</a:t>
            </a:r>
          </a:p>
          <a:p>
            <a:pPr>
              <a:buClr>
                <a:schemeClr val="accent1"/>
              </a:buClr>
            </a:pPr>
            <a:r>
              <a:rPr lang="da-DK" sz="2000" dirty="0"/>
              <a:t>Der er særlige krav til varmegenvindingsenhedens temperaturvirkningsgrad</a:t>
            </a:r>
          </a:p>
        </p:txBody>
      </p:sp>
      <p:pic>
        <p:nvPicPr>
          <p:cNvPr id="6" name="Pladsholder til billede 5" descr="Et billede, der indeholder væg, indendørs, køkkenapparat&#10;&#10;Automatisk genereret beskrivelse">
            <a:extLst>
              <a:ext uri="{FF2B5EF4-FFF2-40B4-BE49-F238E27FC236}">
                <a16:creationId xmlns:a16="http://schemas.microsoft.com/office/drawing/2014/main" id="{33967E7B-A6B8-4B82-82F1-272A0A976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87" r="25286" b="-1"/>
          <a:stretch/>
        </p:blipFill>
        <p:spPr>
          <a:xfrm rot="5400000">
            <a:off x="7169422" y="1077713"/>
            <a:ext cx="4476069" cy="4628745"/>
          </a:xfrm>
          <a:noFill/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CC8067E-5B45-2944-9813-C9BFF13C8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964565"/>
            <a:ext cx="5765549" cy="1325563"/>
          </a:xfrm>
        </p:spPr>
        <p:txBody>
          <a:bodyPr anchor="ctr">
            <a:normAutofit/>
          </a:bodyPr>
          <a:lstStyle/>
          <a:p>
            <a:r>
              <a:rPr lang="da-DK" dirty="0"/>
              <a:t>Decentral ventilation</a:t>
            </a:r>
          </a:p>
        </p:txBody>
      </p:sp>
    </p:spTree>
    <p:extLst>
      <p:ext uri="{BB962C8B-B14F-4D97-AF65-F5344CB8AC3E}">
        <p14:creationId xmlns:p14="http://schemas.microsoft.com/office/powerpoint/2010/main" val="3432761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93675FF8-17F8-8C42-9E52-9748E9951FDF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39790" y="2479615"/>
            <a:ext cx="5765549" cy="3150506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da-DK" sz="2000" dirty="0"/>
              <a:t>Benyttes til ventilation af flere boliger</a:t>
            </a:r>
          </a:p>
          <a:p>
            <a:pPr>
              <a:buClr>
                <a:schemeClr val="accent1"/>
              </a:buClr>
            </a:pPr>
            <a:r>
              <a:rPr lang="da-DK" sz="2000" dirty="0"/>
              <a:t>Der er særlige krav til SEL-faktoren i BR18</a:t>
            </a:r>
          </a:p>
          <a:p>
            <a:pPr>
              <a:buClr>
                <a:schemeClr val="accent1"/>
              </a:buClr>
            </a:pPr>
            <a:r>
              <a:rPr lang="da-DK" sz="2000" dirty="0"/>
              <a:t>Der er særlige krav til varmegenvindingsenhedens temperaturvirkningsgrad </a:t>
            </a:r>
          </a:p>
        </p:txBody>
      </p:sp>
      <p:pic>
        <p:nvPicPr>
          <p:cNvPr id="6" name="Pladsholder til billede 5" descr="Et billede, der indeholder indendørs, gulv, loft&#10;&#10;Automatisk genereret beskrivelse">
            <a:extLst>
              <a:ext uri="{FF2B5EF4-FFF2-40B4-BE49-F238E27FC236}">
                <a16:creationId xmlns:a16="http://schemas.microsoft.com/office/drawing/2014/main" id="{C73B8120-1921-4EE0-BD28-977A4A431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7473"/>
          <a:stretch/>
        </p:blipFill>
        <p:spPr>
          <a:xfrm>
            <a:off x="7093084" y="1154051"/>
            <a:ext cx="4628745" cy="4476069"/>
          </a:xfrm>
          <a:noFill/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9FF5092-ED5E-6D4F-9342-3D24683F7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964565"/>
            <a:ext cx="5765549" cy="1325563"/>
          </a:xfrm>
        </p:spPr>
        <p:txBody>
          <a:bodyPr anchor="ctr">
            <a:normAutofit/>
          </a:bodyPr>
          <a:lstStyle/>
          <a:p>
            <a:r>
              <a:rPr lang="da-DK" dirty="0"/>
              <a:t>Central ventilation</a:t>
            </a:r>
          </a:p>
        </p:txBody>
      </p:sp>
    </p:spTree>
    <p:extLst>
      <p:ext uri="{BB962C8B-B14F-4D97-AF65-F5344CB8AC3E}">
        <p14:creationId xmlns:p14="http://schemas.microsoft.com/office/powerpoint/2010/main" val="2935609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572BC-DB4C-1F4C-9CA4-9168F97E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Krav i Bygningsreglementet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A23B90-ACC4-EE49-8468-F32F39A2D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41312"/>
            <a:ext cx="1028288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1800" dirty="0"/>
              <a:t>Der skal gennemføres funktionsafprøvning af ventilationsanlæg før aflevering. Funktionsafprøvningen skal dokumentere, at ventilationsanlægget overholder bygningsreglementets krav til:</a:t>
            </a:r>
          </a:p>
          <a:p>
            <a:endParaRPr lang="da-DK" sz="1800" dirty="0"/>
          </a:p>
          <a:p>
            <a:r>
              <a:rPr lang="da-DK" sz="1800" dirty="0"/>
              <a:t>Luftmængder (nominel luftstrøm)</a:t>
            </a:r>
          </a:p>
          <a:p>
            <a:r>
              <a:rPr lang="da-DK" sz="1800" dirty="0"/>
              <a:t>Specifikt elforbrug til lufttransport (SEL-værdi)</a:t>
            </a:r>
          </a:p>
          <a:p>
            <a:pPr marL="0" indent="0">
              <a:buNone/>
            </a:pPr>
            <a:br>
              <a:rPr lang="da-DK" sz="1800" dirty="0"/>
            </a:br>
            <a:r>
              <a:rPr lang="da-DK" sz="1800" dirty="0"/>
              <a:t>samt at eventuel behovsstyring fungerer efter hensigten.</a:t>
            </a:r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r>
              <a:rPr lang="da-DK" sz="1800" dirty="0"/>
              <a:t>Ifølge bygningsreglementet §421, skal ventilationsanlæg projekteres, udføres, indreguleres og afleveres som anvist i DS 447, Ventilation i bygninger – Mekaniske, naturlige og hybride ventilationssystemer.</a:t>
            </a:r>
          </a:p>
          <a:p>
            <a:endParaRPr lang="da-DK" sz="1800" dirty="0"/>
          </a:p>
          <a:p>
            <a:pPr marL="0" indent="0">
              <a:buNone/>
            </a:pPr>
            <a:r>
              <a:rPr lang="da-DK" sz="1800" dirty="0"/>
              <a:t>Vejledning om funktionsafprøvning af ventilationsanlæg er derfor baseret på kravene i DS 447.</a:t>
            </a:r>
          </a:p>
        </p:txBody>
      </p:sp>
    </p:spTree>
    <p:extLst>
      <p:ext uri="{BB962C8B-B14F-4D97-AF65-F5344CB8AC3E}">
        <p14:creationId xmlns:p14="http://schemas.microsoft.com/office/powerpoint/2010/main" val="2570989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AB5292-36FB-354C-BBDF-A545AE671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Bygningsreglementets krav, jf. DS 447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3E21390-85DA-564F-BCAC-0AA2D0E3C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28652" cy="4351338"/>
          </a:xfrm>
        </p:spPr>
        <p:txBody>
          <a:bodyPr/>
          <a:lstStyle/>
          <a:p>
            <a:r>
              <a:rPr lang="da-DK" sz="1800" b="1" dirty="0"/>
              <a:t>Tæthedsprøvning</a:t>
            </a:r>
          </a:p>
          <a:p>
            <a:pPr marL="269875" indent="0">
              <a:buNone/>
            </a:pPr>
            <a:r>
              <a:rPr lang="da-DK" sz="1800" dirty="0"/>
              <a:t>Det skal dokumenteres ved tæthedsprøvning, at ventilationsanlægget opfylder de stillede tæthedskrav</a:t>
            </a:r>
          </a:p>
          <a:p>
            <a:pPr marL="0" indent="0">
              <a:buNone/>
            </a:pPr>
            <a:endParaRPr lang="da-DK" sz="1800" dirty="0"/>
          </a:p>
          <a:p>
            <a:r>
              <a:rPr lang="da-DK" sz="1800" b="1" dirty="0"/>
              <a:t>Indregulering</a:t>
            </a:r>
          </a:p>
          <a:p>
            <a:pPr marL="269875" indent="0">
              <a:buNone/>
            </a:pPr>
            <a:r>
              <a:rPr lang="da-DK" sz="1800" dirty="0"/>
              <a:t>Ventilationsanlægget skal indreguleres, så anlægget yder de nominelle luftstrømme indenfor de specificerede tolerancer</a:t>
            </a:r>
          </a:p>
          <a:p>
            <a:pPr marL="269875" indent="0">
              <a:buNone/>
            </a:pPr>
            <a:endParaRPr lang="da-DK" sz="1800" dirty="0"/>
          </a:p>
          <a:p>
            <a:pPr marL="269875" indent="0">
              <a:buNone/>
            </a:pPr>
            <a:r>
              <a:rPr lang="da-DK" sz="1800" dirty="0"/>
              <a:t>Indreguleringen skal udføres, således at tryktabet bliver mindst muligt</a:t>
            </a:r>
          </a:p>
          <a:p>
            <a:pPr marL="269875" indent="0">
              <a:buNone/>
            </a:pPr>
            <a:endParaRPr lang="da-DK" sz="1800" dirty="0"/>
          </a:p>
          <a:p>
            <a:pPr marL="269875" indent="0">
              <a:buNone/>
            </a:pPr>
            <a:r>
              <a:rPr lang="da-DK" sz="1800" dirty="0"/>
              <a:t>I forbindelse med indreguleringen udfærdiges en indreguleringsrapport med angivelse af målepunkter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72772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572BC-DB4C-1F4C-9CA4-9168F97E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Bygningsreglementets krav, jf. DS 447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A23B90-ACC4-EE49-8468-F32F39A2D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a-DK" sz="1800" b="1" dirty="0"/>
              <a:t>Aflevering</a:t>
            </a:r>
          </a:p>
          <a:p>
            <a:pPr marL="0" indent="0">
              <a:buNone/>
            </a:pPr>
            <a:r>
              <a:rPr lang="da-DK" sz="1800" dirty="0"/>
              <a:t>Ventilationsanlægget skal afleveres i driftsklar og rengjort tilstand herunder med rene filtre</a:t>
            </a:r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r>
              <a:rPr lang="da-DK" sz="1800" dirty="0"/>
              <a:t>I forbindelse med afleveringen skal det eftervises at anlægget er udført og fungerer i overensstemmelse med de gældende krav, der er gældende på afleveringstidspunktet, herunder anlæggets energieffektivitet</a:t>
            </a:r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r>
              <a:rPr lang="da-DK" sz="1800" dirty="0"/>
              <a:t>Målinger af luftstrømme skal ske ved referencetilstanden</a:t>
            </a:r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r>
              <a:rPr lang="da-DK" sz="1800" dirty="0"/>
              <a:t>I forbindelse med afprøvningen udfærdiges en afprøvningsrapport, som skal indeholde de målte værdier med angivelse af målemetoder, måleinstrumenter og sandsynlige målefejl. Alle setpunkter skal være anført i afprøvningsrapporten</a:t>
            </a:r>
          </a:p>
        </p:txBody>
      </p:sp>
    </p:spTree>
    <p:extLst>
      <p:ext uri="{BB962C8B-B14F-4D97-AF65-F5344CB8AC3E}">
        <p14:creationId xmlns:p14="http://schemas.microsoft.com/office/powerpoint/2010/main" val="4006643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572BC-DB4C-1F4C-9CA4-9168F97E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Bygningsreglementets krav, jf. DS 447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A23B90-ACC4-EE49-8468-F32F39A2D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000" b="1" dirty="0"/>
              <a:t>Aflevering</a:t>
            </a:r>
          </a:p>
          <a:p>
            <a:pPr marL="0" indent="0">
              <a:buNone/>
            </a:pPr>
            <a:r>
              <a:rPr lang="da-DK" sz="2000" dirty="0"/>
              <a:t>Derudover skal der udføres en funktionstest, der efterviser at automatiksystemet fungerer som forudsat. Dokumentation herfor leveres for indregulering af alle de væsentligste parametre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dirty="0"/>
              <a:t>Der står mere i DS 447, men ovenstående er det væsentligste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b="1" dirty="0"/>
              <a:t>Det er den udførendes ansvar, at kravene i DS 447 er opfyldt.</a:t>
            </a:r>
          </a:p>
        </p:txBody>
      </p:sp>
    </p:spTree>
    <p:extLst>
      <p:ext uri="{BB962C8B-B14F-4D97-AF65-F5344CB8AC3E}">
        <p14:creationId xmlns:p14="http://schemas.microsoft.com/office/powerpoint/2010/main" val="3484700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15F834-DB1C-5046-9359-A237C24FE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Inden funktionsafprøvningen påbegyndes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56D5AF8-DCE1-F54A-868D-BF68D99C0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da-DK" dirty="0"/>
              <a:t>Ventilationsentreprenøren har udført og afsluttet alle aktiviteter og bygningen er klar til brug</a:t>
            </a:r>
          </a:p>
          <a:p>
            <a:pPr>
              <a:lnSpc>
                <a:spcPct val="100000"/>
              </a:lnSpc>
            </a:pPr>
            <a:r>
              <a:rPr lang="da-DK" dirty="0"/>
              <a:t>Ventilationsentreprenørens dokumentation for egenkontrol er godkendt af bygherrens tilsyn</a:t>
            </a:r>
          </a:p>
          <a:p>
            <a:pPr>
              <a:lnSpc>
                <a:spcPct val="100000"/>
              </a:lnSpc>
            </a:pPr>
            <a:r>
              <a:rPr lang="da-DK" dirty="0"/>
              <a:t>Der er udført tilsyn på entreprenørens ydelser</a:t>
            </a:r>
          </a:p>
          <a:p>
            <a:pPr>
              <a:lnSpc>
                <a:spcPct val="100000"/>
              </a:lnSpc>
            </a:pPr>
            <a:r>
              <a:rPr lang="da-DK" dirty="0"/>
              <a:t>Entreprenøren har afsluttet mangeludbedring fra tilsynets kommentarer</a:t>
            </a:r>
            <a:r>
              <a:rPr lang="da-DK" baseline="30000" dirty="0"/>
              <a:t>*)</a:t>
            </a:r>
          </a:p>
          <a:p>
            <a:pPr>
              <a:lnSpc>
                <a:spcPct val="100000"/>
              </a:lnSpc>
            </a:pPr>
            <a:r>
              <a:rPr lang="da-DK" dirty="0"/>
              <a:t>Fagtilsynet har godkendt entreprenørernes mangeludbedring</a:t>
            </a:r>
            <a:r>
              <a:rPr lang="da-DK" baseline="30000" dirty="0"/>
              <a:t>*)</a:t>
            </a:r>
            <a:r>
              <a:rPr lang="da-DK" dirty="0"/>
              <a:t> </a:t>
            </a:r>
          </a:p>
          <a:p>
            <a:pPr>
              <a:lnSpc>
                <a:spcPct val="100000"/>
              </a:lnSpc>
            </a:pPr>
            <a:r>
              <a:rPr lang="da-DK" dirty="0"/>
              <a:t>Der er udarbejdet indreguleringsrapport – hoved- og delluftmængder</a:t>
            </a:r>
          </a:p>
          <a:p>
            <a:pPr>
              <a:lnSpc>
                <a:spcPct val="100000"/>
              </a:lnSpc>
            </a:pPr>
            <a:r>
              <a:rPr lang="da-DK" dirty="0"/>
              <a:t>Der er udført målerapport for SEL-faktorer</a:t>
            </a:r>
          </a:p>
          <a:p>
            <a:pPr>
              <a:lnSpc>
                <a:spcPct val="100000"/>
              </a:lnSpc>
            </a:pPr>
            <a:r>
              <a:rPr lang="da-DK" dirty="0"/>
              <a:t>Der er udført funktionstest af eventuel behovsstyring</a:t>
            </a:r>
          </a:p>
          <a:p>
            <a:pPr marL="0" indent="0">
              <a:buNone/>
            </a:pPr>
            <a:r>
              <a:rPr lang="da-DK" sz="1400" dirty="0"/>
              <a:t>*) For så vidt forhold der vedrører funktionsafprøvningen</a:t>
            </a:r>
          </a:p>
          <a:p>
            <a:pPr marL="0" indent="0">
              <a:buNone/>
            </a:pPr>
            <a:r>
              <a:rPr lang="da-DK" dirty="0"/>
              <a:t>Materialet gennemses inden eventuelt fysisk besøg af den prøveansvarlige. </a:t>
            </a:r>
          </a:p>
          <a:p>
            <a:pPr marL="0" indent="0">
              <a:buNone/>
            </a:pPr>
            <a:r>
              <a:rPr lang="da-DK" dirty="0"/>
              <a:t>Funktionsafprøvningen kan i princippet gennemføres uden fysisk besøg, men det anbefales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8" name="Pladsholder til billede 7" descr="Et billede, der indeholder væg, indendørs, køkkenapparat&#10;&#10;Automatisk genereret beskrivelse">
            <a:extLst>
              <a:ext uri="{FF2B5EF4-FFF2-40B4-BE49-F238E27FC236}">
                <a16:creationId xmlns:a16="http://schemas.microsoft.com/office/drawing/2014/main" id="{7451BAB6-9892-4EEE-A2F2-202F6BD5146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1512" b="21512"/>
          <a:stretch>
            <a:fillRect/>
          </a:stretch>
        </p:blipFill>
        <p:spPr>
          <a:xfrm rot="5400000">
            <a:off x="-1963738" y="1963738"/>
            <a:ext cx="6858001" cy="2930525"/>
          </a:xfrm>
        </p:spPr>
      </p:pic>
    </p:spTree>
    <p:extLst>
      <p:ext uri="{BB962C8B-B14F-4D97-AF65-F5344CB8AC3E}">
        <p14:creationId xmlns:p14="http://schemas.microsoft.com/office/powerpoint/2010/main" val="1666494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VEB_2020_Farver">
      <a:dk1>
        <a:srgbClr val="000000"/>
      </a:dk1>
      <a:lt1>
        <a:srgbClr val="FFFFFF"/>
      </a:lt1>
      <a:dk2>
        <a:srgbClr val="64B8E1"/>
      </a:dk2>
      <a:lt2>
        <a:srgbClr val="9CC418"/>
      </a:lt2>
      <a:accent1>
        <a:srgbClr val="E5007E"/>
      </a:accent1>
      <a:accent2>
        <a:srgbClr val="F9B232"/>
      </a:accent2>
      <a:accent3>
        <a:srgbClr val="9C9D9B"/>
      </a:accent3>
      <a:accent4>
        <a:srgbClr val="E5F2F9"/>
      </a:accent4>
      <a:accent5>
        <a:srgbClr val="BDDBF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4" id="{EB4C04DF-E977-C343-990C-69A886BB5D8D}" vid="{A739DAE9-104F-684A-9F32-6C9A691F9D1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DF22F492AE8914D8B73C3E3C23F308D" ma:contentTypeVersion="31" ma:contentTypeDescription="Opret et nyt dokument." ma:contentTypeScope="" ma:versionID="1028beaa144d05e948369b987caf50e3">
  <xsd:schema xmlns:xsd="http://www.w3.org/2001/XMLSchema" xmlns:xs="http://www.w3.org/2001/XMLSchema" xmlns:p="http://schemas.microsoft.com/office/2006/metadata/properties" xmlns:ns1="http://schemas.microsoft.com/sharepoint/v3" xmlns:ns2="b1cfadd8-d294-4d34-bc36-10edd03a80b3" xmlns:ns3="57e246f5-a181-4ddd-bcfa-8f2bd33c0c9c" targetNamespace="http://schemas.microsoft.com/office/2006/metadata/properties" ma:root="true" ma:fieldsID="9e062dd460a46b14fcff5ecb85d09ee7" ns1:_="" ns2:_="" ns3:_="">
    <xsd:import namespace="http://schemas.microsoft.com/sharepoint/v3"/>
    <xsd:import namespace="b1cfadd8-d294-4d34-bc36-10edd03a80b3"/>
    <xsd:import namespace="57e246f5-a181-4ddd-bcfa-8f2bd33c0c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Filtype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Test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Egenskaber for Unified Compliance Policy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Handling for Unified Compliance Policy-grænseflad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fadd8-d294-4d34-bc36-10edd03a80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description="" ma:indexed="true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Filtype" ma:index="17" nillable="true" ma:displayName="Filtype" ma:format="Dropdown" ma:indexed="true" ma:internalName="Filtype">
      <xsd:simpleType>
        <xsd:restriction base="dms:Text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Billedmærker" ma:readOnly="false" ma:fieldId="{5cf76f15-5ced-4ddc-b409-7134ff3c332f}" ma:taxonomyMulti="true" ma:sspId="fcff2bff-98dc-460d-973e-03f7511429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Test" ma:index="28" nillable="true" ma:displayName="Test" ma:format="Dropdown" ma:list="UserInfo" ma:SharePointGroup="0" ma:internalName="Test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e246f5-a181-4ddd-bcfa-8f2bd33c0c9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4651abdf-1673-48e2-821d-f5cd0b68c3fe}" ma:internalName="TaxCatchAll" ma:showField="CatchAllData" ma:web="57e246f5-a181-4ddd-bcfa-8f2bd33c0c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7e246f5-a181-4ddd-bcfa-8f2bd33c0c9c" xsi:nil="true"/>
    <_ip_UnifiedCompliancePolicyUIAction xmlns="http://schemas.microsoft.com/sharepoint/v3" xsi:nil="true"/>
    <lcf76f155ced4ddcb4097134ff3c332f xmlns="b1cfadd8-d294-4d34-bc36-10edd03a80b3">
      <Terms xmlns="http://schemas.microsoft.com/office/infopath/2007/PartnerControls"/>
    </lcf76f155ced4ddcb4097134ff3c332f>
    <Test xmlns="b1cfadd8-d294-4d34-bc36-10edd03a80b3">
      <UserInfo>
        <DisplayName/>
        <AccountId xsi:nil="true"/>
        <AccountType/>
      </UserInfo>
    </Test>
    <Filtype xmlns="b1cfadd8-d294-4d34-bc36-10edd03a80b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ADE3870-F44E-46E8-B507-5A334C421677}"/>
</file>

<file path=customXml/itemProps2.xml><?xml version="1.0" encoding="utf-8"?>
<ds:datastoreItem xmlns:ds="http://schemas.openxmlformats.org/officeDocument/2006/customXml" ds:itemID="{C03A75A3-666A-4514-90A6-4A5E455C33F6}"/>
</file>

<file path=customXml/itemProps3.xml><?xml version="1.0" encoding="utf-8"?>
<ds:datastoreItem xmlns:ds="http://schemas.openxmlformats.org/officeDocument/2006/customXml" ds:itemID="{9F6DA078-1FA9-43B9-A2CE-9140C472B5AB}"/>
</file>

<file path=docProps/app.xml><?xml version="1.0" encoding="utf-8"?>
<Properties xmlns="http://schemas.openxmlformats.org/officeDocument/2006/extended-properties" xmlns:vt="http://schemas.openxmlformats.org/officeDocument/2006/docPropsVTypes">
  <Template>Funktionsafprøvning_VEB_Ventilation</Template>
  <TotalTime>343</TotalTime>
  <Words>1818</Words>
  <Application>Microsoft Macintosh PowerPoint</Application>
  <PresentationFormat>Widescreen</PresentationFormat>
  <Paragraphs>178</Paragraphs>
  <Slides>28</Slides>
  <Notes>0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28</vt:i4>
      </vt:variant>
    </vt:vector>
  </HeadingPairs>
  <TitlesOfParts>
    <vt:vector size="34" baseType="lpstr">
      <vt:lpstr>Arial</vt:lpstr>
      <vt:lpstr>Calibri</vt:lpstr>
      <vt:lpstr>Open Sans</vt:lpstr>
      <vt:lpstr>Times New Roman</vt:lpstr>
      <vt:lpstr>Wingdings</vt:lpstr>
      <vt:lpstr>Office-tema</vt:lpstr>
      <vt:lpstr>Funktionsafprøvning af bygningsinstallationer </vt:lpstr>
      <vt:lpstr>Ventilationsanlæg i større bygninger</vt:lpstr>
      <vt:lpstr>Decentral ventilation</vt:lpstr>
      <vt:lpstr>Central ventilation</vt:lpstr>
      <vt:lpstr>Krav i Bygningsreglementet</vt:lpstr>
      <vt:lpstr>Bygningsreglementets krav, jf. DS 447 </vt:lpstr>
      <vt:lpstr>Bygningsreglementets krav, jf. DS 447</vt:lpstr>
      <vt:lpstr>Bygningsreglementets krav, jf. DS 447</vt:lpstr>
      <vt:lpstr>Inden funktionsafprøvningen påbegyndes </vt:lpstr>
      <vt:lpstr>Inden funktionsafprøvningen påbegyndes</vt:lpstr>
      <vt:lpstr>Hvad skal kontrolleres?  </vt:lpstr>
      <vt:lpstr>Luftmængder og -fordeling </vt:lpstr>
      <vt:lpstr>Luftmængder og -fordeling</vt:lpstr>
      <vt:lpstr>Luftmængder og -fordeling</vt:lpstr>
      <vt:lpstr>Måling og vurdering af luftmængder</vt:lpstr>
      <vt:lpstr>Refleksion – drøft med din sidemand</vt:lpstr>
      <vt:lpstr>SEL-faktorer  </vt:lpstr>
      <vt:lpstr>SEL-faktorer</vt:lpstr>
      <vt:lpstr>SEL-faktorer</vt:lpstr>
      <vt:lpstr>Måling og vurdering af SEL-faktoren (se supplerende eksempel vedr. enfamiliehus her)</vt:lpstr>
      <vt:lpstr>Behovsstyring </vt:lpstr>
      <vt:lpstr>Behovsstyring</vt:lpstr>
      <vt:lpstr>Behovsstyring</vt:lpstr>
      <vt:lpstr>Refleksion – drøft med din sidemand</vt:lpstr>
      <vt:lpstr>Måleudstyr til luftmålinger</vt:lpstr>
      <vt:lpstr>Måleudstyr til elmålinger</vt:lpstr>
      <vt:lpstr>Måleudstyr (øvrigt)</vt:lpstr>
      <vt:lpstr>Andre kilder vedr. ventilation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funktionsafproevning_veb_ventilation</dc:title>
  <dc:creator>Claus Martin Hvenegaard</dc:creator>
  <cp:lastModifiedBy>Pia Bodal</cp:lastModifiedBy>
  <cp:revision>45</cp:revision>
  <dcterms:created xsi:type="dcterms:W3CDTF">2021-10-21T04:59:43Z</dcterms:created>
  <dcterms:modified xsi:type="dcterms:W3CDTF">2021-12-27T15:30:26Z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8400.00000000000</vt:lpwstr>
  </property>
  <property fmtid="{D5CDD505-2E9C-101B-9397-08002B2CF9AE}" pid="3" name="xd_ProgID">
    <vt:lpwstr/>
  </property>
  <property fmtid="{D5CDD505-2E9C-101B-9397-08002B2CF9AE}" pid="4" name="ContentTypeId">
    <vt:lpwstr>0x010100BDF22F492AE8914D8B73C3E3C23F308D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