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4"/>
  </p:handoutMasterIdLst>
  <p:sldIdLst>
    <p:sldId id="258" r:id="rId2"/>
    <p:sldId id="259" r:id="rId3"/>
    <p:sldId id="263" r:id="rId4"/>
    <p:sldId id="264" r:id="rId5"/>
    <p:sldId id="260" r:id="rId6"/>
    <p:sldId id="266" r:id="rId7"/>
    <p:sldId id="269" r:id="rId8"/>
    <p:sldId id="270" r:id="rId9"/>
    <p:sldId id="262" r:id="rId10"/>
    <p:sldId id="271" r:id="rId11"/>
    <p:sldId id="272" r:id="rId12"/>
    <p:sldId id="285" r:id="rId13"/>
    <p:sldId id="274" r:id="rId14"/>
    <p:sldId id="275" r:id="rId15"/>
    <p:sldId id="295" r:id="rId16"/>
    <p:sldId id="292" r:id="rId17"/>
    <p:sldId id="286" r:id="rId18"/>
    <p:sldId id="294" r:id="rId19"/>
    <p:sldId id="277" r:id="rId20"/>
    <p:sldId id="278" r:id="rId21"/>
    <p:sldId id="291" r:id="rId22"/>
    <p:sldId id="290" r:id="rId23"/>
    <p:sldId id="293" r:id="rId24"/>
    <p:sldId id="287" r:id="rId25"/>
    <p:sldId id="280" r:id="rId26"/>
    <p:sldId id="288" r:id="rId27"/>
    <p:sldId id="289" r:id="rId28"/>
    <p:sldId id="296" r:id="rId29"/>
    <p:sldId id="282" r:id="rId30"/>
    <p:sldId id="283" r:id="rId31"/>
    <p:sldId id="284" r:id="rId32"/>
    <p:sldId id="297"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15"/>
    <p:restoredTop sz="96327"/>
  </p:normalViewPr>
  <p:slideViewPr>
    <p:cSldViewPr snapToGrid="0" snapToObjects="1">
      <p:cViewPr varScale="1">
        <p:scale>
          <a:sx n="96" d="100"/>
          <a:sy n="96" d="100"/>
        </p:scale>
        <p:origin x="184" y="280"/>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42D4261E-D3C8-D74A-B975-F2A552DC99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3196E7DF-37DC-BA42-80F4-CA38816CB5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DAF0FF-831A-D149-98F5-B59BF983DCE7}" type="datetimeFigureOut">
              <a:rPr lang="da-DK" smtClean="0"/>
              <a:t>27.12.2021</a:t>
            </a:fld>
            <a:endParaRPr lang="da-DK"/>
          </a:p>
        </p:txBody>
      </p:sp>
      <p:sp>
        <p:nvSpPr>
          <p:cNvPr id="4" name="Pladsholder til sidefod 3">
            <a:extLst>
              <a:ext uri="{FF2B5EF4-FFF2-40B4-BE49-F238E27FC236}">
                <a16:creationId xmlns:a16="http://schemas.microsoft.com/office/drawing/2014/main" id="{7C097271-7479-0249-98B7-40830ECE01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0F305020-344A-854E-990F-052BD02099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D4227-EA1C-0D47-9231-0090B931B30B}" type="slidenum">
              <a:rPr lang="da-DK" smtClean="0"/>
              <a:t>‹nr.›</a:t>
            </a:fld>
            <a:endParaRPr lang="da-DK"/>
          </a:p>
        </p:txBody>
      </p:sp>
    </p:spTree>
    <p:extLst>
      <p:ext uri="{BB962C8B-B14F-4D97-AF65-F5344CB8AC3E}">
        <p14:creationId xmlns:p14="http://schemas.microsoft.com/office/powerpoint/2010/main" val="42181600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3F551-C810-9E40-B543-32213876C915}"/>
              </a:ext>
            </a:extLst>
          </p:cNvPr>
          <p:cNvSpPr>
            <a:spLocks noGrp="1"/>
          </p:cNvSpPr>
          <p:nvPr>
            <p:ph type="title"/>
          </p:nvPr>
        </p:nvSpPr>
        <p:spPr>
          <a:xfrm>
            <a:off x="818322" y="2442404"/>
            <a:ext cx="9723404" cy="1698522"/>
          </a:xfrm>
        </p:spPr>
        <p:txBody>
          <a:bodyPr>
            <a:noAutofit/>
          </a:bodyPr>
          <a:lstStyle>
            <a:lvl1pPr>
              <a:defRPr sz="5400"/>
            </a:lvl1pPr>
          </a:lstStyle>
          <a:p>
            <a:r>
              <a:rPr lang="da-DK"/>
              <a:t>Klik for at redigere titeltypografien i masteren</a:t>
            </a:r>
            <a:endParaRPr lang="da-DK" dirty="0"/>
          </a:p>
        </p:txBody>
      </p:sp>
      <p:sp>
        <p:nvSpPr>
          <p:cNvPr id="3" name="Rektangel 2">
            <a:extLst>
              <a:ext uri="{FF2B5EF4-FFF2-40B4-BE49-F238E27FC236}">
                <a16:creationId xmlns:a16="http://schemas.microsoft.com/office/drawing/2014/main" id="{621A0FCC-FE0A-E74A-8604-C168724E3C14}"/>
              </a:ext>
            </a:extLst>
          </p:cNvPr>
          <p:cNvSpPr/>
          <p:nvPr userDrawn="1"/>
        </p:nvSpPr>
        <p:spPr>
          <a:xfrm>
            <a:off x="0" y="5016137"/>
            <a:ext cx="12192000" cy="1841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descr="Videncenter logo.png">
            <a:extLst>
              <a:ext uri="{FF2B5EF4-FFF2-40B4-BE49-F238E27FC236}">
                <a16:creationId xmlns:a16="http://schemas.microsoft.com/office/drawing/2014/main" id="{52EAA5F1-2B7C-6546-B094-57259AA6D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79391" y="5636624"/>
            <a:ext cx="3456958" cy="648666"/>
          </a:xfrm>
          <a:prstGeom prst="rect">
            <a:avLst/>
          </a:prstGeom>
        </p:spPr>
      </p:pic>
      <p:sp>
        <p:nvSpPr>
          <p:cNvPr id="5" name="Pladsholder til tekst 2">
            <a:extLst>
              <a:ext uri="{FF2B5EF4-FFF2-40B4-BE49-F238E27FC236}">
                <a16:creationId xmlns:a16="http://schemas.microsoft.com/office/drawing/2014/main" id="{660898DD-ECF2-204C-835B-9BD725C789D9}"/>
              </a:ext>
            </a:extLst>
          </p:cNvPr>
          <p:cNvSpPr>
            <a:spLocks noGrp="1"/>
          </p:cNvSpPr>
          <p:nvPr>
            <p:ph type="body" idx="1"/>
          </p:nvPr>
        </p:nvSpPr>
        <p:spPr>
          <a:xfrm>
            <a:off x="818322" y="4313820"/>
            <a:ext cx="7813418" cy="447593"/>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50983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Slide med teknisk illustration">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87A932D-DAF6-4441-B443-5402FB11F11D}"/>
              </a:ext>
            </a:extLst>
          </p:cNvPr>
          <p:cNvSpPr>
            <a:spLocks noGrp="1"/>
          </p:cNvSpPr>
          <p:nvPr>
            <p:ph type="body" sz="half" idx="15" hasCustomPrompt="1"/>
          </p:nvPr>
        </p:nvSpPr>
        <p:spPr>
          <a:xfrm>
            <a:off x="839790" y="2479615"/>
            <a:ext cx="5765549" cy="3150506"/>
          </a:xfrm>
        </p:spPr>
        <p:txBody>
          <a:bodyPr lIns="0" tIns="0" rIns="0" bIns="0">
            <a:normAutofit/>
          </a:bodyPr>
          <a:lstStyle>
            <a:lvl1pPr marL="285750" indent="-285750">
              <a:buClr>
                <a:schemeClr val="tx1"/>
              </a:buClr>
              <a:buFont typeface="Wingdings"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sz="1600" dirty="0"/>
              <a:t>Tryk for at erstatte teksten</a:t>
            </a:r>
            <a:br>
              <a:rPr lang="da-DK" sz="1600" dirty="0"/>
            </a:br>
            <a:br>
              <a:rPr lang="da-DK" sz="1600" dirty="0"/>
            </a:br>
            <a:endParaRPr lang="da-DK" sz="1600" dirty="0"/>
          </a:p>
        </p:txBody>
      </p:sp>
      <p:sp>
        <p:nvSpPr>
          <p:cNvPr id="6" name="Pladsholder til tekst 2">
            <a:extLst>
              <a:ext uri="{FF2B5EF4-FFF2-40B4-BE49-F238E27FC236}">
                <a16:creationId xmlns:a16="http://schemas.microsoft.com/office/drawing/2014/main" id="{EB4F15AB-2B19-CE46-A68E-9E6FA9D71D8E}"/>
              </a:ext>
            </a:extLst>
          </p:cNvPr>
          <p:cNvSpPr>
            <a:spLocks noGrp="1"/>
          </p:cNvSpPr>
          <p:nvPr>
            <p:ph idx="1"/>
          </p:nvPr>
        </p:nvSpPr>
        <p:spPr>
          <a:xfrm>
            <a:off x="7093084" y="1154051"/>
            <a:ext cx="4628745" cy="4476069"/>
          </a:xfrm>
          <a:prstGeom prst="rect">
            <a:avLst/>
          </a:prstGeom>
        </p:spPr>
        <p:txBody>
          <a:bodyPr vert="horz" lIns="91440" tIns="45720" rIns="91440" bIns="45720" rtlCol="0">
            <a:normAutofit/>
          </a:bodyPr>
          <a:lstStyle>
            <a:lvl1pPr>
              <a:defRPr sz="1600"/>
            </a:lvl1pPr>
          </a:lstStyle>
          <a:p>
            <a:pPr lvl="0"/>
            <a:r>
              <a:rPr lang="da-DK" sz="2000"/>
              <a:t>Klik for at redigere teksttypografierne i masteren</a:t>
            </a:r>
          </a:p>
        </p:txBody>
      </p:sp>
      <p:sp>
        <p:nvSpPr>
          <p:cNvPr id="3" name="Titel 2">
            <a:extLst>
              <a:ext uri="{FF2B5EF4-FFF2-40B4-BE49-F238E27FC236}">
                <a16:creationId xmlns:a16="http://schemas.microsoft.com/office/drawing/2014/main" id="{6072E65E-5B9A-804B-A48C-4B1DC29150ED}"/>
              </a:ext>
            </a:extLst>
          </p:cNvPr>
          <p:cNvSpPr>
            <a:spLocks noGrp="1"/>
          </p:cNvSpPr>
          <p:nvPr>
            <p:ph type="title"/>
          </p:nvPr>
        </p:nvSpPr>
        <p:spPr>
          <a:xfrm>
            <a:off x="839790" y="964565"/>
            <a:ext cx="5765549" cy="1325563"/>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51718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slide2">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48B62AC-928F-E841-A2CC-3FE3A58EAC20}"/>
              </a:ext>
            </a:extLst>
          </p:cNvPr>
          <p:cNvSpPr>
            <a:spLocks noGrp="1"/>
          </p:cNvSpPr>
          <p:nvPr>
            <p:ph type="title"/>
          </p:nvPr>
        </p:nvSpPr>
        <p:spPr>
          <a:xfrm>
            <a:off x="3534032" y="1709738"/>
            <a:ext cx="7813418" cy="2852737"/>
          </a:xfrm>
        </p:spPr>
        <p:txBody>
          <a:bodyPr anchor="b"/>
          <a:lstStyle>
            <a:lvl1pPr>
              <a:defRPr sz="6000"/>
            </a:lvl1pPr>
          </a:lstStyle>
          <a:p>
            <a:r>
              <a:rPr lang="da-DK"/>
              <a:t>Klik for at redigere titeltypografien i masteren</a:t>
            </a:r>
            <a:endParaRPr lang="da-DK" dirty="0"/>
          </a:p>
        </p:txBody>
      </p:sp>
      <p:sp>
        <p:nvSpPr>
          <p:cNvPr id="9" name="Pladsholder til tekst 2">
            <a:extLst>
              <a:ext uri="{FF2B5EF4-FFF2-40B4-BE49-F238E27FC236}">
                <a16:creationId xmlns:a16="http://schemas.microsoft.com/office/drawing/2014/main" id="{701EB067-4A11-0741-95EF-34023AA3E5F3}"/>
              </a:ext>
            </a:extLst>
          </p:cNvPr>
          <p:cNvSpPr>
            <a:spLocks noGrp="1"/>
          </p:cNvSpPr>
          <p:nvPr>
            <p:ph type="body" idx="1"/>
          </p:nvPr>
        </p:nvSpPr>
        <p:spPr>
          <a:xfrm>
            <a:off x="3534032" y="4589463"/>
            <a:ext cx="781341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10" name="Pladsholder til billede 11">
            <a:extLst>
              <a:ext uri="{FF2B5EF4-FFF2-40B4-BE49-F238E27FC236}">
                <a16:creationId xmlns:a16="http://schemas.microsoft.com/office/drawing/2014/main" id="{C918AB74-1EFA-FA48-9DCB-D82C716651E2}"/>
              </a:ext>
            </a:extLst>
          </p:cNvPr>
          <p:cNvSpPr>
            <a:spLocks noGrp="1"/>
          </p:cNvSpPr>
          <p:nvPr>
            <p:ph type="pic" sz="quarter" idx="15"/>
          </p:nvPr>
        </p:nvSpPr>
        <p:spPr>
          <a:xfrm>
            <a:off x="0" y="0"/>
            <a:ext cx="2928551"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rmAutofit/>
          </a:bodyPr>
          <a:lstStyle>
            <a:lvl1pPr algn="ctr">
              <a:buNone/>
              <a:defRPr sz="1050">
                <a:solidFill>
                  <a:schemeClr val="bg1"/>
                </a:solidFill>
              </a:defRPr>
            </a:lvl1pPr>
          </a:lstStyle>
          <a:p>
            <a:r>
              <a:rPr lang="da-DK"/>
              <a:t>Klik på ikonet for at tilføje et billede</a:t>
            </a:r>
            <a:endParaRPr lang="da-DK" dirty="0"/>
          </a:p>
        </p:txBody>
      </p:sp>
    </p:spTree>
    <p:extLst>
      <p:ext uri="{BB962C8B-B14F-4D97-AF65-F5344CB8AC3E}">
        <p14:creationId xmlns:p14="http://schemas.microsoft.com/office/powerpoint/2010/main" val="391648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C9D3B-C0A4-7E4F-B540-20B020409697}"/>
              </a:ext>
            </a:extLst>
          </p:cNvPr>
          <p:cNvSpPr>
            <a:spLocks noGrp="1"/>
          </p:cNvSpPr>
          <p:nvPr>
            <p:ph type="title"/>
          </p:nvPr>
        </p:nvSpPr>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85C6485-2455-A642-B499-56A6865FC9C2}"/>
              </a:ext>
            </a:extLst>
          </p:cNvPr>
          <p:cNvSpPr>
            <a:spLocks noGrp="1"/>
          </p:cNvSpPr>
          <p:nvPr>
            <p:ph idx="1"/>
          </p:nvPr>
        </p:nvSpPr>
        <p:spPr>
          <a:xfrm>
            <a:off x="838199" y="1825625"/>
            <a:ext cx="10282881" cy="4351338"/>
          </a:xfrm>
          <a:prstGeom prst="rect">
            <a:avLst/>
          </a:prstGeom>
        </p:spPr>
        <p:txBody>
          <a:bodyPr vert="horz" lIns="91440" tIns="45720" rIns="91440" bIns="45720" rtlCol="0">
            <a:normAutofit/>
          </a:bodyPr>
          <a:lstStyle>
            <a:lvl1pPr>
              <a:defRPr sz="1600"/>
            </a:lvl1pPr>
          </a:lstStyle>
          <a:p>
            <a:pPr lvl="0"/>
            <a:r>
              <a:rPr lang="da-DK" sz="2000"/>
              <a:t>Klik for at redigere teksttypografierne i masteren</a:t>
            </a:r>
          </a:p>
        </p:txBody>
      </p:sp>
    </p:spTree>
    <p:extLst>
      <p:ext uri="{BB962C8B-B14F-4D97-AF65-F5344CB8AC3E}">
        <p14:creationId xmlns:p14="http://schemas.microsoft.com/office/powerpoint/2010/main" val="42040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36D14-598C-EB43-8E4F-D5D8A7304E35}"/>
              </a:ext>
            </a:extLst>
          </p:cNvPr>
          <p:cNvSpPr>
            <a:spLocks noGrp="1"/>
          </p:cNvSpPr>
          <p:nvPr>
            <p:ph type="title"/>
          </p:nvPr>
        </p:nvSpPr>
        <p:spPr>
          <a:xfrm>
            <a:off x="838199" y="365125"/>
            <a:ext cx="8083379" cy="1325563"/>
          </a:xfrm>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D237E353-6E40-0D4F-A5F0-836C667ABD08}"/>
              </a:ext>
            </a:extLst>
          </p:cNvPr>
          <p:cNvSpPr>
            <a:spLocks noGrp="1"/>
          </p:cNvSpPr>
          <p:nvPr>
            <p:ph idx="1" hasCustomPrompt="1"/>
          </p:nvPr>
        </p:nvSpPr>
        <p:spPr>
          <a:xfrm>
            <a:off x="838200" y="1825625"/>
            <a:ext cx="8083380" cy="4351338"/>
          </a:xfrm>
        </p:spPr>
        <p:txBody>
          <a:bodyPr>
            <a:normAutofit/>
          </a:bodyPr>
          <a:lstStyle>
            <a:lvl1pPr>
              <a:buFont typeface="Wingdings" pitchFamily="2" charset="2"/>
              <a:buChar char="§"/>
              <a:defRPr sz="1600"/>
            </a:lvl1pPr>
          </a:lstStyle>
          <a:p>
            <a:pPr lvl="0"/>
            <a:r>
              <a:rPr lang="da-DK" dirty="0"/>
              <a:t>Klik for at indsætte tekst</a:t>
            </a:r>
          </a:p>
        </p:txBody>
      </p:sp>
      <p:sp>
        <p:nvSpPr>
          <p:cNvPr id="6" name="Pladsholder til slidenummer 5">
            <a:extLst>
              <a:ext uri="{FF2B5EF4-FFF2-40B4-BE49-F238E27FC236}">
                <a16:creationId xmlns:a16="http://schemas.microsoft.com/office/drawing/2014/main" id="{787BE771-FF28-AD4A-B31D-60EC6B36831F}"/>
              </a:ext>
            </a:extLst>
          </p:cNvPr>
          <p:cNvSpPr>
            <a:spLocks noGrp="1"/>
          </p:cNvSpPr>
          <p:nvPr>
            <p:ph type="sldNum" sz="quarter" idx="12"/>
          </p:nvPr>
        </p:nvSpPr>
        <p:spPr>
          <a:xfrm>
            <a:off x="11353800" y="182562"/>
            <a:ext cx="2743200" cy="365125"/>
          </a:xfrm>
          <a:prstGeom prst="rect">
            <a:avLst/>
          </a:prstGeom>
        </p:spPr>
        <p:txBody>
          <a:bodyPr/>
          <a:lstStyle/>
          <a:p>
            <a:fld id="{D199FF42-80A3-8F40-9EA3-AF2241956B20}" type="slidenum">
              <a:rPr lang="da-DK" smtClean="0"/>
              <a:t>‹nr.›</a:t>
            </a:fld>
            <a:endParaRPr lang="da-DK"/>
          </a:p>
        </p:txBody>
      </p:sp>
      <p:pic>
        <p:nvPicPr>
          <p:cNvPr id="13" name="Billede 12" descr="Videncenter logo.png">
            <a:extLst>
              <a:ext uri="{FF2B5EF4-FFF2-40B4-BE49-F238E27FC236}">
                <a16:creationId xmlns:a16="http://schemas.microsoft.com/office/drawing/2014/main" id="{176825D1-DE9C-2645-AE2B-BBE4A9E7B4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199" y="6127750"/>
            <a:ext cx="1945873" cy="365125"/>
          </a:xfrm>
          <a:prstGeom prst="rect">
            <a:avLst/>
          </a:prstGeom>
        </p:spPr>
      </p:pic>
      <p:sp>
        <p:nvSpPr>
          <p:cNvPr id="14" name="Pladsholder til billede 11">
            <a:extLst>
              <a:ext uri="{FF2B5EF4-FFF2-40B4-BE49-F238E27FC236}">
                <a16:creationId xmlns:a16="http://schemas.microsoft.com/office/drawing/2014/main" id="{7660AB38-7777-DE48-942C-557BB78174C5}"/>
              </a:ext>
            </a:extLst>
          </p:cNvPr>
          <p:cNvSpPr>
            <a:spLocks noGrp="1"/>
          </p:cNvSpPr>
          <p:nvPr>
            <p:ph type="pic" sz="quarter" idx="15"/>
          </p:nvPr>
        </p:nvSpPr>
        <p:spPr>
          <a:xfrm>
            <a:off x="9263449" y="0"/>
            <a:ext cx="2928551" cy="6858000"/>
          </a:xfrm>
          <a:blipFill dpi="0" rotWithShape="1">
            <a:blip r:embed="rId3" cstate="screen">
              <a:extLst>
                <a:ext uri="{28A0092B-C50C-407E-A947-70E740481C1C}">
                  <a14:useLocalDpi xmlns:a14="http://schemas.microsoft.com/office/drawing/2010/main"/>
                </a:ext>
              </a:extLst>
            </a:blip>
            <a:srcRect/>
            <a:stretch>
              <a:fillRect/>
            </a:stretch>
          </a:blipFill>
        </p:spPr>
        <p:txBody>
          <a:bodyPr anchor="ctr">
            <a:normAutofit/>
          </a:bodyPr>
          <a:lstStyle>
            <a:lvl1pPr algn="ctr">
              <a:buNone/>
              <a:defRPr sz="1050">
                <a:solidFill>
                  <a:schemeClr val="bg1"/>
                </a:solidFill>
              </a:defRPr>
            </a:lvl1pPr>
          </a:lstStyle>
          <a:p>
            <a:r>
              <a:rPr lang="da-DK"/>
              <a:t>Klik på ikonet for at tilføje et billede</a:t>
            </a:r>
            <a:endParaRPr lang="da-DK" dirty="0"/>
          </a:p>
        </p:txBody>
      </p:sp>
    </p:spTree>
    <p:extLst>
      <p:ext uri="{BB962C8B-B14F-4D97-AF65-F5344CB8AC3E}">
        <p14:creationId xmlns:p14="http://schemas.microsoft.com/office/powerpoint/2010/main" val="392217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lide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36D14-598C-EB43-8E4F-D5D8A7304E35}"/>
              </a:ext>
            </a:extLst>
          </p:cNvPr>
          <p:cNvSpPr>
            <a:spLocks noGrp="1"/>
          </p:cNvSpPr>
          <p:nvPr>
            <p:ph type="title"/>
          </p:nvPr>
        </p:nvSpPr>
        <p:spPr>
          <a:xfrm>
            <a:off x="3299253" y="414553"/>
            <a:ext cx="8054545" cy="1325563"/>
          </a:xfrm>
        </p:spPr>
        <p:txBody>
          <a:body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D237E353-6E40-0D4F-A5F0-836C667ABD08}"/>
              </a:ext>
            </a:extLst>
          </p:cNvPr>
          <p:cNvSpPr>
            <a:spLocks noGrp="1"/>
          </p:cNvSpPr>
          <p:nvPr>
            <p:ph idx="1"/>
          </p:nvPr>
        </p:nvSpPr>
        <p:spPr>
          <a:xfrm>
            <a:off x="3299254" y="1875053"/>
            <a:ext cx="8054546" cy="4351338"/>
          </a:xfrm>
        </p:spPr>
        <p:txBody>
          <a:bodyPr>
            <a:normAutofit/>
          </a:bodyPr>
          <a:lstStyle>
            <a:lvl1pPr>
              <a:buFont typeface="Wingdings" pitchFamily="2" charset="2"/>
              <a:buChar char="§"/>
              <a:defRPr sz="1600"/>
            </a:lvl1pPr>
          </a:lstStyle>
          <a:p>
            <a:pPr lvl="0"/>
            <a:r>
              <a:rPr lang="da-DK"/>
              <a:t>Klik for at redigere teksttypografierne i masteren</a:t>
            </a:r>
          </a:p>
        </p:txBody>
      </p:sp>
      <p:sp>
        <p:nvSpPr>
          <p:cNvPr id="12" name="Pladsholder til billede 11">
            <a:extLst>
              <a:ext uri="{FF2B5EF4-FFF2-40B4-BE49-F238E27FC236}">
                <a16:creationId xmlns:a16="http://schemas.microsoft.com/office/drawing/2014/main" id="{4FC5DA48-DA21-FC46-B1AA-4CA10EED5751}"/>
              </a:ext>
            </a:extLst>
          </p:cNvPr>
          <p:cNvSpPr>
            <a:spLocks noGrp="1"/>
          </p:cNvSpPr>
          <p:nvPr>
            <p:ph type="pic" sz="quarter" idx="14"/>
          </p:nvPr>
        </p:nvSpPr>
        <p:spPr>
          <a:xfrm>
            <a:off x="0" y="0"/>
            <a:ext cx="2928551" cy="6858000"/>
          </a:xfrm>
          <a:blipFill>
            <a:blip r:embed="rId2" cstate="screen">
              <a:extLst>
                <a:ext uri="{28A0092B-C50C-407E-A947-70E740481C1C}">
                  <a14:useLocalDpi xmlns:a14="http://schemas.microsoft.com/office/drawing/2010/main"/>
                </a:ext>
              </a:extLst>
            </a:blip>
            <a:stretch>
              <a:fillRect/>
            </a:stretch>
          </a:blipFill>
        </p:spPr>
        <p:txBody>
          <a:bodyPr anchor="ctr">
            <a:normAutofit/>
          </a:bodyPr>
          <a:lstStyle>
            <a:lvl1pPr algn="ctr">
              <a:buNone/>
              <a:defRPr sz="1050">
                <a:solidFill>
                  <a:schemeClr val="bg1"/>
                </a:solidFill>
              </a:defRPr>
            </a:lvl1pPr>
          </a:lstStyle>
          <a:p>
            <a:r>
              <a:rPr lang="da-DK"/>
              <a:t>Klik på ikonet for at tilføje et billede</a:t>
            </a:r>
            <a:endParaRPr lang="da-DK" dirty="0"/>
          </a:p>
        </p:txBody>
      </p:sp>
    </p:spTree>
    <p:extLst>
      <p:ext uri="{BB962C8B-B14F-4D97-AF65-F5344CB8AC3E}">
        <p14:creationId xmlns:p14="http://schemas.microsoft.com/office/powerpoint/2010/main" val="159243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med teknisk illustratio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A47039F-B259-4D47-A222-319CE3B02CAD}"/>
              </a:ext>
            </a:extLst>
          </p:cNvPr>
          <p:cNvSpPr txBox="1">
            <a:spLocks/>
          </p:cNvSpPr>
          <p:nvPr userDrawn="1"/>
        </p:nvSpPr>
        <p:spPr>
          <a:xfrm>
            <a:off x="5586660" y="1217788"/>
            <a:ext cx="5765549" cy="9032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err="1"/>
              <a:t>Teknisk</a:t>
            </a:r>
            <a:r>
              <a:rPr lang="en-US" dirty="0"/>
              <a:t> illustration</a:t>
            </a:r>
          </a:p>
          <a:p>
            <a:r>
              <a:rPr lang="en-US" dirty="0" err="1"/>
              <a:t>venstrestillet</a:t>
            </a:r>
            <a:endParaRPr lang="da-DK" dirty="0"/>
          </a:p>
        </p:txBody>
      </p:sp>
      <p:sp>
        <p:nvSpPr>
          <p:cNvPr id="19" name="Text Placeholder 3">
            <a:extLst>
              <a:ext uri="{FF2B5EF4-FFF2-40B4-BE49-F238E27FC236}">
                <a16:creationId xmlns:a16="http://schemas.microsoft.com/office/drawing/2014/main" id="{187A932D-DAF6-4441-B443-5402FB11F11D}"/>
              </a:ext>
            </a:extLst>
          </p:cNvPr>
          <p:cNvSpPr>
            <a:spLocks noGrp="1"/>
          </p:cNvSpPr>
          <p:nvPr>
            <p:ph type="body" sz="half" idx="15" hasCustomPrompt="1"/>
          </p:nvPr>
        </p:nvSpPr>
        <p:spPr>
          <a:xfrm>
            <a:off x="5586659" y="2479615"/>
            <a:ext cx="5765549" cy="3340416"/>
          </a:xfrm>
        </p:spPr>
        <p:txBody>
          <a:bodyPr lIns="0" tIns="0" rIns="0" bIns="0">
            <a:normAutofit/>
          </a:bodyPr>
          <a:lstStyle>
            <a:lvl1pPr marL="285750" indent="-285750">
              <a:buClr>
                <a:schemeClr val="tx1"/>
              </a:buClr>
              <a:buFont typeface="Wingdings"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sz="1600" dirty="0"/>
              <a:t>Tryk for at erstatte teksten</a:t>
            </a:r>
            <a:br>
              <a:rPr lang="da-DK" sz="1600" dirty="0"/>
            </a:br>
            <a:br>
              <a:rPr lang="da-DK" sz="1600" dirty="0"/>
            </a:br>
            <a:endParaRPr lang="da-DK" sz="1600" dirty="0"/>
          </a:p>
        </p:txBody>
      </p:sp>
      <p:sp>
        <p:nvSpPr>
          <p:cNvPr id="20" name="Picture Placeholder 4">
            <a:extLst>
              <a:ext uri="{FF2B5EF4-FFF2-40B4-BE49-F238E27FC236}">
                <a16:creationId xmlns:a16="http://schemas.microsoft.com/office/drawing/2014/main" id="{D16866E0-4B01-D944-9E06-C9995F3F9356}"/>
              </a:ext>
            </a:extLst>
          </p:cNvPr>
          <p:cNvSpPr>
            <a:spLocks noGrp="1"/>
          </p:cNvSpPr>
          <p:nvPr>
            <p:ph type="pic" sz="quarter" idx="12"/>
          </p:nvPr>
        </p:nvSpPr>
        <p:spPr>
          <a:xfrm>
            <a:off x="839790" y="1227878"/>
            <a:ext cx="4402242" cy="4592153"/>
          </a:xfrm>
          <a:prstGeom prst="rect">
            <a:avLst/>
          </a:prstGeom>
          <a:blipFill dpi="0" rotWithShape="1">
            <a:blip r:embed="rId2" cstate="screen">
              <a:extLst>
                <a:ext uri="{28A0092B-C50C-407E-A947-70E740481C1C}">
                  <a14:useLocalDpi xmlns:a14="http://schemas.microsoft.com/office/drawing/2010/main"/>
                </a:ext>
              </a:extLst>
            </a:blip>
            <a:srcRect/>
            <a:tile tx="0" ty="-323850" sx="85000" sy="85000" flip="none" algn="tl"/>
          </a:blipFill>
        </p:spPr>
        <p:txBody>
          <a:bodyPr anchor="ctr"/>
          <a:lstStyle>
            <a:lvl1pPr marL="0" indent="0" algn="ctr">
              <a:buNone/>
              <a:defRPr sz="1200" b="0"/>
            </a:lvl1pPr>
          </a:lstStyle>
          <a:p>
            <a:r>
              <a:rPr lang="da-DK"/>
              <a:t>Klik på ikonet for at tilføje et billede</a:t>
            </a:r>
            <a:endParaRPr lang="en-US" dirty="0"/>
          </a:p>
        </p:txBody>
      </p:sp>
    </p:spTree>
    <p:extLst>
      <p:ext uri="{BB962C8B-B14F-4D97-AF65-F5344CB8AC3E}">
        <p14:creationId xmlns:p14="http://schemas.microsoft.com/office/powerpoint/2010/main" val="11203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med teknisk illustratio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A47039F-B259-4D47-A222-319CE3B02CAD}"/>
              </a:ext>
            </a:extLst>
          </p:cNvPr>
          <p:cNvSpPr txBox="1">
            <a:spLocks/>
          </p:cNvSpPr>
          <p:nvPr userDrawn="1"/>
        </p:nvSpPr>
        <p:spPr>
          <a:xfrm>
            <a:off x="839791" y="1217788"/>
            <a:ext cx="5765549" cy="9032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err="1"/>
              <a:t>Teknisk</a:t>
            </a:r>
            <a:r>
              <a:rPr lang="en-US" dirty="0"/>
              <a:t> illustration</a:t>
            </a:r>
          </a:p>
          <a:p>
            <a:r>
              <a:rPr lang="en-US" dirty="0" err="1"/>
              <a:t>højrestillet</a:t>
            </a:r>
            <a:endParaRPr lang="da-DK" dirty="0"/>
          </a:p>
        </p:txBody>
      </p:sp>
      <p:sp>
        <p:nvSpPr>
          <p:cNvPr id="19" name="Text Placeholder 3">
            <a:extLst>
              <a:ext uri="{FF2B5EF4-FFF2-40B4-BE49-F238E27FC236}">
                <a16:creationId xmlns:a16="http://schemas.microsoft.com/office/drawing/2014/main" id="{187A932D-DAF6-4441-B443-5402FB11F11D}"/>
              </a:ext>
            </a:extLst>
          </p:cNvPr>
          <p:cNvSpPr>
            <a:spLocks noGrp="1"/>
          </p:cNvSpPr>
          <p:nvPr>
            <p:ph type="body" sz="half" idx="15" hasCustomPrompt="1"/>
          </p:nvPr>
        </p:nvSpPr>
        <p:spPr>
          <a:xfrm>
            <a:off x="839790" y="2479615"/>
            <a:ext cx="5765549" cy="3150506"/>
          </a:xfrm>
        </p:spPr>
        <p:txBody>
          <a:bodyPr lIns="0" tIns="0" rIns="0" bIns="0">
            <a:normAutofit/>
          </a:bodyPr>
          <a:lstStyle>
            <a:lvl1pPr marL="285750" indent="-285750">
              <a:buClr>
                <a:schemeClr val="tx1"/>
              </a:buClr>
              <a:buFont typeface="Wingdings"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sz="1600" dirty="0"/>
              <a:t>Tryk for at erstatte teksten</a:t>
            </a:r>
            <a:br>
              <a:rPr lang="da-DK" sz="1600" dirty="0"/>
            </a:br>
            <a:br>
              <a:rPr lang="da-DK" sz="1600" dirty="0"/>
            </a:br>
            <a:endParaRPr lang="da-DK" sz="1600" dirty="0"/>
          </a:p>
        </p:txBody>
      </p:sp>
      <p:sp>
        <p:nvSpPr>
          <p:cNvPr id="20" name="Picture Placeholder 4">
            <a:extLst>
              <a:ext uri="{FF2B5EF4-FFF2-40B4-BE49-F238E27FC236}">
                <a16:creationId xmlns:a16="http://schemas.microsoft.com/office/drawing/2014/main" id="{D16866E0-4B01-D944-9E06-C9995F3F9356}"/>
              </a:ext>
            </a:extLst>
          </p:cNvPr>
          <p:cNvSpPr>
            <a:spLocks noGrp="1"/>
          </p:cNvSpPr>
          <p:nvPr>
            <p:ph type="pic" sz="quarter" idx="12"/>
          </p:nvPr>
        </p:nvSpPr>
        <p:spPr>
          <a:xfrm>
            <a:off x="6949967" y="1227879"/>
            <a:ext cx="4402242" cy="4402242"/>
          </a:xfrm>
          <a:prstGeom prst="rect">
            <a:avLst/>
          </a:prstGeom>
          <a:blipFill>
            <a:blip r:embed="rId2" cstate="screen">
              <a:extLst>
                <a:ext uri="{28A0092B-C50C-407E-A947-70E740481C1C}">
                  <a14:useLocalDpi xmlns:a14="http://schemas.microsoft.com/office/drawing/2010/main"/>
                </a:ext>
              </a:extLst>
            </a:blip>
            <a:tile tx="0" ty="-323850" sx="85000" sy="85000" flip="none" algn="tl"/>
          </a:blipFill>
        </p:spPr>
        <p:txBody>
          <a:bodyPr anchor="ctr"/>
          <a:lstStyle>
            <a:lvl1pPr marL="0" indent="0" algn="ctr">
              <a:buNone/>
              <a:defRPr sz="1200"/>
            </a:lvl1pPr>
          </a:lstStyle>
          <a:p>
            <a:r>
              <a:rPr lang="da-DK"/>
              <a:t>Klik på ikonet for at tilføje et billede</a:t>
            </a:r>
            <a:endParaRPr lang="en-US" dirty="0"/>
          </a:p>
        </p:txBody>
      </p:sp>
    </p:spTree>
    <p:extLst>
      <p:ext uri="{BB962C8B-B14F-4D97-AF65-F5344CB8AC3E}">
        <p14:creationId xmlns:p14="http://schemas.microsoft.com/office/powerpoint/2010/main" val="246424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lide med teknisk illustratio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C9A35E3-38DE-2543-9344-B1A1B6C000DD}"/>
              </a:ext>
            </a:extLst>
          </p:cNvPr>
          <p:cNvSpPr/>
          <p:nvPr userDrawn="1"/>
        </p:nvSpPr>
        <p:spPr>
          <a:xfrm>
            <a:off x="1078366" y="934278"/>
            <a:ext cx="4830416" cy="49894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itle 1">
            <a:extLst>
              <a:ext uri="{FF2B5EF4-FFF2-40B4-BE49-F238E27FC236}">
                <a16:creationId xmlns:a16="http://schemas.microsoft.com/office/drawing/2014/main" id="{4A47039F-B259-4D47-A222-319CE3B02CAD}"/>
              </a:ext>
            </a:extLst>
          </p:cNvPr>
          <p:cNvSpPr txBox="1">
            <a:spLocks/>
          </p:cNvSpPr>
          <p:nvPr userDrawn="1"/>
        </p:nvSpPr>
        <p:spPr>
          <a:xfrm>
            <a:off x="1484182" y="1309976"/>
            <a:ext cx="4712835" cy="9032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err="1"/>
              <a:t>Indsæt</a:t>
            </a:r>
            <a:r>
              <a:rPr lang="en-US" dirty="0"/>
              <a:t> </a:t>
            </a:r>
          </a:p>
          <a:p>
            <a:r>
              <a:rPr lang="en-US" dirty="0" err="1"/>
              <a:t>overskrift</a:t>
            </a:r>
            <a:endParaRPr lang="da-DK" dirty="0"/>
          </a:p>
        </p:txBody>
      </p:sp>
      <p:sp>
        <p:nvSpPr>
          <p:cNvPr id="19" name="Text Placeholder 3">
            <a:extLst>
              <a:ext uri="{FF2B5EF4-FFF2-40B4-BE49-F238E27FC236}">
                <a16:creationId xmlns:a16="http://schemas.microsoft.com/office/drawing/2014/main" id="{187A932D-DAF6-4441-B443-5402FB11F11D}"/>
              </a:ext>
            </a:extLst>
          </p:cNvPr>
          <p:cNvSpPr>
            <a:spLocks noGrp="1"/>
          </p:cNvSpPr>
          <p:nvPr>
            <p:ph type="body" sz="half" idx="15" hasCustomPrompt="1"/>
          </p:nvPr>
        </p:nvSpPr>
        <p:spPr>
          <a:xfrm>
            <a:off x="1484183" y="2493232"/>
            <a:ext cx="3877948" cy="3150506"/>
          </a:xfrm>
        </p:spPr>
        <p:txBody>
          <a:bodyPr lIns="0" tIns="0" rIns="0" bIns="0">
            <a:normAutofit/>
          </a:bodyPr>
          <a:lstStyle>
            <a:lvl1pPr marL="285750" indent="-285750">
              <a:buClr>
                <a:schemeClr val="tx1"/>
              </a:buClr>
              <a:buFont typeface="Wingdings"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sz="1600" dirty="0"/>
              <a:t>Tryk for at erstatte teksten</a:t>
            </a:r>
            <a:br>
              <a:rPr lang="da-DK" sz="1600" dirty="0"/>
            </a:br>
            <a:br>
              <a:rPr lang="da-DK" sz="1600" dirty="0"/>
            </a:br>
            <a:endParaRPr lang="da-DK" sz="1600" dirty="0"/>
          </a:p>
        </p:txBody>
      </p:sp>
      <p:sp>
        <p:nvSpPr>
          <p:cNvPr id="10" name="Rektangel 9">
            <a:extLst>
              <a:ext uri="{FF2B5EF4-FFF2-40B4-BE49-F238E27FC236}">
                <a16:creationId xmlns:a16="http://schemas.microsoft.com/office/drawing/2014/main" id="{B0C5C033-7EF3-B24E-8C0C-E2F6B2A47C92}"/>
              </a:ext>
            </a:extLst>
          </p:cNvPr>
          <p:cNvSpPr/>
          <p:nvPr userDrawn="1"/>
        </p:nvSpPr>
        <p:spPr>
          <a:xfrm>
            <a:off x="6314598" y="934278"/>
            <a:ext cx="4830416" cy="49894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le 1">
            <a:extLst>
              <a:ext uri="{FF2B5EF4-FFF2-40B4-BE49-F238E27FC236}">
                <a16:creationId xmlns:a16="http://schemas.microsoft.com/office/drawing/2014/main" id="{BBE2FFB5-90A0-C545-862B-FFAB29B98ACC}"/>
              </a:ext>
            </a:extLst>
          </p:cNvPr>
          <p:cNvSpPr txBox="1">
            <a:spLocks/>
          </p:cNvSpPr>
          <p:nvPr userDrawn="1"/>
        </p:nvSpPr>
        <p:spPr>
          <a:xfrm>
            <a:off x="6720414" y="1309976"/>
            <a:ext cx="4712835" cy="9032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err="1"/>
              <a:t>Indsæt</a:t>
            </a:r>
            <a:r>
              <a:rPr lang="en-US" dirty="0"/>
              <a:t> </a:t>
            </a:r>
          </a:p>
          <a:p>
            <a:r>
              <a:rPr lang="en-US" dirty="0" err="1"/>
              <a:t>overskrift</a:t>
            </a:r>
            <a:endParaRPr lang="da-DK" dirty="0"/>
          </a:p>
        </p:txBody>
      </p:sp>
      <p:sp>
        <p:nvSpPr>
          <p:cNvPr id="12" name="Text Placeholder 3">
            <a:extLst>
              <a:ext uri="{FF2B5EF4-FFF2-40B4-BE49-F238E27FC236}">
                <a16:creationId xmlns:a16="http://schemas.microsoft.com/office/drawing/2014/main" id="{C1593D83-5554-1044-BDE7-703FBDF80E9B}"/>
              </a:ext>
            </a:extLst>
          </p:cNvPr>
          <p:cNvSpPr>
            <a:spLocks noGrp="1"/>
          </p:cNvSpPr>
          <p:nvPr>
            <p:ph type="body" sz="half" idx="16" hasCustomPrompt="1"/>
          </p:nvPr>
        </p:nvSpPr>
        <p:spPr>
          <a:xfrm>
            <a:off x="6720415" y="2493232"/>
            <a:ext cx="3877948" cy="3150506"/>
          </a:xfrm>
        </p:spPr>
        <p:txBody>
          <a:bodyPr lIns="0" tIns="0" rIns="0" bIns="0">
            <a:normAutofit/>
          </a:bodyPr>
          <a:lstStyle>
            <a:lvl1pPr marL="285750" indent="-285750">
              <a:buClr>
                <a:schemeClr val="tx1"/>
              </a:buClr>
              <a:buFont typeface="Wingdings"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sz="1600" dirty="0"/>
              <a:t>Tryk for at erstatte teksten</a:t>
            </a:r>
            <a:br>
              <a:rPr lang="da-DK" sz="1600" dirty="0"/>
            </a:br>
            <a:br>
              <a:rPr lang="da-DK" sz="1600" dirty="0"/>
            </a:br>
            <a:endParaRPr lang="da-DK" sz="1600" dirty="0"/>
          </a:p>
        </p:txBody>
      </p:sp>
    </p:spTree>
    <p:extLst>
      <p:ext uri="{BB962C8B-B14F-4D97-AF65-F5344CB8AC3E}">
        <p14:creationId xmlns:p14="http://schemas.microsoft.com/office/powerpoint/2010/main" val="400357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Slide med teknisk illustration">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87A932D-DAF6-4441-B443-5402FB11F11D}"/>
              </a:ext>
            </a:extLst>
          </p:cNvPr>
          <p:cNvSpPr>
            <a:spLocks noGrp="1"/>
          </p:cNvSpPr>
          <p:nvPr>
            <p:ph type="body" sz="half" idx="15" hasCustomPrompt="1"/>
          </p:nvPr>
        </p:nvSpPr>
        <p:spPr>
          <a:xfrm>
            <a:off x="5586659" y="2479615"/>
            <a:ext cx="5765549" cy="3340416"/>
          </a:xfrm>
        </p:spPr>
        <p:txBody>
          <a:bodyPr lIns="0" tIns="0" rIns="0" bIns="0">
            <a:normAutofit/>
          </a:bodyPr>
          <a:lstStyle>
            <a:lvl1pPr marL="285750" indent="-285750">
              <a:buClr>
                <a:schemeClr val="tx1"/>
              </a:buClr>
              <a:buFont typeface="Wingdings" pitchFamily="2" charset="2"/>
              <a:buChar char="§"/>
              <a:defRPr sz="18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sz="1600" dirty="0"/>
              <a:t>Tryk for at erstatte teksten</a:t>
            </a:r>
            <a:br>
              <a:rPr lang="da-DK" sz="1600" dirty="0"/>
            </a:br>
            <a:br>
              <a:rPr lang="da-DK" sz="1600" dirty="0"/>
            </a:br>
            <a:endParaRPr lang="da-DK" sz="1600" dirty="0"/>
          </a:p>
        </p:txBody>
      </p:sp>
      <p:sp>
        <p:nvSpPr>
          <p:cNvPr id="6" name="Pladsholder til tekst 2">
            <a:extLst>
              <a:ext uri="{FF2B5EF4-FFF2-40B4-BE49-F238E27FC236}">
                <a16:creationId xmlns:a16="http://schemas.microsoft.com/office/drawing/2014/main" id="{8E7E9725-E073-354E-9FAE-14B210FDAA47}"/>
              </a:ext>
            </a:extLst>
          </p:cNvPr>
          <p:cNvSpPr>
            <a:spLocks noGrp="1"/>
          </p:cNvSpPr>
          <p:nvPr>
            <p:ph idx="1"/>
          </p:nvPr>
        </p:nvSpPr>
        <p:spPr>
          <a:xfrm>
            <a:off x="740923" y="1160239"/>
            <a:ext cx="4628745" cy="4659791"/>
          </a:xfrm>
          <a:prstGeom prst="rect">
            <a:avLst/>
          </a:prstGeom>
        </p:spPr>
        <p:txBody>
          <a:bodyPr vert="horz" lIns="91440" tIns="45720" rIns="91440" bIns="45720" rtlCol="0">
            <a:normAutofit/>
          </a:bodyPr>
          <a:lstStyle>
            <a:lvl1pPr>
              <a:defRPr sz="1600"/>
            </a:lvl1pPr>
          </a:lstStyle>
          <a:p>
            <a:pPr lvl="0"/>
            <a:r>
              <a:rPr lang="da-DK" sz="2000"/>
              <a:t>Klik for at redigere teksttypografierne i masteren</a:t>
            </a:r>
          </a:p>
        </p:txBody>
      </p:sp>
      <p:sp>
        <p:nvSpPr>
          <p:cNvPr id="2" name="Titel 1">
            <a:extLst>
              <a:ext uri="{FF2B5EF4-FFF2-40B4-BE49-F238E27FC236}">
                <a16:creationId xmlns:a16="http://schemas.microsoft.com/office/drawing/2014/main" id="{B72952EB-B616-A146-ADC8-EE1B52B5FA9C}"/>
              </a:ext>
            </a:extLst>
          </p:cNvPr>
          <p:cNvSpPr>
            <a:spLocks noGrp="1"/>
          </p:cNvSpPr>
          <p:nvPr>
            <p:ph type="title"/>
          </p:nvPr>
        </p:nvSpPr>
        <p:spPr>
          <a:xfrm>
            <a:off x="5586659" y="1037969"/>
            <a:ext cx="5765548" cy="1217551"/>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127241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0DD55B5-1EF8-C649-A591-3A59C8D08C0C}"/>
              </a:ext>
            </a:extLst>
          </p:cNvPr>
          <p:cNvSpPr>
            <a:spLocks noGrp="1"/>
          </p:cNvSpPr>
          <p:nvPr>
            <p:ph type="title"/>
          </p:nvPr>
        </p:nvSpPr>
        <p:spPr>
          <a:xfrm>
            <a:off x="838199" y="365125"/>
            <a:ext cx="10282881" cy="1325563"/>
          </a:xfrm>
          <a:prstGeom prst="rect">
            <a:avLst/>
          </a:prstGeom>
        </p:spPr>
        <p:txBody>
          <a:bodyPr vert="horz" lIns="91440" tIns="45720" rIns="91440" bIns="45720" rtlCol="0" anchor="ctr">
            <a:normAutofit/>
          </a:bodyPr>
          <a:lstStyle/>
          <a:p>
            <a:r>
              <a:rPr lang="da-DK" dirty="0"/>
              <a:t>Klik for at redigere </a:t>
            </a:r>
            <a:br>
              <a:rPr lang="da-DK" dirty="0"/>
            </a:br>
            <a:r>
              <a:rPr lang="da-DK" dirty="0"/>
              <a:t>titeltypografien i masteren</a:t>
            </a:r>
          </a:p>
        </p:txBody>
      </p:sp>
      <p:sp>
        <p:nvSpPr>
          <p:cNvPr id="3" name="Pladsholder til tekst 2">
            <a:extLst>
              <a:ext uri="{FF2B5EF4-FFF2-40B4-BE49-F238E27FC236}">
                <a16:creationId xmlns:a16="http://schemas.microsoft.com/office/drawing/2014/main" id="{A4F815CF-9631-9943-A0C1-9F15E6DE3D08}"/>
              </a:ext>
            </a:extLst>
          </p:cNvPr>
          <p:cNvSpPr>
            <a:spLocks noGrp="1"/>
          </p:cNvSpPr>
          <p:nvPr>
            <p:ph type="body" idx="1"/>
          </p:nvPr>
        </p:nvSpPr>
        <p:spPr>
          <a:xfrm>
            <a:off x="838199" y="1825625"/>
            <a:ext cx="10282881" cy="4351338"/>
          </a:xfrm>
          <a:prstGeom prst="rect">
            <a:avLst/>
          </a:prstGeom>
        </p:spPr>
        <p:txBody>
          <a:bodyPr vert="horz" lIns="91440" tIns="45720" rIns="91440" bIns="45720" rtlCol="0">
            <a:normAutofit/>
          </a:bodyPr>
          <a:lstStyle/>
          <a:p>
            <a:pPr lvl="0"/>
            <a:r>
              <a:rPr lang="da-DK" sz="2000" dirty="0"/>
              <a:t>Tryk for at indsætte teksten</a:t>
            </a:r>
            <a:endParaRPr lang="da-DK" dirty="0"/>
          </a:p>
        </p:txBody>
      </p:sp>
      <p:pic>
        <p:nvPicPr>
          <p:cNvPr id="4" name="Billede 3" descr="Videncenter logo.png">
            <a:extLst>
              <a:ext uri="{FF2B5EF4-FFF2-40B4-BE49-F238E27FC236}">
                <a16:creationId xmlns:a16="http://schemas.microsoft.com/office/drawing/2014/main" id="{D87DC610-1B6C-454A-84EF-41B69D343FC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20416" y="6178765"/>
            <a:ext cx="1945873" cy="365125"/>
          </a:xfrm>
          <a:prstGeom prst="rect">
            <a:avLst/>
          </a:prstGeom>
        </p:spPr>
      </p:pic>
    </p:spTree>
    <p:extLst>
      <p:ext uri="{BB962C8B-B14F-4D97-AF65-F5344CB8AC3E}">
        <p14:creationId xmlns:p14="http://schemas.microsoft.com/office/powerpoint/2010/main" val="1906010517"/>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61" r:id="rId3"/>
    <p:sldLayoutId id="2147483650" r:id="rId4"/>
    <p:sldLayoutId id="2147483660" r:id="rId5"/>
    <p:sldLayoutId id="2147483656" r:id="rId6"/>
    <p:sldLayoutId id="2147483662" r:id="rId7"/>
    <p:sldLayoutId id="2147483663" r:id="rId8"/>
    <p:sldLayoutId id="2147483665" r:id="rId9"/>
    <p:sldLayoutId id="2147483666" r:id="rId10"/>
  </p:sldLayoutIdLst>
  <p:txStyles>
    <p:title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teknologisk.dk/funktionsafproevning"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video" Target="https://www.youtube.com/embed/FD3NKt5WZnw?feature=oembed" TargetMode="External"/><Relationship Id="rId4" Type="http://schemas.openxmlformats.org/officeDocument/2006/relationships/hyperlink" Target="https://youtu.be/FD3NKt5WZn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bygningsreglementet.dk/Tekniske-bestemmelser/11/BRV/Funktionsafprovning" TargetMode="External"/><Relationship Id="rId2" Type="http://schemas.openxmlformats.org/officeDocument/2006/relationships/hyperlink" Target="https://bygningsreglementet.dk/Tekniske-bestemmelser/19/Krav"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www.teknologisk.dk/funktionsafproevning"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ideo" Target="https://www.youtube.com/embed/hOxaLa29u2s?feature=oembed" TargetMode="External"/><Relationship Id="rId4" Type="http://schemas.openxmlformats.org/officeDocument/2006/relationships/hyperlink" Target="https://youtu.be/hOxaLa29u2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teknologisk.dk/funktionsafproevning" TargetMode="External"/><Relationship Id="rId2" Type="http://schemas.openxmlformats.org/officeDocument/2006/relationships/hyperlink" Target="https://byggeriogenergi.dk/etageejendomme/installationer/varmeinstallation/" TargetMode="External"/><Relationship Id="rId1" Type="http://schemas.openxmlformats.org/officeDocument/2006/relationships/slideLayout" Target="../slideLayouts/slideLayout3.xml"/><Relationship Id="rId4" Type="http://schemas.openxmlformats.org/officeDocument/2006/relationships/hyperlink" Target="https://bygningsreglementet.dk/Tekniske-bestemmelser/11/BRV/Funktionsafprovn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3929388-F3DD-D149-AE62-6CFA98FE788B}"/>
              </a:ext>
            </a:extLst>
          </p:cNvPr>
          <p:cNvSpPr>
            <a:spLocks noGrp="1"/>
          </p:cNvSpPr>
          <p:nvPr>
            <p:ph type="title"/>
          </p:nvPr>
        </p:nvSpPr>
        <p:spPr/>
        <p:txBody>
          <a:bodyPr/>
          <a:lstStyle/>
          <a:p>
            <a:r>
              <a:rPr lang="da-DK" dirty="0"/>
              <a:t>Funktionsafprøvning af bygningsinstallationer</a:t>
            </a:r>
            <a:br>
              <a:rPr lang="da-DK" dirty="0"/>
            </a:br>
            <a:endParaRPr lang="da-DK" dirty="0"/>
          </a:p>
        </p:txBody>
      </p:sp>
      <p:sp>
        <p:nvSpPr>
          <p:cNvPr id="8" name="Pladsholder til tekst 7">
            <a:extLst>
              <a:ext uri="{FF2B5EF4-FFF2-40B4-BE49-F238E27FC236}">
                <a16:creationId xmlns:a16="http://schemas.microsoft.com/office/drawing/2014/main" id="{46F84390-2332-974A-BB87-ED423B6FB218}"/>
              </a:ext>
            </a:extLst>
          </p:cNvPr>
          <p:cNvSpPr>
            <a:spLocks noGrp="1"/>
          </p:cNvSpPr>
          <p:nvPr>
            <p:ph type="body" idx="1"/>
          </p:nvPr>
        </p:nvSpPr>
        <p:spPr/>
        <p:txBody>
          <a:bodyPr/>
          <a:lstStyle/>
          <a:p>
            <a:r>
              <a:rPr lang="da-DK" dirty="0"/>
              <a:t>Varmeanlæg – større bygninger</a:t>
            </a:r>
          </a:p>
          <a:p>
            <a:endParaRPr lang="da-DK" dirty="0"/>
          </a:p>
        </p:txBody>
      </p:sp>
    </p:spTree>
    <p:extLst>
      <p:ext uri="{BB962C8B-B14F-4D97-AF65-F5344CB8AC3E}">
        <p14:creationId xmlns:p14="http://schemas.microsoft.com/office/powerpoint/2010/main" val="413408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Inden funktionsafprøvningen påbegyndes</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lstStyle/>
          <a:p>
            <a:pPr marL="0" indent="0">
              <a:lnSpc>
                <a:spcPct val="100000"/>
              </a:lnSpc>
              <a:buNone/>
            </a:pPr>
            <a:r>
              <a:rPr lang="da-DK" dirty="0"/>
              <a:t>For at kunne udføre funktionsafprøvning af varmeanlæg skal følgende normalt være opfyldt, inden afprøvningen udføres:</a:t>
            </a:r>
          </a:p>
          <a:p>
            <a:pPr>
              <a:lnSpc>
                <a:spcPct val="100000"/>
              </a:lnSpc>
            </a:pPr>
            <a:r>
              <a:rPr lang="da-DK" dirty="0"/>
              <a:t>Alle vandkredse til varme og køling er indreguleret i henhold til DS 469, kap. 14.7, Indregulering, og dokumentation foreligger.</a:t>
            </a:r>
          </a:p>
          <a:p>
            <a:pPr>
              <a:lnSpc>
                <a:spcPct val="100000"/>
              </a:lnSpc>
            </a:pPr>
            <a:r>
              <a:rPr lang="da-DK" dirty="0"/>
              <a:t>Alle luftstrømme er indreguleret, så anlægget yder de nominelle luftstrømme jf. DS 447, kap. 6.3.2.</a:t>
            </a:r>
          </a:p>
          <a:p>
            <a:pPr>
              <a:lnSpc>
                <a:spcPct val="100000"/>
              </a:lnSpc>
            </a:pPr>
            <a:r>
              <a:rPr lang="da-DK" dirty="0"/>
              <a:t>Der er dokumentation for projekteringen af varme- og køleanlægget.</a:t>
            </a:r>
          </a:p>
          <a:p>
            <a:pPr>
              <a:lnSpc>
                <a:spcPct val="100000"/>
              </a:lnSpc>
            </a:pPr>
            <a:r>
              <a:rPr lang="da-DK" dirty="0"/>
              <a:t>Alle decentrale ventiler ved varme-/kølegivere er indstillet som anført i dokumentationen.</a:t>
            </a:r>
          </a:p>
          <a:p>
            <a:pPr>
              <a:lnSpc>
                <a:spcPct val="100000"/>
              </a:lnSpc>
            </a:pPr>
            <a:r>
              <a:rPr lang="da-DK" dirty="0"/>
              <a:t>Alle temperaturmålere til styring er korrekt monteret og kalibreret med den aktuelle varmegiver</a:t>
            </a:r>
          </a:p>
        </p:txBody>
      </p:sp>
    </p:spTree>
    <p:extLst>
      <p:ext uri="{BB962C8B-B14F-4D97-AF65-F5344CB8AC3E}">
        <p14:creationId xmlns:p14="http://schemas.microsoft.com/office/powerpoint/2010/main" val="279676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3E21390-85DA-564F-BCAC-0AA2D0E3C5BD}"/>
              </a:ext>
            </a:extLst>
          </p:cNvPr>
          <p:cNvSpPr>
            <a:spLocks noGrp="1"/>
          </p:cNvSpPr>
          <p:nvPr>
            <p:ph type="body" sz="half" idx="15"/>
          </p:nvPr>
        </p:nvSpPr>
        <p:spPr>
          <a:xfrm>
            <a:off x="839790" y="2479615"/>
            <a:ext cx="5765549" cy="3150506"/>
          </a:xfrm>
        </p:spPr>
        <p:txBody>
          <a:bodyPr>
            <a:normAutofit/>
          </a:bodyPr>
          <a:lstStyle/>
          <a:p>
            <a:pPr>
              <a:buClr>
                <a:schemeClr val="accent1"/>
              </a:buClr>
            </a:pPr>
            <a:r>
              <a:rPr lang="da-DK" sz="2000" dirty="0"/>
              <a:t>Indregulering af vand- eller luftstrømme</a:t>
            </a:r>
          </a:p>
          <a:p>
            <a:pPr>
              <a:buClr>
                <a:schemeClr val="accent1"/>
              </a:buClr>
            </a:pPr>
            <a:r>
              <a:rPr lang="da-DK" sz="2000" dirty="0"/>
              <a:t>Styring</a:t>
            </a:r>
          </a:p>
          <a:p>
            <a:pPr>
              <a:buClr>
                <a:schemeClr val="accent1"/>
              </a:buClr>
            </a:pPr>
            <a:endParaRPr lang="da-DK" sz="2000" dirty="0"/>
          </a:p>
          <a:p>
            <a:pPr marL="0" indent="0">
              <a:buClr>
                <a:schemeClr val="accent1"/>
              </a:buClr>
              <a:buNone/>
            </a:pPr>
            <a:r>
              <a:rPr lang="da-DK" sz="2000" dirty="0"/>
              <a:t>….. og hvordan opfylder man så kravene i Bygningsreglementet og er der andet der bør gøres ?</a:t>
            </a:r>
          </a:p>
          <a:p>
            <a:pPr marL="0" indent="0">
              <a:buNone/>
            </a:pPr>
            <a:endParaRPr lang="da-DK" sz="1600" dirty="0"/>
          </a:p>
          <a:p>
            <a:endParaRPr lang="da-DK" sz="1600" dirty="0"/>
          </a:p>
        </p:txBody>
      </p:sp>
      <p:pic>
        <p:nvPicPr>
          <p:cNvPr id="5" name="Billede 4">
            <a:extLst>
              <a:ext uri="{FF2B5EF4-FFF2-40B4-BE49-F238E27FC236}">
                <a16:creationId xmlns:a16="http://schemas.microsoft.com/office/drawing/2014/main" id="{7D0C3225-8F0E-374B-A011-5DF2582F9F9E}"/>
              </a:ext>
            </a:extLst>
          </p:cNvPr>
          <p:cNvPicPr>
            <a:picLocks noChangeAspect="1"/>
          </p:cNvPicPr>
          <p:nvPr/>
        </p:nvPicPr>
        <p:blipFill>
          <a:blip r:embed="rId2"/>
          <a:stretch>
            <a:fillRect/>
          </a:stretch>
        </p:blipFill>
        <p:spPr>
          <a:xfrm>
            <a:off x="7066580" y="2479615"/>
            <a:ext cx="4628745" cy="2117650"/>
          </a:xfrm>
          <a:prstGeom prst="rect">
            <a:avLst/>
          </a:prstGeom>
          <a:noFill/>
        </p:spPr>
      </p:pic>
      <p:sp>
        <p:nvSpPr>
          <p:cNvPr id="2" name="Titel 1">
            <a:extLst>
              <a:ext uri="{FF2B5EF4-FFF2-40B4-BE49-F238E27FC236}">
                <a16:creationId xmlns:a16="http://schemas.microsoft.com/office/drawing/2014/main" id="{89AB5292-36FB-354C-BBDF-A545AE671994}"/>
              </a:ext>
            </a:extLst>
          </p:cNvPr>
          <p:cNvSpPr>
            <a:spLocks noGrp="1"/>
          </p:cNvSpPr>
          <p:nvPr>
            <p:ph type="title"/>
          </p:nvPr>
        </p:nvSpPr>
        <p:spPr>
          <a:xfrm>
            <a:off x="839790" y="964565"/>
            <a:ext cx="5765549" cy="1325563"/>
          </a:xfrm>
        </p:spPr>
        <p:txBody>
          <a:bodyPr anchor="ctr">
            <a:normAutofit/>
          </a:bodyPr>
          <a:lstStyle/>
          <a:p>
            <a:r>
              <a:rPr lang="da-DK" sz="2700"/>
              <a:t>Hvad skal kontrolleres?</a:t>
            </a:r>
            <a:br>
              <a:rPr lang="da-DK" sz="2700"/>
            </a:br>
            <a:br>
              <a:rPr lang="da-DK" sz="2700"/>
            </a:br>
            <a:endParaRPr lang="da-DK" sz="2700"/>
          </a:p>
        </p:txBody>
      </p:sp>
    </p:spTree>
    <p:extLst>
      <p:ext uri="{BB962C8B-B14F-4D97-AF65-F5344CB8AC3E}">
        <p14:creationId xmlns:p14="http://schemas.microsoft.com/office/powerpoint/2010/main" val="381366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5F834-DB1C-5046-9359-A237C24FE35E}"/>
              </a:ext>
            </a:extLst>
          </p:cNvPr>
          <p:cNvSpPr>
            <a:spLocks noGrp="1"/>
          </p:cNvSpPr>
          <p:nvPr>
            <p:ph type="title"/>
          </p:nvPr>
        </p:nvSpPr>
        <p:spPr/>
        <p:txBody>
          <a:bodyPr>
            <a:normAutofit/>
          </a:bodyPr>
          <a:lstStyle/>
          <a:p>
            <a:r>
              <a:rPr lang="da-DK" dirty="0"/>
              <a:t>Indregulering</a:t>
            </a:r>
            <a:br>
              <a:rPr lang="da-DK" dirty="0"/>
            </a:br>
            <a:endParaRPr lang="da-DK" dirty="0"/>
          </a:p>
        </p:txBody>
      </p:sp>
      <p:sp>
        <p:nvSpPr>
          <p:cNvPr id="3" name="Pladsholder til indhold 2">
            <a:extLst>
              <a:ext uri="{FF2B5EF4-FFF2-40B4-BE49-F238E27FC236}">
                <a16:creationId xmlns:a16="http://schemas.microsoft.com/office/drawing/2014/main" id="{756D5AF8-DCE1-F54A-868D-BF68D99C0261}"/>
              </a:ext>
            </a:extLst>
          </p:cNvPr>
          <p:cNvSpPr>
            <a:spLocks noGrp="1"/>
          </p:cNvSpPr>
          <p:nvPr>
            <p:ph idx="1"/>
          </p:nvPr>
        </p:nvSpPr>
        <p:spPr/>
        <p:txBody>
          <a:bodyPr>
            <a:normAutofit/>
          </a:bodyPr>
          <a:lstStyle/>
          <a:p>
            <a:pPr marL="0" indent="0">
              <a:lnSpc>
                <a:spcPct val="110000"/>
              </a:lnSpc>
              <a:buNone/>
            </a:pPr>
            <a:r>
              <a:rPr lang="da-DK" sz="1500" dirty="0"/>
              <a:t>Formålet med afprøvningen er at eftervise, at anlægget i praksis mindst yder svarende til de forudsætninger, der anvendes i energibehovsberegningen, der dokumenterer bygningens overholdelse af bygningsreglementets krav til energiforbrug og termisk indeklima, jf. kapitel 11 og 19, Energiforbrug samt Termisk indeklima og installationer til varme- og køleanlæg. Det skal derfor eftervises, at anlægget er indreguleret efter forudsætningerne.</a:t>
            </a:r>
          </a:p>
          <a:p>
            <a:pPr marL="0" indent="0">
              <a:lnSpc>
                <a:spcPct val="110000"/>
              </a:lnSpc>
              <a:buNone/>
            </a:pPr>
            <a:r>
              <a:rPr lang="da-DK" sz="1500" dirty="0"/>
              <a:t>For at kunne udføre funktionsafprøvning af indreguleringen af varmeanlæg skal følgende normalt være opfyldt:</a:t>
            </a:r>
          </a:p>
          <a:p>
            <a:pPr>
              <a:lnSpc>
                <a:spcPct val="100000"/>
              </a:lnSpc>
            </a:pPr>
            <a:r>
              <a:rPr lang="da-DK" sz="1500" dirty="0"/>
              <a:t>Alle vandkredse til varme er indreguleret i henhold til DS 469, kap. 14.7, Indregulering, og dokumentation foreligger.</a:t>
            </a:r>
          </a:p>
          <a:p>
            <a:pPr>
              <a:lnSpc>
                <a:spcPct val="100000"/>
              </a:lnSpc>
            </a:pPr>
            <a:r>
              <a:rPr lang="da-DK" sz="1500" dirty="0"/>
              <a:t>Der er dokumentation for projekteringen af varmeanlægget.</a:t>
            </a:r>
          </a:p>
          <a:p>
            <a:pPr>
              <a:lnSpc>
                <a:spcPct val="100000"/>
              </a:lnSpc>
            </a:pPr>
            <a:r>
              <a:rPr lang="da-DK" sz="1500" dirty="0"/>
              <a:t>Alle decentrale ventiler ved varmegivere er indstillet som anført i dokumentationen.</a:t>
            </a:r>
          </a:p>
          <a:p>
            <a:pPr marL="0" indent="0">
              <a:buNone/>
            </a:pPr>
            <a:endParaRPr lang="da-DK" dirty="0"/>
          </a:p>
        </p:txBody>
      </p:sp>
      <p:pic>
        <p:nvPicPr>
          <p:cNvPr id="8" name="Pladsholder til billede 7" descr="Et billede, der indeholder indendørs, disk&#10;&#10;Automatisk genereret beskrivelse">
            <a:extLst>
              <a:ext uri="{FF2B5EF4-FFF2-40B4-BE49-F238E27FC236}">
                <a16:creationId xmlns:a16="http://schemas.microsoft.com/office/drawing/2014/main" id="{A1D73FF0-9364-4273-9DA8-F66D0E3F49B8}"/>
              </a:ext>
            </a:extLst>
          </p:cNvPr>
          <p:cNvPicPr>
            <a:picLocks noGrp="1" noChangeAspect="1"/>
          </p:cNvPicPr>
          <p:nvPr>
            <p:ph type="pic" sz="quarter" idx="14"/>
          </p:nvPr>
        </p:nvPicPr>
        <p:blipFill>
          <a:blip r:embed="rId2"/>
          <a:srcRect t="21512" b="21512"/>
          <a:stretch>
            <a:fillRect/>
          </a:stretch>
        </p:blipFill>
        <p:spPr>
          <a:xfrm rot="5400000">
            <a:off x="-1963738" y="1963738"/>
            <a:ext cx="6858001" cy="2930525"/>
          </a:xfrm>
        </p:spPr>
      </p:pic>
    </p:spTree>
    <p:extLst>
      <p:ext uri="{BB962C8B-B14F-4D97-AF65-F5344CB8AC3E}">
        <p14:creationId xmlns:p14="http://schemas.microsoft.com/office/powerpoint/2010/main" val="178083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Indregulering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marL="0" indent="0">
              <a:lnSpc>
                <a:spcPct val="100000"/>
              </a:lnSpc>
              <a:buNone/>
            </a:pPr>
            <a:r>
              <a:rPr lang="da-DK" sz="1700" dirty="0"/>
              <a:t>Hvis der foreligger en indreguleringsrapport, kan den betragtes som en funktionsafprøvning, hvis de forudsatte værdier for forindstilling er kontrolleret. Det bør også tjekkes, at afvigelserne mellem målingerne af vandmængderne og de projekterede vandmængder er mindre end 15% (ikke krav i BR 18).</a:t>
            </a:r>
          </a:p>
          <a:p>
            <a:pPr marL="0" indent="0">
              <a:lnSpc>
                <a:spcPct val="100000"/>
              </a:lnSpc>
              <a:buNone/>
            </a:pPr>
            <a:endParaRPr lang="da-DK" sz="1700" dirty="0"/>
          </a:p>
          <a:p>
            <a:pPr marL="0" indent="0">
              <a:lnSpc>
                <a:spcPct val="100000"/>
              </a:lnSpc>
              <a:buNone/>
            </a:pPr>
            <a:r>
              <a:rPr lang="da-DK" sz="1700" dirty="0"/>
              <a:t>I indreguleringsrapporten skal der være anført:</a:t>
            </a:r>
            <a:endParaRPr lang="da-DK" dirty="0"/>
          </a:p>
          <a:p>
            <a:pPr>
              <a:lnSpc>
                <a:spcPct val="100000"/>
              </a:lnSpc>
            </a:pPr>
            <a:r>
              <a:rPr lang="da-DK" dirty="0"/>
              <a:t>Oplysninger om hvem, der har udført funktionsafprøvningen og hvornår</a:t>
            </a:r>
          </a:p>
          <a:p>
            <a:pPr>
              <a:lnSpc>
                <a:spcPct val="100000"/>
              </a:lnSpc>
            </a:pPr>
            <a:r>
              <a:rPr lang="da-DK" dirty="0"/>
              <a:t>Hvilke forudsætninger og forhold målingen er udført under</a:t>
            </a:r>
          </a:p>
          <a:p>
            <a:pPr>
              <a:lnSpc>
                <a:spcPct val="100000"/>
              </a:lnSpc>
            </a:pPr>
            <a:r>
              <a:rPr lang="da-DK" dirty="0"/>
              <a:t>Målepunkter</a:t>
            </a:r>
          </a:p>
          <a:p>
            <a:pPr>
              <a:lnSpc>
                <a:spcPct val="100000"/>
              </a:lnSpc>
            </a:pPr>
            <a:r>
              <a:rPr lang="da-DK" dirty="0"/>
              <a:t>Måleudstyr der er anvendt samt hvor og hvornår dette sidst blev kalibreret</a:t>
            </a:r>
          </a:p>
          <a:p>
            <a:pPr>
              <a:lnSpc>
                <a:spcPct val="100000"/>
              </a:lnSpc>
            </a:pPr>
            <a:r>
              <a:rPr lang="da-DK" dirty="0"/>
              <a:t>De opnåede måleresultater sammenholdt med designdata</a:t>
            </a:r>
          </a:p>
          <a:p>
            <a:pPr>
              <a:lnSpc>
                <a:spcPct val="100000"/>
              </a:lnSpc>
            </a:pPr>
            <a:r>
              <a:rPr lang="da-DK" dirty="0"/>
              <a:t>Det samlede resultat</a:t>
            </a:r>
          </a:p>
        </p:txBody>
      </p:sp>
    </p:spTree>
    <p:extLst>
      <p:ext uri="{BB962C8B-B14F-4D97-AF65-F5344CB8AC3E}">
        <p14:creationId xmlns:p14="http://schemas.microsoft.com/office/powerpoint/2010/main" val="254146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Indregulering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marL="0" indent="0">
              <a:lnSpc>
                <a:spcPct val="100000"/>
              </a:lnSpc>
              <a:buNone/>
            </a:pPr>
            <a:r>
              <a:rPr lang="da-DK" sz="1700" dirty="0"/>
              <a:t>Hvis der ikke foreligger en indreguleringsrapport eller resultaterne heri vurderes at være tvivlsomme eftervises vandmængderne ved følgende målepunkter og målemetode:</a:t>
            </a:r>
          </a:p>
          <a:p>
            <a:pPr>
              <a:lnSpc>
                <a:spcPct val="100000"/>
              </a:lnSpc>
            </a:pPr>
            <a:r>
              <a:rPr lang="da-DK" dirty="0"/>
              <a:t>Alle termostatventiler skal være fuldt åbne (følerelementer skal være taget af ventilerne)</a:t>
            </a:r>
          </a:p>
          <a:p>
            <a:pPr>
              <a:lnSpc>
                <a:spcPct val="100000"/>
              </a:lnSpc>
            </a:pPr>
            <a:r>
              <a:rPr lang="da-DK" dirty="0"/>
              <a:t>Det tjekkes at termostatventilerne er forindstillede til de beregnede værdier</a:t>
            </a:r>
          </a:p>
          <a:p>
            <a:pPr>
              <a:lnSpc>
                <a:spcPct val="100000"/>
              </a:lnSpc>
            </a:pPr>
            <a:r>
              <a:rPr lang="da-DK" dirty="0"/>
              <a:t>Grundlaget for de beregnede værdier vurderes</a:t>
            </a:r>
          </a:p>
          <a:p>
            <a:pPr>
              <a:lnSpc>
                <a:spcPct val="100000"/>
              </a:lnSpc>
            </a:pPr>
            <a:r>
              <a:rPr lang="da-DK" dirty="0"/>
              <a:t>Flowet i de enkelte strenge/vandkredse måles på strengreguleringsventilerne, som typisk er placeret i kælderen</a:t>
            </a:r>
          </a:p>
          <a:p>
            <a:pPr marL="0" indent="0">
              <a:lnSpc>
                <a:spcPct val="100000"/>
              </a:lnSpc>
              <a:buNone/>
            </a:pPr>
            <a:r>
              <a:rPr lang="da-DK" dirty="0"/>
              <a:t>Der kan ligeledes foretages vandmålinger, hvis bygherren eller dennes rådgiver ønsker det.</a:t>
            </a:r>
          </a:p>
          <a:p>
            <a:pPr marL="0" indent="0">
              <a:lnSpc>
                <a:spcPct val="100000"/>
              </a:lnSpc>
              <a:buNone/>
            </a:pPr>
            <a:endParaRPr lang="da-DK" dirty="0"/>
          </a:p>
          <a:p>
            <a:pPr marL="0" indent="0">
              <a:lnSpc>
                <a:spcPct val="100000"/>
              </a:lnSpc>
              <a:buNone/>
            </a:pPr>
            <a:r>
              <a:rPr lang="da-DK" dirty="0"/>
              <a:t>Se film om indregulering hér: </a:t>
            </a:r>
            <a:r>
              <a:rPr lang="da-DK" dirty="0">
                <a:hlinkClick r:id="rId2"/>
              </a:rPr>
              <a:t>www.teknologisk.dk/funktionsafproevning</a:t>
            </a:r>
            <a:endParaRPr lang="da-DK" dirty="0"/>
          </a:p>
          <a:p>
            <a:pPr marL="0" indent="0">
              <a:lnSpc>
                <a:spcPct val="100000"/>
              </a:lnSpc>
              <a:buNone/>
            </a:pPr>
            <a:endParaRPr lang="da-DK" dirty="0"/>
          </a:p>
          <a:p>
            <a:pPr marL="0" indent="0">
              <a:lnSpc>
                <a:spcPct val="100000"/>
              </a:lnSpc>
              <a:buNone/>
            </a:pPr>
            <a:endParaRPr lang="da-DK" dirty="0"/>
          </a:p>
        </p:txBody>
      </p:sp>
    </p:spTree>
    <p:extLst>
      <p:ext uri="{BB962C8B-B14F-4D97-AF65-F5344CB8AC3E}">
        <p14:creationId xmlns:p14="http://schemas.microsoft.com/office/powerpoint/2010/main" val="3177216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Indregulering</a:t>
            </a:r>
          </a:p>
        </p:txBody>
      </p:sp>
      <p:pic>
        <p:nvPicPr>
          <p:cNvPr id="8" name="Onlinemedier 7" title="Kontrol af indregulering af varmeanlæg: Kontorbygning">
            <a:hlinkClick r:id="" action="ppaction://media"/>
            <a:extLst>
              <a:ext uri="{FF2B5EF4-FFF2-40B4-BE49-F238E27FC236}">
                <a16:creationId xmlns:a16="http://schemas.microsoft.com/office/drawing/2014/main" id="{54C11604-4C35-4462-B1FA-78D9A17522BC}"/>
              </a:ext>
            </a:extLst>
          </p:cNvPr>
          <p:cNvPicPr>
            <a:picLocks noGrp="1" noRot="1" noChangeAspect="1"/>
          </p:cNvPicPr>
          <p:nvPr>
            <p:ph idx="1"/>
            <a:videoFile r:link="rId1"/>
          </p:nvPr>
        </p:nvPicPr>
        <p:blipFill>
          <a:blip r:embed="rId3"/>
          <a:stretch>
            <a:fillRect/>
          </a:stretch>
        </p:blipFill>
        <p:spPr>
          <a:xfrm>
            <a:off x="2142090" y="1450914"/>
            <a:ext cx="7425979" cy="4195962"/>
          </a:xfrm>
          <a:prstGeom prst="rect">
            <a:avLst/>
          </a:prstGeom>
        </p:spPr>
      </p:pic>
      <p:sp>
        <p:nvSpPr>
          <p:cNvPr id="3" name="Rektangel 2">
            <a:extLst>
              <a:ext uri="{FF2B5EF4-FFF2-40B4-BE49-F238E27FC236}">
                <a16:creationId xmlns:a16="http://schemas.microsoft.com/office/drawing/2014/main" id="{46414152-0A11-F843-9A16-7BCBB1A7E63E}"/>
              </a:ext>
            </a:extLst>
          </p:cNvPr>
          <p:cNvSpPr/>
          <p:nvPr/>
        </p:nvSpPr>
        <p:spPr>
          <a:xfrm>
            <a:off x="835817" y="5868264"/>
            <a:ext cx="3311419" cy="369332"/>
          </a:xfrm>
          <a:prstGeom prst="rect">
            <a:avLst/>
          </a:prstGeom>
        </p:spPr>
        <p:txBody>
          <a:bodyPr wrap="none">
            <a:spAutoFit/>
          </a:bodyPr>
          <a:lstStyle/>
          <a:p>
            <a:r>
              <a:rPr lang="da-DK" dirty="0">
                <a:hlinkClick r:id="rId4"/>
              </a:rPr>
              <a:t>https://youtu.be/FD3NKt5WZnw</a:t>
            </a:r>
            <a:r>
              <a:rPr lang="da-DK" dirty="0"/>
              <a:t> </a:t>
            </a:r>
          </a:p>
        </p:txBody>
      </p:sp>
    </p:spTree>
    <p:extLst>
      <p:ext uri="{BB962C8B-B14F-4D97-AF65-F5344CB8AC3E}">
        <p14:creationId xmlns:p14="http://schemas.microsoft.com/office/powerpoint/2010/main" val="802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Refleksion – drøft med din sidemand</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a:lnSpc>
                <a:spcPct val="100000"/>
              </a:lnSpc>
            </a:pPr>
            <a:r>
              <a:rPr lang="da-DK" sz="2400" dirty="0"/>
              <a:t>Har I set en indreguleringsrapport?</a:t>
            </a:r>
          </a:p>
          <a:p>
            <a:pPr>
              <a:lnSpc>
                <a:spcPct val="100000"/>
              </a:lnSpc>
            </a:pPr>
            <a:r>
              <a:rPr lang="da-DK" sz="2400" dirty="0"/>
              <a:t>Var indreguleringsrapporten fyldestgørende – var der de data som I havde brug for?</a:t>
            </a:r>
          </a:p>
          <a:p>
            <a:pPr>
              <a:lnSpc>
                <a:spcPct val="100000"/>
              </a:lnSpc>
            </a:pPr>
            <a:r>
              <a:rPr lang="da-DK" sz="2400" dirty="0"/>
              <a:t>Var der både data for forindstilling af strengreguleringsventiler og radiatortermostatventiler?</a:t>
            </a:r>
          </a:p>
          <a:p>
            <a:pPr>
              <a:lnSpc>
                <a:spcPct val="100000"/>
              </a:lnSpc>
            </a:pPr>
            <a:r>
              <a:rPr lang="da-DK" sz="2400" dirty="0"/>
              <a:t>Så data troværdige ud?</a:t>
            </a:r>
          </a:p>
          <a:p>
            <a:pPr marL="0" indent="0">
              <a:lnSpc>
                <a:spcPct val="100000"/>
              </a:lnSpc>
              <a:buNone/>
            </a:pPr>
            <a:endParaRPr lang="da-DK" dirty="0"/>
          </a:p>
        </p:txBody>
      </p:sp>
    </p:spTree>
    <p:extLst>
      <p:ext uri="{BB962C8B-B14F-4D97-AF65-F5344CB8AC3E}">
        <p14:creationId xmlns:p14="http://schemas.microsoft.com/office/powerpoint/2010/main" val="381374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B5292-36FB-354C-BBDF-A545AE671994}"/>
              </a:ext>
            </a:extLst>
          </p:cNvPr>
          <p:cNvSpPr>
            <a:spLocks noGrp="1"/>
          </p:cNvSpPr>
          <p:nvPr>
            <p:ph type="title"/>
          </p:nvPr>
        </p:nvSpPr>
        <p:spPr/>
        <p:txBody>
          <a:bodyPr>
            <a:normAutofit/>
          </a:bodyPr>
          <a:lstStyle/>
          <a:p>
            <a:r>
              <a:rPr lang="da-DK" dirty="0"/>
              <a:t>Behovsstyring</a:t>
            </a:r>
            <a:br>
              <a:rPr lang="da-DK" dirty="0"/>
            </a:br>
            <a:endParaRPr lang="da-DK" dirty="0"/>
          </a:p>
        </p:txBody>
      </p:sp>
      <p:sp>
        <p:nvSpPr>
          <p:cNvPr id="3" name="Pladsholder til indhold 2">
            <a:extLst>
              <a:ext uri="{FF2B5EF4-FFF2-40B4-BE49-F238E27FC236}">
                <a16:creationId xmlns:a16="http://schemas.microsoft.com/office/drawing/2014/main" id="{B3E21390-85DA-564F-BCAC-0AA2D0E3C5BD}"/>
              </a:ext>
            </a:extLst>
          </p:cNvPr>
          <p:cNvSpPr>
            <a:spLocks noGrp="1"/>
          </p:cNvSpPr>
          <p:nvPr>
            <p:ph idx="1"/>
          </p:nvPr>
        </p:nvSpPr>
        <p:spPr/>
        <p:txBody>
          <a:bodyPr>
            <a:normAutofit lnSpcReduction="10000"/>
          </a:bodyPr>
          <a:lstStyle/>
          <a:p>
            <a:pPr marL="0" indent="0">
              <a:lnSpc>
                <a:spcPct val="110000"/>
              </a:lnSpc>
              <a:buNone/>
            </a:pPr>
            <a:r>
              <a:rPr lang="da-DK" sz="1400" dirty="0"/>
              <a:t>Formålet med afprøvningen er at eftervise, at anlægget i praksis mindst yder svarende til de forudsætninger, der anvendes i energibehovsberegningen, der dokumenterer bygningens overholdelse af bygningsreglementets krav til energiforbrug og termisk indeklima, jf. kapitel 11 og 19, Energiforbrug samt Termisk indeklima og installationer til varme- og køleanlæg. Det skal derfor eftervises, at behovsstyringen fungerer som forudsat.</a:t>
            </a:r>
          </a:p>
          <a:p>
            <a:pPr marL="0" indent="0">
              <a:lnSpc>
                <a:spcPct val="100000"/>
              </a:lnSpc>
              <a:buNone/>
            </a:pPr>
            <a:r>
              <a:rPr lang="da-DK" sz="1600" dirty="0"/>
              <a:t> </a:t>
            </a:r>
          </a:p>
          <a:p>
            <a:pPr marL="0" indent="0">
              <a:lnSpc>
                <a:spcPct val="110000"/>
              </a:lnSpc>
              <a:buNone/>
            </a:pPr>
            <a:r>
              <a:rPr lang="da-DK" sz="1400" dirty="0"/>
              <a:t>For at kunne udføre funktionsafprøvning af styringen af varmeanlæg skal følgende normalt være opfyldt:</a:t>
            </a:r>
          </a:p>
          <a:p>
            <a:pPr>
              <a:lnSpc>
                <a:spcPct val="100000"/>
              </a:lnSpc>
            </a:pPr>
            <a:r>
              <a:rPr lang="da-DK" sz="1400" dirty="0"/>
              <a:t>Alle vandkredse til varme er indreguleret i henhold til DS 469, kap. 14.7, Indregulering, og dokumentation foreligger.</a:t>
            </a:r>
          </a:p>
          <a:p>
            <a:pPr>
              <a:lnSpc>
                <a:spcPct val="100000"/>
              </a:lnSpc>
            </a:pPr>
            <a:r>
              <a:rPr lang="da-DK" sz="1400" dirty="0"/>
              <a:t>Styringer bør være indreguleret iht. bips beskrivelsesværktøj ”Bygningsautomation”, september 2012, basisbeskrivelse punkt 3.6.7.4 ”Dokumenteret looptuning” stk. 1-11 </a:t>
            </a:r>
          </a:p>
          <a:p>
            <a:pPr>
              <a:lnSpc>
                <a:spcPct val="100000"/>
              </a:lnSpc>
            </a:pPr>
            <a:r>
              <a:rPr lang="da-DK" sz="1400" dirty="0"/>
              <a:t>Der er dokumentation for projekteringen af varmeanlægget.</a:t>
            </a:r>
          </a:p>
          <a:p>
            <a:pPr>
              <a:lnSpc>
                <a:spcPct val="100000"/>
              </a:lnSpc>
            </a:pPr>
            <a:r>
              <a:rPr lang="da-DK" sz="1400" dirty="0"/>
              <a:t>Alle decentrale ventiler ved varmegivere er indstillet som anført i dokumentationen.</a:t>
            </a:r>
          </a:p>
          <a:p>
            <a:pPr>
              <a:lnSpc>
                <a:spcPct val="100000"/>
              </a:lnSpc>
            </a:pPr>
            <a:r>
              <a:rPr lang="da-DK" sz="1400" dirty="0"/>
              <a:t>Alle temperaturmålere til styring er korrekt monteret og kalibreret med den aktuelle varmegiver</a:t>
            </a:r>
          </a:p>
          <a:p>
            <a:endParaRPr lang="da-DK" dirty="0"/>
          </a:p>
          <a:p>
            <a:pPr marL="0" indent="0">
              <a:buNone/>
            </a:pPr>
            <a:endParaRPr lang="da-DK" dirty="0"/>
          </a:p>
          <a:p>
            <a:endParaRPr lang="da-DK" dirty="0"/>
          </a:p>
        </p:txBody>
      </p:sp>
      <p:pic>
        <p:nvPicPr>
          <p:cNvPr id="8" name="Pladsholder til billede 7" descr="Et billede, der indeholder indendørs&#10;&#10;Automatisk genereret beskrivelse">
            <a:extLst>
              <a:ext uri="{FF2B5EF4-FFF2-40B4-BE49-F238E27FC236}">
                <a16:creationId xmlns:a16="http://schemas.microsoft.com/office/drawing/2014/main" id="{B80FB2BC-17B0-4E70-9099-BF31427FFC5B}"/>
              </a:ext>
            </a:extLst>
          </p:cNvPr>
          <p:cNvPicPr>
            <a:picLocks noGrp="1" noChangeAspect="1"/>
          </p:cNvPicPr>
          <p:nvPr>
            <p:ph type="pic" sz="quarter" idx="15"/>
          </p:nvPr>
        </p:nvPicPr>
        <p:blipFill>
          <a:blip r:embed="rId2"/>
          <a:srcRect t="21528" b="21528"/>
          <a:stretch>
            <a:fillRect/>
          </a:stretch>
        </p:blipFill>
        <p:spPr>
          <a:xfrm rot="5400000">
            <a:off x="7297738" y="1963738"/>
            <a:ext cx="6858000" cy="2928937"/>
          </a:xfrm>
        </p:spPr>
      </p:pic>
    </p:spTree>
    <p:extLst>
      <p:ext uri="{BB962C8B-B14F-4D97-AF65-F5344CB8AC3E}">
        <p14:creationId xmlns:p14="http://schemas.microsoft.com/office/powerpoint/2010/main" val="86051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Behovsstyring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marL="0" indent="0">
              <a:lnSpc>
                <a:spcPct val="110000"/>
              </a:lnSpc>
              <a:buNone/>
            </a:pPr>
            <a:r>
              <a:rPr lang="da-DK" sz="1700" dirty="0"/>
              <a:t>Funktionsafprøvning af behovsstyringen omfatter følgende tests:</a:t>
            </a:r>
          </a:p>
          <a:p>
            <a:pPr>
              <a:lnSpc>
                <a:spcPct val="100000"/>
              </a:lnSpc>
            </a:pPr>
            <a:r>
              <a:rPr lang="da-DK" sz="1700" dirty="0"/>
              <a:t>Reguleringsventilernes reguleringsevne – looptuning (step-respons-test)</a:t>
            </a:r>
          </a:p>
          <a:p>
            <a:pPr>
              <a:lnSpc>
                <a:spcPct val="100000"/>
              </a:lnSpc>
            </a:pPr>
            <a:r>
              <a:rPr lang="da-DK" sz="1700" dirty="0"/>
              <a:t>Eventuel nat- eller weekendsænkning</a:t>
            </a:r>
          </a:p>
          <a:p>
            <a:pPr>
              <a:lnSpc>
                <a:spcPct val="100000"/>
              </a:lnSpc>
            </a:pPr>
            <a:r>
              <a:rPr lang="da-DK" sz="1700" dirty="0"/>
              <a:t>Udetemperaturkompenseringen</a:t>
            </a:r>
          </a:p>
          <a:p>
            <a:pPr marL="0" indent="0">
              <a:lnSpc>
                <a:spcPct val="100000"/>
              </a:lnSpc>
              <a:buNone/>
            </a:pPr>
            <a:endParaRPr lang="da-DK" sz="1700" dirty="0"/>
          </a:p>
        </p:txBody>
      </p:sp>
    </p:spTree>
    <p:extLst>
      <p:ext uri="{BB962C8B-B14F-4D97-AF65-F5344CB8AC3E}">
        <p14:creationId xmlns:p14="http://schemas.microsoft.com/office/powerpoint/2010/main" val="198830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Behovsstyring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a:xfrm>
            <a:off x="838199" y="1825625"/>
            <a:ext cx="10282881" cy="4667250"/>
          </a:xfrm>
        </p:spPr>
        <p:txBody>
          <a:bodyPr>
            <a:normAutofit fontScale="92500" lnSpcReduction="20000"/>
          </a:bodyPr>
          <a:lstStyle/>
          <a:p>
            <a:pPr marL="0" indent="0">
              <a:lnSpc>
                <a:spcPct val="110000"/>
              </a:lnSpc>
              <a:buNone/>
            </a:pPr>
            <a:r>
              <a:rPr lang="da-DK" sz="1700" dirty="0"/>
              <a:t>Hvis der foreligger en looptuningsrapport, kan den betragtes som en funktionsafprøvning, hvis step-respons-testene viser, at den enkelte reguleringskreds:</a:t>
            </a:r>
          </a:p>
          <a:p>
            <a:pPr>
              <a:lnSpc>
                <a:spcPct val="100000"/>
              </a:lnSpc>
            </a:pPr>
            <a:r>
              <a:rPr lang="da-DK" sz="1700" dirty="0"/>
              <a:t>Er stabil, inden testen begyndes</a:t>
            </a:r>
          </a:p>
          <a:p>
            <a:pPr>
              <a:lnSpc>
                <a:spcPct val="100000"/>
              </a:lnSpc>
            </a:pPr>
            <a:r>
              <a:rPr lang="da-DK" sz="1700" dirty="0"/>
              <a:t>Laver en hurtig indsvingning til stabil værdi ved nyt højere setpunkt (maks. 10 min. indsvingningstid)</a:t>
            </a:r>
          </a:p>
          <a:p>
            <a:pPr>
              <a:lnSpc>
                <a:spcPct val="100000"/>
              </a:lnSpc>
            </a:pPr>
            <a:r>
              <a:rPr lang="da-DK" sz="1700" dirty="0"/>
              <a:t>Laver en hurtig indsvingning til stabil værdi ved nyt lavere setpunkt (maks. 10 min. indsvingningstid)</a:t>
            </a:r>
          </a:p>
          <a:p>
            <a:pPr>
              <a:lnSpc>
                <a:spcPct val="100000"/>
              </a:lnSpc>
            </a:pPr>
            <a:r>
              <a:rPr lang="da-DK" sz="1700" dirty="0"/>
              <a:t>Ved en god regulering må der normalt ikke forekomme mere end tre til fire registrerbare svingninger</a:t>
            </a:r>
          </a:p>
          <a:p>
            <a:pPr>
              <a:lnSpc>
                <a:spcPct val="100000"/>
              </a:lnSpc>
            </a:pPr>
            <a:r>
              <a:rPr lang="da-DK" sz="1700" dirty="0"/>
              <a:t>Ikke pendler.</a:t>
            </a:r>
          </a:p>
          <a:p>
            <a:pPr marL="0" indent="0">
              <a:lnSpc>
                <a:spcPct val="100000"/>
              </a:lnSpc>
              <a:buNone/>
            </a:pPr>
            <a:endParaRPr lang="da-DK" sz="1700" dirty="0"/>
          </a:p>
          <a:p>
            <a:pPr marL="0" indent="0">
              <a:lnSpc>
                <a:spcPct val="100000"/>
              </a:lnSpc>
              <a:buNone/>
            </a:pPr>
            <a:r>
              <a:rPr lang="da-DK" sz="1700" dirty="0"/>
              <a:t>I målerapporten skal der være anført:</a:t>
            </a:r>
            <a:endParaRPr lang="da-DK" dirty="0"/>
          </a:p>
          <a:p>
            <a:pPr>
              <a:lnSpc>
                <a:spcPct val="100000"/>
              </a:lnSpc>
            </a:pPr>
            <a:r>
              <a:rPr lang="da-DK" dirty="0"/>
              <a:t>Oplysninger om hvem, der har udført funktionsafprøvningen og hvornår</a:t>
            </a:r>
          </a:p>
          <a:p>
            <a:pPr>
              <a:lnSpc>
                <a:spcPct val="100000"/>
              </a:lnSpc>
            </a:pPr>
            <a:r>
              <a:rPr lang="da-DK" dirty="0"/>
              <a:t>Hvilke forudsætninger og forhold målingen er udført under</a:t>
            </a:r>
          </a:p>
          <a:p>
            <a:pPr>
              <a:lnSpc>
                <a:spcPct val="100000"/>
              </a:lnSpc>
            </a:pPr>
            <a:r>
              <a:rPr lang="da-DK" dirty="0"/>
              <a:t>Målepunkter</a:t>
            </a:r>
          </a:p>
          <a:p>
            <a:pPr>
              <a:lnSpc>
                <a:spcPct val="100000"/>
              </a:lnSpc>
            </a:pPr>
            <a:r>
              <a:rPr lang="da-DK" dirty="0"/>
              <a:t>Måleudstyr der er anvendt samt hvor og hvornår dette sidst blev kalibreret</a:t>
            </a:r>
          </a:p>
          <a:p>
            <a:pPr>
              <a:lnSpc>
                <a:spcPct val="100000"/>
              </a:lnSpc>
            </a:pPr>
            <a:r>
              <a:rPr lang="da-DK" dirty="0"/>
              <a:t>De opnåede måleresultater sammenholdt med designdata</a:t>
            </a:r>
          </a:p>
          <a:p>
            <a:pPr>
              <a:lnSpc>
                <a:spcPct val="100000"/>
              </a:lnSpc>
            </a:pPr>
            <a:r>
              <a:rPr lang="da-DK" dirty="0"/>
              <a:t>Det samlede resultat</a:t>
            </a:r>
          </a:p>
          <a:p>
            <a:pPr>
              <a:lnSpc>
                <a:spcPct val="100000"/>
              </a:lnSpc>
            </a:pPr>
            <a:endParaRPr lang="da-DK" dirty="0"/>
          </a:p>
        </p:txBody>
      </p:sp>
    </p:spTree>
    <p:extLst>
      <p:ext uri="{BB962C8B-B14F-4D97-AF65-F5344CB8AC3E}">
        <p14:creationId xmlns:p14="http://schemas.microsoft.com/office/powerpoint/2010/main" val="420441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5A92B-0376-D14E-BAD4-6FE92496BBCE}"/>
              </a:ext>
            </a:extLst>
          </p:cNvPr>
          <p:cNvSpPr>
            <a:spLocks noGrp="1"/>
          </p:cNvSpPr>
          <p:nvPr>
            <p:ph type="title"/>
          </p:nvPr>
        </p:nvSpPr>
        <p:spPr>
          <a:xfrm>
            <a:off x="3534032" y="842168"/>
            <a:ext cx="7813418" cy="2852737"/>
          </a:xfrm>
        </p:spPr>
        <p:txBody>
          <a:bodyPr>
            <a:normAutofit/>
          </a:bodyPr>
          <a:lstStyle/>
          <a:p>
            <a:r>
              <a:rPr lang="da-DK" sz="5400" dirty="0"/>
              <a:t>Varmeanlæg i større bygninger</a:t>
            </a:r>
          </a:p>
        </p:txBody>
      </p:sp>
      <p:sp>
        <p:nvSpPr>
          <p:cNvPr id="3" name="Pladsholder til tekst 2">
            <a:extLst>
              <a:ext uri="{FF2B5EF4-FFF2-40B4-BE49-F238E27FC236}">
                <a16:creationId xmlns:a16="http://schemas.microsoft.com/office/drawing/2014/main" id="{A5DF1EDE-ED98-1242-A746-69657056CC0B}"/>
              </a:ext>
            </a:extLst>
          </p:cNvPr>
          <p:cNvSpPr>
            <a:spLocks noGrp="1"/>
          </p:cNvSpPr>
          <p:nvPr>
            <p:ph type="body" idx="1"/>
          </p:nvPr>
        </p:nvSpPr>
        <p:spPr>
          <a:xfrm>
            <a:off x="3695397" y="3863322"/>
            <a:ext cx="7813418" cy="1500187"/>
          </a:xfrm>
        </p:spPr>
        <p:txBody>
          <a:bodyPr>
            <a:normAutofit fontScale="92500" lnSpcReduction="10000"/>
          </a:bodyPr>
          <a:lstStyle/>
          <a:p>
            <a:r>
              <a:rPr lang="da-DK" dirty="0"/>
              <a:t>Krav i Bygningsreglementet (BR18)</a:t>
            </a:r>
          </a:p>
          <a:p>
            <a:endParaRPr lang="da-DK" sz="2000" dirty="0">
              <a:hlinkClick r:id="rId2">
                <a:extLst>
                  <a:ext uri="{A12FA001-AC4F-418D-AE19-62706E023703}">
                    <ahyp:hlinkClr xmlns:ahyp="http://schemas.microsoft.com/office/drawing/2018/hyperlinkcolor" val="tx"/>
                  </a:ext>
                </a:extLst>
              </a:hlinkClick>
            </a:endParaRPr>
          </a:p>
          <a:p>
            <a:r>
              <a:rPr lang="da-DK" sz="2000" dirty="0">
                <a:hlinkClick r:id="rId2">
                  <a:extLst>
                    <a:ext uri="{A12FA001-AC4F-418D-AE19-62706E023703}">
                      <ahyp:hlinkClr xmlns:ahyp="http://schemas.microsoft.com/office/drawing/2018/hyperlinkcolor" val="tx"/>
                    </a:ext>
                  </a:extLst>
                </a:hlinkClick>
              </a:rPr>
              <a:t>§ 385 – </a:t>
            </a:r>
            <a:r>
              <a:rPr lang="da-DK" sz="20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da-DK" sz="2000" dirty="0">
                <a:hlinkClick r:id="rId2">
                  <a:extLst>
                    <a:ext uri="{A12FA001-AC4F-418D-AE19-62706E023703}">
                      <ahyp:hlinkClr xmlns:ahyp="http://schemas.microsoft.com/office/drawing/2018/hyperlinkcolor" val="tx"/>
                    </a:ext>
                  </a:extLst>
                </a:hlinkClick>
              </a:rPr>
              <a:t>392</a:t>
            </a:r>
            <a:endParaRPr lang="da-DK" sz="2000" dirty="0"/>
          </a:p>
          <a:p>
            <a:r>
              <a:rPr lang="da-DK" sz="2000" dirty="0">
                <a:hlinkClick r:id="rId3">
                  <a:extLst>
                    <a:ext uri="{A12FA001-AC4F-418D-AE19-62706E023703}">
                      <ahyp:hlinkClr xmlns:ahyp="http://schemas.microsoft.com/office/drawing/2018/hyperlinkcolor" val="tx"/>
                    </a:ext>
                  </a:extLst>
                </a:hlinkClick>
              </a:rPr>
              <a:t>Vejledning om funktionsafprøvning – kapitel 11 (afsnit 3)</a:t>
            </a:r>
            <a:endParaRPr lang="da-DK" sz="2000" dirty="0"/>
          </a:p>
        </p:txBody>
      </p:sp>
      <p:pic>
        <p:nvPicPr>
          <p:cNvPr id="14" name="Pladsholder til billede 13">
            <a:extLst>
              <a:ext uri="{FF2B5EF4-FFF2-40B4-BE49-F238E27FC236}">
                <a16:creationId xmlns:a16="http://schemas.microsoft.com/office/drawing/2014/main" id="{F37CF00B-07F0-40E9-AF75-808CAED78F39}"/>
              </a:ext>
            </a:extLst>
          </p:cNvPr>
          <p:cNvPicPr>
            <a:picLocks noGrp="1" noChangeAspect="1"/>
          </p:cNvPicPr>
          <p:nvPr>
            <p:ph type="pic" sz="quarter" idx="15"/>
          </p:nvPr>
        </p:nvPicPr>
        <p:blipFill>
          <a:blip r:embed="rId4"/>
          <a:srcRect t="21512" b="21512"/>
          <a:stretch>
            <a:fillRect/>
          </a:stretch>
        </p:blipFill>
        <p:spPr>
          <a:xfrm rot="5400000">
            <a:off x="-1963738" y="1963738"/>
            <a:ext cx="6858001" cy="2930525"/>
          </a:xfrm>
        </p:spPr>
      </p:pic>
    </p:spTree>
    <p:extLst>
      <p:ext uri="{BB962C8B-B14F-4D97-AF65-F5344CB8AC3E}">
        <p14:creationId xmlns:p14="http://schemas.microsoft.com/office/powerpoint/2010/main" val="262256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Behovsstyring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marL="0" indent="0">
              <a:lnSpc>
                <a:spcPct val="100000"/>
              </a:lnSpc>
              <a:buNone/>
            </a:pPr>
            <a:r>
              <a:rPr lang="da-DK" sz="1700" dirty="0"/>
              <a:t>Hvis der ikke foreligger en looptuningsrapport for hver reguleringskreds skal den udføres ifm. funktionsafprøvningen. Ved eftervisning reguleringsventilernes reguleringsevne indgår følgende målepunkter:</a:t>
            </a:r>
          </a:p>
          <a:p>
            <a:pPr>
              <a:lnSpc>
                <a:spcPct val="100000"/>
              </a:lnSpc>
            </a:pPr>
            <a:r>
              <a:rPr lang="da-DK" dirty="0"/>
              <a:t>Regulatoren sættes i manuel indstilling.</a:t>
            </a:r>
          </a:p>
          <a:p>
            <a:pPr>
              <a:lnSpc>
                <a:spcPct val="100000"/>
              </a:lnSpc>
            </a:pPr>
            <a:r>
              <a:rPr lang="da-DK" dirty="0"/>
              <a:t>Der foretages to setpunkts ændringer. En hvor setpunktet hæves, og en hvor setpunktet sættes tilbage til udgangspunktet. Som udgangspunkt ændres setpunkter med +/- 5°C i tilfælde af temperaturreguleringer</a:t>
            </a:r>
          </a:p>
          <a:p>
            <a:pPr>
              <a:lnSpc>
                <a:spcPct val="100000"/>
              </a:lnSpc>
            </a:pPr>
            <a:r>
              <a:rPr lang="da-DK" dirty="0"/>
              <a:t>Testdata skal registreres med passende interval, dvs. med et interval på ½-1 min.</a:t>
            </a:r>
          </a:p>
          <a:p>
            <a:pPr marL="0" indent="0">
              <a:lnSpc>
                <a:spcPct val="100000"/>
              </a:lnSpc>
              <a:buNone/>
            </a:pPr>
            <a:endParaRPr lang="da-DK" dirty="0"/>
          </a:p>
          <a:p>
            <a:pPr marL="0" indent="0">
              <a:lnSpc>
                <a:spcPct val="100000"/>
              </a:lnSpc>
              <a:buNone/>
            </a:pPr>
            <a:r>
              <a:rPr lang="da-DK" dirty="0"/>
              <a:t>Der kan ligeledes foretages looptuninger, hvis bygherren eller dennes rådgiver ønsker det.</a:t>
            </a:r>
          </a:p>
        </p:txBody>
      </p:sp>
    </p:spTree>
    <p:extLst>
      <p:ext uri="{BB962C8B-B14F-4D97-AF65-F5344CB8AC3E}">
        <p14:creationId xmlns:p14="http://schemas.microsoft.com/office/powerpoint/2010/main" val="1379927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Behovsstyring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a:xfrm>
            <a:off x="838199" y="1825625"/>
            <a:ext cx="10282881" cy="4557758"/>
          </a:xfrm>
        </p:spPr>
        <p:txBody>
          <a:bodyPr>
            <a:normAutofit lnSpcReduction="10000"/>
          </a:bodyPr>
          <a:lstStyle/>
          <a:p>
            <a:pPr marL="0" indent="0">
              <a:lnSpc>
                <a:spcPct val="110000"/>
              </a:lnSpc>
              <a:buNone/>
            </a:pPr>
            <a:r>
              <a:rPr lang="da-DK" sz="1700" dirty="0"/>
              <a:t>Hvis der foreligger en målerapport vedr. nat- eller weekendsænkningen, kan den betragtes som en funktionsafprøvning, hvis målingerne på den enkelte reguleringskreds viser at:</a:t>
            </a:r>
          </a:p>
          <a:p>
            <a:pPr>
              <a:lnSpc>
                <a:spcPct val="100000"/>
              </a:lnSpc>
            </a:pPr>
            <a:r>
              <a:rPr lang="da-DK" sz="1700" dirty="0"/>
              <a:t>Fremløbstemperaturen falder om natten eller i weekenden (ved mindst 2 døgns måling). </a:t>
            </a:r>
          </a:p>
          <a:p>
            <a:pPr marL="0" indent="0">
              <a:lnSpc>
                <a:spcPct val="100000"/>
              </a:lnSpc>
              <a:buNone/>
            </a:pPr>
            <a:br>
              <a:rPr lang="da-DK" sz="1700" dirty="0"/>
            </a:br>
            <a:r>
              <a:rPr lang="da-DK" sz="1700" dirty="0"/>
              <a:t>Sænkningen af fremløbstemperaturen kan eftervises gennem logning.</a:t>
            </a:r>
          </a:p>
          <a:p>
            <a:pPr marL="0" indent="0">
              <a:lnSpc>
                <a:spcPct val="100000"/>
              </a:lnSpc>
              <a:buNone/>
            </a:pPr>
            <a:endParaRPr lang="da-DK" sz="1700" dirty="0"/>
          </a:p>
          <a:p>
            <a:pPr marL="0" indent="0">
              <a:lnSpc>
                <a:spcPct val="100000"/>
              </a:lnSpc>
              <a:buNone/>
            </a:pPr>
            <a:r>
              <a:rPr lang="da-DK" sz="1700" dirty="0"/>
              <a:t>I målerapporten skal der være anført:</a:t>
            </a:r>
            <a:endParaRPr lang="da-DK" dirty="0"/>
          </a:p>
          <a:p>
            <a:pPr>
              <a:lnSpc>
                <a:spcPct val="100000"/>
              </a:lnSpc>
            </a:pPr>
            <a:r>
              <a:rPr lang="da-DK" dirty="0"/>
              <a:t>Oplysninger om hvem, der har udført funktionsafprøvningen og hvornår</a:t>
            </a:r>
          </a:p>
          <a:p>
            <a:pPr>
              <a:lnSpc>
                <a:spcPct val="100000"/>
              </a:lnSpc>
            </a:pPr>
            <a:r>
              <a:rPr lang="da-DK" dirty="0"/>
              <a:t>Hvilke forudsætninger og forhold målingen er udført under</a:t>
            </a:r>
          </a:p>
          <a:p>
            <a:pPr>
              <a:lnSpc>
                <a:spcPct val="100000"/>
              </a:lnSpc>
            </a:pPr>
            <a:r>
              <a:rPr lang="da-DK" dirty="0"/>
              <a:t>Målepunkter</a:t>
            </a:r>
          </a:p>
          <a:p>
            <a:pPr>
              <a:lnSpc>
                <a:spcPct val="100000"/>
              </a:lnSpc>
            </a:pPr>
            <a:r>
              <a:rPr lang="da-DK" dirty="0"/>
              <a:t>Måleudstyr der er anvendt samt hvor og hvornår dette sidst blev kalibreret</a:t>
            </a:r>
          </a:p>
          <a:p>
            <a:pPr>
              <a:lnSpc>
                <a:spcPct val="100000"/>
              </a:lnSpc>
            </a:pPr>
            <a:r>
              <a:rPr lang="da-DK" dirty="0"/>
              <a:t>De opnåede måleresultater sammenholdt med designdata</a:t>
            </a:r>
          </a:p>
          <a:p>
            <a:pPr>
              <a:lnSpc>
                <a:spcPct val="100000"/>
              </a:lnSpc>
            </a:pPr>
            <a:r>
              <a:rPr lang="da-DK" dirty="0"/>
              <a:t>Det samlede resultat</a:t>
            </a:r>
          </a:p>
          <a:p>
            <a:pPr>
              <a:lnSpc>
                <a:spcPct val="100000"/>
              </a:lnSpc>
            </a:pPr>
            <a:endParaRPr lang="da-DK" dirty="0"/>
          </a:p>
        </p:txBody>
      </p:sp>
    </p:spTree>
    <p:extLst>
      <p:ext uri="{BB962C8B-B14F-4D97-AF65-F5344CB8AC3E}">
        <p14:creationId xmlns:p14="http://schemas.microsoft.com/office/powerpoint/2010/main" val="80130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Behovsstyring</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a:xfrm>
            <a:off x="838199" y="1825624"/>
            <a:ext cx="10282881" cy="4575175"/>
          </a:xfrm>
        </p:spPr>
        <p:txBody>
          <a:bodyPr>
            <a:normAutofit fontScale="92500" lnSpcReduction="20000"/>
          </a:bodyPr>
          <a:lstStyle/>
          <a:p>
            <a:pPr marL="0" indent="0">
              <a:lnSpc>
                <a:spcPct val="110000"/>
              </a:lnSpc>
              <a:buNone/>
            </a:pPr>
            <a:r>
              <a:rPr lang="da-DK" sz="1700" dirty="0"/>
              <a:t>Hvis der foreligger en målerapport vedr. udetemperaturkompenseringen, kan den betragtes som en funktionsafprøvning, hvis målingerne på den enkelte reguleringskreds viser at:</a:t>
            </a:r>
          </a:p>
          <a:p>
            <a:pPr>
              <a:lnSpc>
                <a:spcPct val="100000"/>
              </a:lnSpc>
            </a:pPr>
            <a:r>
              <a:rPr lang="da-DK" sz="1700" dirty="0"/>
              <a:t>Fremløbstemperaturen falder ved stigende udetemperatur eller omvendt, at fremløbstemperaturen stiger ved faldende udetemperatur (ved mindst 2 døgns måling). </a:t>
            </a:r>
          </a:p>
          <a:p>
            <a:pPr marL="0" indent="0">
              <a:lnSpc>
                <a:spcPct val="100000"/>
              </a:lnSpc>
              <a:buNone/>
            </a:pPr>
            <a:r>
              <a:rPr lang="da-DK" sz="1700" dirty="0"/>
              <a:t>Udetemperaturen måles ved brug af eksternt måleudstyr samme sted som anlæggets udetemperaturføler er placeret. Samtidigt kontrolleres det, om målepunktet er egnet til måling af udetemperatur. Det vil sige uden påvirkning af direkte solindfald.</a:t>
            </a:r>
          </a:p>
          <a:p>
            <a:pPr marL="0" indent="0">
              <a:lnSpc>
                <a:spcPct val="100000"/>
              </a:lnSpc>
              <a:buNone/>
            </a:pPr>
            <a:endParaRPr lang="da-DK" sz="1700" dirty="0"/>
          </a:p>
          <a:p>
            <a:pPr marL="0" indent="0">
              <a:lnSpc>
                <a:spcPct val="100000"/>
              </a:lnSpc>
              <a:buNone/>
            </a:pPr>
            <a:r>
              <a:rPr lang="da-DK" sz="1700" dirty="0"/>
              <a:t>I målerapporten skal der være anført:</a:t>
            </a:r>
            <a:endParaRPr lang="da-DK" dirty="0"/>
          </a:p>
          <a:p>
            <a:pPr>
              <a:lnSpc>
                <a:spcPct val="100000"/>
              </a:lnSpc>
            </a:pPr>
            <a:r>
              <a:rPr lang="da-DK" dirty="0"/>
              <a:t>Oplysninger om hvem, der har udført funktionsafprøvningen og hvornår</a:t>
            </a:r>
          </a:p>
          <a:p>
            <a:pPr>
              <a:lnSpc>
                <a:spcPct val="100000"/>
              </a:lnSpc>
            </a:pPr>
            <a:r>
              <a:rPr lang="da-DK" dirty="0"/>
              <a:t>Hvilke forudsætninger og forhold målingen er udført under</a:t>
            </a:r>
          </a:p>
          <a:p>
            <a:pPr>
              <a:lnSpc>
                <a:spcPct val="100000"/>
              </a:lnSpc>
            </a:pPr>
            <a:r>
              <a:rPr lang="da-DK" dirty="0"/>
              <a:t>Målepunkter</a:t>
            </a:r>
          </a:p>
          <a:p>
            <a:pPr>
              <a:lnSpc>
                <a:spcPct val="100000"/>
              </a:lnSpc>
            </a:pPr>
            <a:r>
              <a:rPr lang="da-DK" dirty="0"/>
              <a:t>Måleudstyr der er anvendt samt hvor og hvornår dette sidst blev kalibreret</a:t>
            </a:r>
          </a:p>
          <a:p>
            <a:pPr>
              <a:lnSpc>
                <a:spcPct val="100000"/>
              </a:lnSpc>
            </a:pPr>
            <a:r>
              <a:rPr lang="da-DK" dirty="0"/>
              <a:t>De opnåede måleresultater sammenholdt med designdata</a:t>
            </a:r>
          </a:p>
          <a:p>
            <a:pPr>
              <a:lnSpc>
                <a:spcPct val="100000"/>
              </a:lnSpc>
            </a:pPr>
            <a:r>
              <a:rPr lang="da-DK" dirty="0"/>
              <a:t>Det samlede resultat</a:t>
            </a:r>
          </a:p>
          <a:p>
            <a:pPr>
              <a:lnSpc>
                <a:spcPct val="100000"/>
              </a:lnSpc>
            </a:pPr>
            <a:endParaRPr lang="da-DK" dirty="0"/>
          </a:p>
        </p:txBody>
      </p:sp>
    </p:spTree>
    <p:extLst>
      <p:ext uri="{BB962C8B-B14F-4D97-AF65-F5344CB8AC3E}">
        <p14:creationId xmlns:p14="http://schemas.microsoft.com/office/powerpoint/2010/main" val="3454947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Refleksion – drøft med din sidemand</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a:lnSpc>
                <a:spcPct val="100000"/>
              </a:lnSpc>
            </a:pPr>
            <a:r>
              <a:rPr lang="da-DK" sz="2400" dirty="0"/>
              <a:t>Har I set eksempler på looptuningsrapport (step-respons-test)?</a:t>
            </a:r>
          </a:p>
          <a:p>
            <a:pPr>
              <a:lnSpc>
                <a:spcPct val="100000"/>
              </a:lnSpc>
            </a:pPr>
            <a:r>
              <a:rPr lang="da-DK" sz="2400" dirty="0"/>
              <a:t>Har I set eksempler på en målerapport vedr. nat- eller weekendsænkningen?</a:t>
            </a:r>
          </a:p>
          <a:p>
            <a:pPr>
              <a:lnSpc>
                <a:spcPct val="100000"/>
              </a:lnSpc>
            </a:pPr>
            <a:r>
              <a:rPr lang="da-DK" sz="2400" dirty="0"/>
              <a:t>Har I set eksempler på en målerapport vedr. udetemperaturkompenseringen?</a:t>
            </a:r>
          </a:p>
        </p:txBody>
      </p:sp>
    </p:spTree>
    <p:extLst>
      <p:ext uri="{BB962C8B-B14F-4D97-AF65-F5344CB8AC3E}">
        <p14:creationId xmlns:p14="http://schemas.microsoft.com/office/powerpoint/2010/main" val="340938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5F834-DB1C-5046-9359-A237C24FE35E}"/>
              </a:ext>
            </a:extLst>
          </p:cNvPr>
          <p:cNvSpPr>
            <a:spLocks noGrp="1"/>
          </p:cNvSpPr>
          <p:nvPr>
            <p:ph type="title"/>
          </p:nvPr>
        </p:nvSpPr>
        <p:spPr/>
        <p:txBody>
          <a:bodyPr>
            <a:normAutofit/>
          </a:bodyPr>
          <a:lstStyle/>
          <a:p>
            <a:r>
              <a:rPr lang="da-DK" dirty="0"/>
              <a:t>Radiatortermostatventiler</a:t>
            </a:r>
            <a:br>
              <a:rPr lang="da-DK" dirty="0"/>
            </a:br>
            <a:endParaRPr lang="da-DK" dirty="0"/>
          </a:p>
        </p:txBody>
      </p:sp>
      <p:sp>
        <p:nvSpPr>
          <p:cNvPr id="3" name="Pladsholder til indhold 2">
            <a:extLst>
              <a:ext uri="{FF2B5EF4-FFF2-40B4-BE49-F238E27FC236}">
                <a16:creationId xmlns:a16="http://schemas.microsoft.com/office/drawing/2014/main" id="{756D5AF8-DCE1-F54A-868D-BF68D99C0261}"/>
              </a:ext>
            </a:extLst>
          </p:cNvPr>
          <p:cNvSpPr>
            <a:spLocks noGrp="1"/>
          </p:cNvSpPr>
          <p:nvPr>
            <p:ph idx="1"/>
          </p:nvPr>
        </p:nvSpPr>
        <p:spPr/>
        <p:txBody>
          <a:bodyPr>
            <a:normAutofit/>
          </a:bodyPr>
          <a:lstStyle/>
          <a:p>
            <a:pPr marL="0" indent="0">
              <a:lnSpc>
                <a:spcPct val="110000"/>
              </a:lnSpc>
              <a:buNone/>
            </a:pPr>
            <a:r>
              <a:rPr lang="da-DK" sz="1600" dirty="0"/>
              <a:t>Ved radiatoranlæg afprøves det, om radiatorerne reagerer ved ændring af termostatventilens indstilling.</a:t>
            </a:r>
            <a:endParaRPr lang="da-DK" dirty="0"/>
          </a:p>
          <a:p>
            <a:pPr>
              <a:lnSpc>
                <a:spcPct val="100000"/>
              </a:lnSpc>
            </a:pPr>
            <a:r>
              <a:rPr lang="da-DK" dirty="0"/>
              <a:t>Ved først at skrue helt op skal radiatoren efter en time være varm (eller tit meget hurtigere). </a:t>
            </a:r>
          </a:p>
          <a:p>
            <a:pPr>
              <a:lnSpc>
                <a:spcPct val="100000"/>
              </a:lnSpc>
            </a:pPr>
            <a:r>
              <a:rPr lang="da-DK" dirty="0"/>
              <a:t>Herefter skrues helt ned for at afprøve om radiatoren bliver kold efter endnu en time</a:t>
            </a:r>
          </a:p>
          <a:p>
            <a:pPr>
              <a:lnSpc>
                <a:spcPct val="100000"/>
              </a:lnSpc>
            </a:pPr>
            <a:r>
              <a:rPr lang="da-DK" dirty="0"/>
              <a:t>For radiatorer med elektronisk styrede aktuatorer afprøves disse ved en tilsvarende ændring af ventilen til henholdsvis maksimal åben og helt lukket ved brug af anlægsstyringen</a:t>
            </a:r>
          </a:p>
          <a:p>
            <a:pPr marL="0" indent="0">
              <a:buNone/>
            </a:pPr>
            <a:r>
              <a:rPr lang="da-DK" dirty="0"/>
              <a:t>Ovenstående procedure foretages samtidig for alle husets radiatorer.</a:t>
            </a:r>
          </a:p>
          <a:p>
            <a:pPr marL="0" indent="0">
              <a:buNone/>
            </a:pPr>
            <a:endParaRPr lang="da-DK" dirty="0"/>
          </a:p>
        </p:txBody>
      </p:sp>
      <p:pic>
        <p:nvPicPr>
          <p:cNvPr id="20" name="Pladsholder til billede 19" descr="Et billede, der indeholder indendørs, væg, badeværelse, vask&#10;&#10;Automatisk genereret beskrivelse">
            <a:extLst>
              <a:ext uri="{FF2B5EF4-FFF2-40B4-BE49-F238E27FC236}">
                <a16:creationId xmlns:a16="http://schemas.microsoft.com/office/drawing/2014/main" id="{4E405A3E-9BFD-4054-A63E-1ACD713B4757}"/>
              </a:ext>
            </a:extLst>
          </p:cNvPr>
          <p:cNvPicPr>
            <a:picLocks noGrp="1" noChangeAspect="1"/>
          </p:cNvPicPr>
          <p:nvPr>
            <p:ph type="pic" sz="quarter" idx="14"/>
          </p:nvPr>
        </p:nvPicPr>
        <p:blipFill>
          <a:blip r:embed="rId2"/>
          <a:srcRect t="21512" b="21512"/>
          <a:stretch>
            <a:fillRect/>
          </a:stretch>
        </p:blipFill>
        <p:spPr>
          <a:xfrm rot="5400000">
            <a:off x="-1963738" y="1963738"/>
            <a:ext cx="6858001" cy="2930525"/>
          </a:xfrm>
        </p:spPr>
      </p:pic>
    </p:spTree>
    <p:extLst>
      <p:ext uri="{BB962C8B-B14F-4D97-AF65-F5344CB8AC3E}">
        <p14:creationId xmlns:p14="http://schemas.microsoft.com/office/powerpoint/2010/main" val="2264706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Radiatortermostatventiler</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a:xfrm>
            <a:off x="838199" y="1534078"/>
            <a:ext cx="10282881" cy="4592592"/>
          </a:xfrm>
        </p:spPr>
        <p:txBody>
          <a:bodyPr>
            <a:normAutofit/>
          </a:bodyPr>
          <a:lstStyle/>
          <a:p>
            <a:pPr marL="0" indent="0">
              <a:lnSpc>
                <a:spcPct val="100000"/>
              </a:lnSpc>
              <a:buNone/>
            </a:pPr>
            <a:r>
              <a:rPr lang="da-DK" sz="1600" dirty="0"/>
              <a:t>Hvis der foreligger en målerapport vedr. radiatortermostatventilerne, kan den betragtes som en funktionsafprøvning, hvis målingerne viser at </a:t>
            </a:r>
            <a:r>
              <a:rPr lang="da-DK" dirty="0"/>
              <a:t>alle radiatorernes termostatventiler eller aktuatorer er testet og reagerer ved ændring af termostatindstilling eller </a:t>
            </a:r>
            <a:r>
              <a:rPr lang="da-DK" dirty="0" err="1"/>
              <a:t>setpunktsindstilling</a:t>
            </a:r>
            <a:r>
              <a:rPr lang="da-DK" dirty="0"/>
              <a:t>.</a:t>
            </a:r>
            <a:br>
              <a:rPr lang="da-DK" dirty="0"/>
            </a:br>
            <a:endParaRPr lang="da-DK" sz="1600" dirty="0"/>
          </a:p>
          <a:p>
            <a:pPr marL="0" indent="0">
              <a:lnSpc>
                <a:spcPct val="100000"/>
              </a:lnSpc>
              <a:buNone/>
            </a:pPr>
            <a:r>
              <a:rPr lang="da-DK" sz="1600" dirty="0"/>
              <a:t>Hvis der ikke foreligger en målerapport skal den udføres ifm. funktionsafprøvningen.</a:t>
            </a:r>
            <a:br>
              <a:rPr lang="da-DK" sz="1600" dirty="0"/>
            </a:br>
            <a:endParaRPr lang="da-DK" sz="1700" dirty="0"/>
          </a:p>
          <a:p>
            <a:pPr marL="0" indent="0">
              <a:lnSpc>
                <a:spcPct val="100000"/>
              </a:lnSpc>
              <a:buNone/>
            </a:pPr>
            <a:r>
              <a:rPr lang="da-DK" sz="1700" dirty="0"/>
              <a:t>I målerapporten skal der være anført:</a:t>
            </a:r>
            <a:endParaRPr lang="da-DK" dirty="0"/>
          </a:p>
          <a:p>
            <a:pPr>
              <a:lnSpc>
                <a:spcPct val="100000"/>
              </a:lnSpc>
            </a:pPr>
            <a:r>
              <a:rPr lang="da-DK" dirty="0"/>
              <a:t>Oplysninger om hvem, der har udført funktionsafprøvningen og hvornår</a:t>
            </a:r>
          </a:p>
          <a:p>
            <a:pPr>
              <a:lnSpc>
                <a:spcPct val="100000"/>
              </a:lnSpc>
            </a:pPr>
            <a:r>
              <a:rPr lang="da-DK" dirty="0"/>
              <a:t>Hvilke forudsætninger og forhold målingen er udført under</a:t>
            </a:r>
          </a:p>
          <a:p>
            <a:pPr>
              <a:lnSpc>
                <a:spcPct val="100000"/>
              </a:lnSpc>
            </a:pPr>
            <a:r>
              <a:rPr lang="da-DK" dirty="0"/>
              <a:t>Målepunkter</a:t>
            </a:r>
          </a:p>
          <a:p>
            <a:pPr>
              <a:lnSpc>
                <a:spcPct val="100000"/>
              </a:lnSpc>
            </a:pPr>
            <a:r>
              <a:rPr lang="da-DK" dirty="0"/>
              <a:t>Måleudstyr der er anvendt samt hvor og hvornår dette sidst blev kalibreret</a:t>
            </a:r>
          </a:p>
          <a:p>
            <a:pPr>
              <a:lnSpc>
                <a:spcPct val="100000"/>
              </a:lnSpc>
            </a:pPr>
            <a:r>
              <a:rPr lang="da-DK" dirty="0"/>
              <a:t>De opnåede måleresultater sammenholdt med designdata</a:t>
            </a:r>
          </a:p>
          <a:p>
            <a:pPr>
              <a:lnSpc>
                <a:spcPct val="100000"/>
              </a:lnSpc>
            </a:pPr>
            <a:r>
              <a:rPr lang="da-DK" dirty="0"/>
              <a:t>Det samlede resultat</a:t>
            </a:r>
          </a:p>
          <a:p>
            <a:pPr>
              <a:lnSpc>
                <a:spcPct val="100000"/>
              </a:lnSpc>
            </a:pPr>
            <a:endParaRPr lang="da-DK" dirty="0"/>
          </a:p>
          <a:p>
            <a:pPr marL="0" indent="0">
              <a:lnSpc>
                <a:spcPct val="100000"/>
              </a:lnSpc>
              <a:buNone/>
            </a:pPr>
            <a:endParaRPr lang="da-DK" dirty="0"/>
          </a:p>
          <a:p>
            <a:pPr lvl="1">
              <a:lnSpc>
                <a:spcPct val="100000"/>
              </a:lnSpc>
            </a:pPr>
            <a:endParaRPr lang="da-DK" sz="1600" dirty="0"/>
          </a:p>
        </p:txBody>
      </p:sp>
    </p:spTree>
    <p:extLst>
      <p:ext uri="{BB962C8B-B14F-4D97-AF65-F5344CB8AC3E}">
        <p14:creationId xmlns:p14="http://schemas.microsoft.com/office/powerpoint/2010/main" val="2414776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B5292-36FB-354C-BBDF-A545AE671994}"/>
              </a:ext>
            </a:extLst>
          </p:cNvPr>
          <p:cNvSpPr>
            <a:spLocks noGrp="1"/>
          </p:cNvSpPr>
          <p:nvPr>
            <p:ph type="title"/>
          </p:nvPr>
        </p:nvSpPr>
        <p:spPr/>
        <p:txBody>
          <a:bodyPr>
            <a:normAutofit/>
          </a:bodyPr>
          <a:lstStyle/>
          <a:p>
            <a:r>
              <a:rPr lang="da-DK" dirty="0"/>
              <a:t>Gulvvarmeventiler</a:t>
            </a:r>
            <a:br>
              <a:rPr lang="da-DK" dirty="0"/>
            </a:br>
            <a:endParaRPr lang="da-DK" dirty="0"/>
          </a:p>
        </p:txBody>
      </p:sp>
      <p:sp>
        <p:nvSpPr>
          <p:cNvPr id="3" name="Pladsholder til indhold 2">
            <a:extLst>
              <a:ext uri="{FF2B5EF4-FFF2-40B4-BE49-F238E27FC236}">
                <a16:creationId xmlns:a16="http://schemas.microsoft.com/office/drawing/2014/main" id="{B3E21390-85DA-564F-BCAC-0AA2D0E3C5BD}"/>
              </a:ext>
            </a:extLst>
          </p:cNvPr>
          <p:cNvSpPr>
            <a:spLocks noGrp="1"/>
          </p:cNvSpPr>
          <p:nvPr>
            <p:ph idx="1"/>
          </p:nvPr>
        </p:nvSpPr>
        <p:spPr/>
        <p:txBody>
          <a:bodyPr>
            <a:normAutofit/>
          </a:bodyPr>
          <a:lstStyle/>
          <a:p>
            <a:pPr marL="0" indent="0">
              <a:lnSpc>
                <a:spcPct val="110000"/>
              </a:lnSpc>
              <a:buNone/>
            </a:pPr>
            <a:r>
              <a:rPr lang="da-DK" sz="1400" dirty="0"/>
              <a:t>Ved gulvvarmeanlæg afprøves det, om gulvvarmekredsene reagerer ved ændring af rumtermostatens indstilling.</a:t>
            </a:r>
          </a:p>
          <a:p>
            <a:pPr>
              <a:lnSpc>
                <a:spcPct val="100000"/>
              </a:lnSpc>
            </a:pPr>
            <a:r>
              <a:rPr lang="da-DK" sz="1400" dirty="0"/>
              <a:t>Alle rumtermostater stilles på 10°C. Herved lukker alle ventilerne. Huset henstår uopvarmet i minimum 24 timer</a:t>
            </a:r>
          </a:p>
          <a:p>
            <a:pPr>
              <a:lnSpc>
                <a:spcPct val="100000"/>
              </a:lnSpc>
            </a:pPr>
            <a:r>
              <a:rPr lang="da-DK" sz="1400" dirty="0"/>
              <a:t>Herefter skrues rumtermostaterne en ad gangen op til maks. rumtemperatur f.eks. 30 °C</a:t>
            </a:r>
          </a:p>
          <a:p>
            <a:pPr>
              <a:lnSpc>
                <a:spcPct val="100000"/>
              </a:lnSpc>
            </a:pPr>
            <a:r>
              <a:rPr lang="da-DK" sz="1400" dirty="0"/>
              <a:t>For hvert rum kontrolleres at den rigtige slange aktiveres, for at være helt sikker filmes rummet med et termografikamera og så snart det kan anes at der kommer varme så er rummet, slangen og regulerings-ventilen kontrolleret</a:t>
            </a:r>
          </a:p>
          <a:p>
            <a:pPr>
              <a:lnSpc>
                <a:spcPct val="100000"/>
              </a:lnSpc>
            </a:pPr>
            <a:r>
              <a:rPr lang="da-DK" sz="1400" dirty="0"/>
              <a:t>Det er også muligt at kontrollere reguleringsventilen ved at foretage vurderinger af fremløbs- og returtemperaturen til hver gulvvarmekreds ved berøring af rørene. Fremløbsledningen skal blive varm i løbet af højst 3 - 5 minutter og returen skal blive mærkbart varmere efter maks. 10 minutter</a:t>
            </a:r>
          </a:p>
          <a:p>
            <a:pPr marL="0" indent="0">
              <a:buNone/>
            </a:pPr>
            <a:r>
              <a:rPr lang="da-DK" sz="1400" dirty="0"/>
              <a:t>Ovenstående procedure foretages samtidig for alle husets gulvvarmekredse.</a:t>
            </a:r>
          </a:p>
          <a:p>
            <a:pPr marL="0" indent="0">
              <a:buNone/>
            </a:pPr>
            <a:endParaRPr lang="da-DK" dirty="0"/>
          </a:p>
          <a:p>
            <a:endParaRPr lang="da-DK" dirty="0"/>
          </a:p>
        </p:txBody>
      </p:sp>
      <p:pic>
        <p:nvPicPr>
          <p:cNvPr id="7" name="Pladsholder til billede 6">
            <a:extLst>
              <a:ext uri="{FF2B5EF4-FFF2-40B4-BE49-F238E27FC236}">
                <a16:creationId xmlns:a16="http://schemas.microsoft.com/office/drawing/2014/main" id="{220DA5F4-B866-4A66-A9B5-66E9A78D0D6F}"/>
              </a:ext>
            </a:extLst>
          </p:cNvPr>
          <p:cNvPicPr>
            <a:picLocks noGrp="1" noChangeAspect="1"/>
          </p:cNvPicPr>
          <p:nvPr>
            <p:ph type="pic" sz="quarter" idx="15"/>
          </p:nvPr>
        </p:nvPicPr>
        <p:blipFill>
          <a:blip r:embed="rId2"/>
          <a:srcRect l="33984" r="33984"/>
          <a:stretch>
            <a:fillRect/>
          </a:stretch>
        </p:blipFill>
        <p:spPr/>
      </p:pic>
    </p:spTree>
    <p:extLst>
      <p:ext uri="{BB962C8B-B14F-4D97-AF65-F5344CB8AC3E}">
        <p14:creationId xmlns:p14="http://schemas.microsoft.com/office/powerpoint/2010/main" val="741155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Gulvvarmeventiler</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a:xfrm>
            <a:off x="838199" y="1825624"/>
            <a:ext cx="10282881" cy="4479381"/>
          </a:xfrm>
        </p:spPr>
        <p:txBody>
          <a:bodyPr>
            <a:normAutofit fontScale="92500" lnSpcReduction="20000"/>
          </a:bodyPr>
          <a:lstStyle/>
          <a:p>
            <a:pPr marL="0" indent="0">
              <a:lnSpc>
                <a:spcPct val="100000"/>
              </a:lnSpc>
              <a:buNone/>
            </a:pPr>
            <a:r>
              <a:rPr lang="da-DK" sz="1600" dirty="0"/>
              <a:t>Hvis der foreligger en målerapport vedr. gulvvarmeventilerne, kan den betragtes som en funktionsafprøvning, hvis målingerne viser at alle gulvvarmekredse er afprøvet og vurderingerne af frem- og returtemperaturer har eftervist, at der er sammenhæng mellem hver enkelt gulvvarmekreds og rumtermostat.</a:t>
            </a:r>
          </a:p>
          <a:p>
            <a:pPr marL="0" indent="0">
              <a:lnSpc>
                <a:spcPct val="100000"/>
              </a:lnSpc>
              <a:buNone/>
            </a:pPr>
            <a:endParaRPr lang="da-DK" dirty="0"/>
          </a:p>
          <a:p>
            <a:pPr marL="0" indent="0">
              <a:lnSpc>
                <a:spcPct val="100000"/>
              </a:lnSpc>
              <a:buNone/>
            </a:pPr>
            <a:r>
              <a:rPr lang="da-DK" sz="1600" dirty="0"/>
              <a:t>Hvis der ikke foreligger en målerapport skal den udføres ifm. funktionsafprøvningen.</a:t>
            </a:r>
          </a:p>
          <a:p>
            <a:pPr marL="0" indent="0">
              <a:lnSpc>
                <a:spcPct val="100000"/>
              </a:lnSpc>
              <a:buNone/>
            </a:pPr>
            <a:endParaRPr lang="da-DK" sz="1600" dirty="0"/>
          </a:p>
          <a:p>
            <a:pPr marL="0" indent="0">
              <a:lnSpc>
                <a:spcPct val="100000"/>
              </a:lnSpc>
              <a:buNone/>
            </a:pPr>
            <a:r>
              <a:rPr lang="da-DK" sz="1700" dirty="0"/>
              <a:t>I målerapporten skal der være anført:</a:t>
            </a:r>
            <a:endParaRPr lang="da-DK" dirty="0"/>
          </a:p>
          <a:p>
            <a:pPr>
              <a:lnSpc>
                <a:spcPct val="100000"/>
              </a:lnSpc>
            </a:pPr>
            <a:r>
              <a:rPr lang="da-DK" dirty="0"/>
              <a:t>Oplysninger om hvem, der har udført funktionsafprøvningen og hvornår</a:t>
            </a:r>
          </a:p>
          <a:p>
            <a:pPr>
              <a:lnSpc>
                <a:spcPct val="100000"/>
              </a:lnSpc>
            </a:pPr>
            <a:r>
              <a:rPr lang="da-DK" dirty="0"/>
              <a:t>Hvilke forudsætninger og forhold målingen er udført under</a:t>
            </a:r>
          </a:p>
          <a:p>
            <a:pPr>
              <a:lnSpc>
                <a:spcPct val="100000"/>
              </a:lnSpc>
            </a:pPr>
            <a:r>
              <a:rPr lang="da-DK" dirty="0"/>
              <a:t>Målepunkter</a:t>
            </a:r>
          </a:p>
          <a:p>
            <a:pPr>
              <a:lnSpc>
                <a:spcPct val="100000"/>
              </a:lnSpc>
            </a:pPr>
            <a:r>
              <a:rPr lang="da-DK" dirty="0"/>
              <a:t>Måleudstyr der er anvendt samt hvor og hvornår dette sidst blev kalibreret</a:t>
            </a:r>
          </a:p>
          <a:p>
            <a:pPr>
              <a:lnSpc>
                <a:spcPct val="100000"/>
              </a:lnSpc>
            </a:pPr>
            <a:r>
              <a:rPr lang="da-DK" dirty="0"/>
              <a:t>De opnåede måleresultater sammenholdt med designdata</a:t>
            </a:r>
          </a:p>
          <a:p>
            <a:pPr>
              <a:lnSpc>
                <a:spcPct val="100000"/>
              </a:lnSpc>
            </a:pPr>
            <a:r>
              <a:rPr lang="da-DK" dirty="0"/>
              <a:t>Det samlede resultat</a:t>
            </a:r>
          </a:p>
          <a:p>
            <a:pPr marL="0" indent="0">
              <a:lnSpc>
                <a:spcPct val="100000"/>
              </a:lnSpc>
              <a:buNone/>
            </a:pPr>
            <a:endParaRPr lang="da-DK" dirty="0"/>
          </a:p>
          <a:p>
            <a:pPr marL="0" indent="0">
              <a:lnSpc>
                <a:spcPct val="100000"/>
              </a:lnSpc>
              <a:buNone/>
            </a:pPr>
            <a:r>
              <a:rPr lang="da-DK" dirty="0"/>
              <a:t>Se film om gulvvarmeventiler hér: </a:t>
            </a:r>
            <a:r>
              <a:rPr lang="da-DK" dirty="0">
                <a:hlinkClick r:id="rId2"/>
              </a:rPr>
              <a:t>www.teknologisk.dk/funktionsafproevning</a:t>
            </a:r>
            <a:endParaRPr lang="da-DK" dirty="0"/>
          </a:p>
          <a:p>
            <a:pPr>
              <a:lnSpc>
                <a:spcPct val="100000"/>
              </a:lnSpc>
            </a:pPr>
            <a:endParaRPr lang="da-DK" dirty="0"/>
          </a:p>
          <a:p>
            <a:pPr>
              <a:lnSpc>
                <a:spcPct val="100000"/>
              </a:lnSpc>
            </a:pPr>
            <a:endParaRPr lang="da-DK" dirty="0"/>
          </a:p>
          <a:p>
            <a:pPr marL="0" indent="0">
              <a:lnSpc>
                <a:spcPct val="100000"/>
              </a:lnSpc>
              <a:buNone/>
            </a:pPr>
            <a:endParaRPr lang="da-DK" dirty="0"/>
          </a:p>
        </p:txBody>
      </p:sp>
    </p:spTree>
    <p:extLst>
      <p:ext uri="{BB962C8B-B14F-4D97-AF65-F5344CB8AC3E}">
        <p14:creationId xmlns:p14="http://schemas.microsoft.com/office/powerpoint/2010/main" val="2272754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Gulvvarmeventiler</a:t>
            </a:r>
          </a:p>
        </p:txBody>
      </p:sp>
      <p:pic>
        <p:nvPicPr>
          <p:cNvPr id="6" name="Onlinemedier 5" title="Funktionsafprøvning af indregulering og styring af gulvvarme i enfamilieshus">
            <a:hlinkClick r:id="" action="ppaction://media"/>
            <a:extLst>
              <a:ext uri="{FF2B5EF4-FFF2-40B4-BE49-F238E27FC236}">
                <a16:creationId xmlns:a16="http://schemas.microsoft.com/office/drawing/2014/main" id="{4FF791C3-3050-4292-BDA6-72EA25D20AEB}"/>
              </a:ext>
            </a:extLst>
          </p:cNvPr>
          <p:cNvPicPr>
            <a:picLocks noGrp="1" noRot="1" noChangeAspect="1"/>
          </p:cNvPicPr>
          <p:nvPr>
            <p:ph idx="1"/>
            <a:videoFile r:link="rId1"/>
          </p:nvPr>
        </p:nvPicPr>
        <p:blipFill>
          <a:blip r:embed="rId3"/>
          <a:stretch>
            <a:fillRect/>
          </a:stretch>
        </p:blipFill>
        <p:spPr>
          <a:xfrm>
            <a:off x="2234856" y="1690688"/>
            <a:ext cx="6895892" cy="3896443"/>
          </a:xfrm>
          <a:prstGeom prst="rect">
            <a:avLst/>
          </a:prstGeom>
        </p:spPr>
      </p:pic>
      <p:sp>
        <p:nvSpPr>
          <p:cNvPr id="3" name="Rektangel 2">
            <a:extLst>
              <a:ext uri="{FF2B5EF4-FFF2-40B4-BE49-F238E27FC236}">
                <a16:creationId xmlns:a16="http://schemas.microsoft.com/office/drawing/2014/main" id="{0DCF6CFF-EDE3-7C47-B48E-81A7380CFD2C}"/>
              </a:ext>
            </a:extLst>
          </p:cNvPr>
          <p:cNvSpPr/>
          <p:nvPr/>
        </p:nvSpPr>
        <p:spPr>
          <a:xfrm>
            <a:off x="838199" y="5788752"/>
            <a:ext cx="3138680" cy="369332"/>
          </a:xfrm>
          <a:prstGeom prst="rect">
            <a:avLst/>
          </a:prstGeom>
        </p:spPr>
        <p:txBody>
          <a:bodyPr wrap="none">
            <a:spAutoFit/>
          </a:bodyPr>
          <a:lstStyle/>
          <a:p>
            <a:r>
              <a:rPr lang="da-DK" dirty="0">
                <a:hlinkClick r:id="rId4"/>
              </a:rPr>
              <a:t>https://youtu.be</a:t>
            </a:r>
            <a:r>
              <a:rPr lang="da-DK">
                <a:hlinkClick r:id="rId4"/>
              </a:rPr>
              <a:t>/hOxaLa29u2s</a:t>
            </a:r>
            <a:r>
              <a:rPr lang="da-DK"/>
              <a:t> </a:t>
            </a:r>
            <a:endParaRPr lang="da-DK" dirty="0"/>
          </a:p>
        </p:txBody>
      </p:sp>
    </p:spTree>
    <p:extLst>
      <p:ext uri="{BB962C8B-B14F-4D97-AF65-F5344CB8AC3E}">
        <p14:creationId xmlns:p14="http://schemas.microsoft.com/office/powerpoint/2010/main" val="20541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Måleudstyr til indregulering</a:t>
            </a:r>
          </a:p>
        </p:txBody>
      </p:sp>
      <p:pic>
        <p:nvPicPr>
          <p:cNvPr id="16" name="Billede 2">
            <a:extLst>
              <a:ext uri="{FF2B5EF4-FFF2-40B4-BE49-F238E27FC236}">
                <a16:creationId xmlns:a16="http://schemas.microsoft.com/office/drawing/2014/main" id="{687D3075-0B1A-4EC4-9691-FC50EF5092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3252" y="1690688"/>
            <a:ext cx="525985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B9EDD988-E608-4AF3-8FFD-F2B31BBB249C}"/>
              </a:ext>
            </a:extLst>
          </p:cNvPr>
          <p:cNvSpPr txBox="1"/>
          <p:nvPr/>
        </p:nvSpPr>
        <p:spPr>
          <a:xfrm>
            <a:off x="838199" y="5872749"/>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Målekuffert</a:t>
            </a:r>
          </a:p>
        </p:txBody>
      </p:sp>
      <p:sp>
        <p:nvSpPr>
          <p:cNvPr id="10" name="TextBox 17">
            <a:extLst>
              <a:ext uri="{FF2B5EF4-FFF2-40B4-BE49-F238E27FC236}">
                <a16:creationId xmlns:a16="http://schemas.microsoft.com/office/drawing/2014/main" id="{DA2C20ED-F1A8-4A10-A01E-5E6047B7A92E}"/>
              </a:ext>
            </a:extLst>
          </p:cNvPr>
          <p:cNvSpPr txBox="1"/>
          <p:nvPr/>
        </p:nvSpPr>
        <p:spPr>
          <a:xfrm>
            <a:off x="5979639" y="5872749"/>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Måleinstrument</a:t>
            </a:r>
          </a:p>
        </p:txBody>
      </p:sp>
      <p:pic>
        <p:nvPicPr>
          <p:cNvPr id="17" name="Billede 3">
            <a:extLst>
              <a:ext uri="{FF2B5EF4-FFF2-40B4-BE49-F238E27FC236}">
                <a16:creationId xmlns:a16="http://schemas.microsoft.com/office/drawing/2014/main" id="{F7823DFD-6404-45F8-AEFB-047DC2C19C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639" y="2107802"/>
            <a:ext cx="410338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1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B1456F3-E501-CA40-AB3D-C3A0987793FD}"/>
              </a:ext>
            </a:extLst>
          </p:cNvPr>
          <p:cNvSpPr>
            <a:spLocks noGrp="1"/>
          </p:cNvSpPr>
          <p:nvPr>
            <p:ph type="body" sz="half" idx="15"/>
          </p:nvPr>
        </p:nvSpPr>
        <p:spPr>
          <a:xfrm>
            <a:off x="839790" y="2479615"/>
            <a:ext cx="5765549" cy="3150506"/>
          </a:xfrm>
        </p:spPr>
        <p:txBody>
          <a:bodyPr>
            <a:normAutofit/>
          </a:bodyPr>
          <a:lstStyle/>
          <a:p>
            <a:pPr>
              <a:buClr>
                <a:schemeClr val="accent1"/>
              </a:buClr>
            </a:pPr>
            <a:r>
              <a:rPr lang="da-DK" sz="2400" dirty="0"/>
              <a:t>Benyttes både i eksisterende og nye boliger</a:t>
            </a:r>
          </a:p>
          <a:p>
            <a:pPr>
              <a:buClr>
                <a:schemeClr val="accent1"/>
              </a:buClr>
            </a:pPr>
            <a:r>
              <a:rPr lang="da-DK" sz="2400" dirty="0"/>
              <a:t>På radiatorens tilgangssider er der typisk monteret en radiatortermostatventil med forindstilling</a:t>
            </a:r>
          </a:p>
        </p:txBody>
      </p:sp>
      <p:pic>
        <p:nvPicPr>
          <p:cNvPr id="8" name="Billede 7">
            <a:extLst>
              <a:ext uri="{FF2B5EF4-FFF2-40B4-BE49-F238E27FC236}">
                <a16:creationId xmlns:a16="http://schemas.microsoft.com/office/drawing/2014/main" id="{578A2EF2-826B-44FC-BD05-1B3F0344EF5B}"/>
              </a:ext>
            </a:extLst>
          </p:cNvPr>
          <p:cNvPicPr>
            <a:picLocks noChangeAspect="1"/>
          </p:cNvPicPr>
          <p:nvPr/>
        </p:nvPicPr>
        <p:blipFill>
          <a:blip r:embed="rId2"/>
          <a:stretch>
            <a:fillRect/>
          </a:stretch>
        </p:blipFill>
        <p:spPr>
          <a:xfrm>
            <a:off x="7132841" y="2479615"/>
            <a:ext cx="4628745" cy="2835105"/>
          </a:xfrm>
          <a:prstGeom prst="rect">
            <a:avLst/>
          </a:prstGeom>
          <a:noFill/>
        </p:spPr>
      </p:pic>
      <p:sp>
        <p:nvSpPr>
          <p:cNvPr id="4" name="Titel 1">
            <a:extLst>
              <a:ext uri="{FF2B5EF4-FFF2-40B4-BE49-F238E27FC236}">
                <a16:creationId xmlns:a16="http://schemas.microsoft.com/office/drawing/2014/main" id="{7CC8067E-5B45-2944-9813-C9BFF13C85B3}"/>
              </a:ext>
            </a:extLst>
          </p:cNvPr>
          <p:cNvSpPr>
            <a:spLocks noGrp="1"/>
          </p:cNvSpPr>
          <p:nvPr>
            <p:ph type="title"/>
          </p:nvPr>
        </p:nvSpPr>
        <p:spPr>
          <a:xfrm>
            <a:off x="839790" y="964565"/>
            <a:ext cx="5765549" cy="1325563"/>
          </a:xfrm>
        </p:spPr>
        <p:txBody>
          <a:bodyPr anchor="ctr">
            <a:normAutofit/>
          </a:bodyPr>
          <a:lstStyle/>
          <a:p>
            <a:r>
              <a:rPr lang="da-DK" dirty="0"/>
              <a:t>Radiatoranlæg</a:t>
            </a:r>
          </a:p>
        </p:txBody>
      </p:sp>
    </p:spTree>
    <p:extLst>
      <p:ext uri="{BB962C8B-B14F-4D97-AF65-F5344CB8AC3E}">
        <p14:creationId xmlns:p14="http://schemas.microsoft.com/office/powerpoint/2010/main" val="3432761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Måleudstyr til måling af vandtemperaturer</a:t>
            </a:r>
          </a:p>
        </p:txBody>
      </p:sp>
      <p:sp>
        <p:nvSpPr>
          <p:cNvPr id="6" name="TextBox 17">
            <a:extLst>
              <a:ext uri="{FF2B5EF4-FFF2-40B4-BE49-F238E27FC236}">
                <a16:creationId xmlns:a16="http://schemas.microsoft.com/office/drawing/2014/main" id="{D3A11621-EB61-4F13-B819-600AE95AB8FD}"/>
              </a:ext>
            </a:extLst>
          </p:cNvPr>
          <p:cNvSpPr txBox="1"/>
          <p:nvPr/>
        </p:nvSpPr>
        <p:spPr>
          <a:xfrm>
            <a:off x="931834" y="5215475"/>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Målekuffert</a:t>
            </a:r>
          </a:p>
        </p:txBody>
      </p:sp>
      <p:sp>
        <p:nvSpPr>
          <p:cNvPr id="7" name="TextBox 17">
            <a:extLst>
              <a:ext uri="{FF2B5EF4-FFF2-40B4-BE49-F238E27FC236}">
                <a16:creationId xmlns:a16="http://schemas.microsoft.com/office/drawing/2014/main" id="{17C0F31C-9FC2-4639-AA71-81AEDD417F72}"/>
              </a:ext>
            </a:extLst>
          </p:cNvPr>
          <p:cNvSpPr txBox="1"/>
          <p:nvPr/>
        </p:nvSpPr>
        <p:spPr>
          <a:xfrm>
            <a:off x="4926997" y="5223746"/>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Trykudtag</a:t>
            </a:r>
          </a:p>
        </p:txBody>
      </p:sp>
      <p:pic>
        <p:nvPicPr>
          <p:cNvPr id="9" name="Billede 2">
            <a:extLst>
              <a:ext uri="{FF2B5EF4-FFF2-40B4-BE49-F238E27FC236}">
                <a16:creationId xmlns:a16="http://schemas.microsoft.com/office/drawing/2014/main" id="{819E534F-EC00-4385-A5E2-8B3CFEE24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91" y="1744265"/>
            <a:ext cx="3779091" cy="312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
            <a:extLst>
              <a:ext uri="{FF2B5EF4-FFF2-40B4-BE49-F238E27FC236}">
                <a16:creationId xmlns:a16="http://schemas.microsoft.com/office/drawing/2014/main" id="{3A632E96-0262-4DBB-BA4A-D04C854C65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6997" y="2259673"/>
            <a:ext cx="1696992" cy="158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
            <a:extLst>
              <a:ext uri="{FF2B5EF4-FFF2-40B4-BE49-F238E27FC236}">
                <a16:creationId xmlns:a16="http://schemas.microsoft.com/office/drawing/2014/main" id="{08EBF8DD-5AE0-4B75-B0BB-B762B1196AF0}"/>
              </a:ext>
            </a:extLst>
          </p:cNvPr>
          <p:cNvPicPr>
            <a:picLocks noChangeAspect="1"/>
          </p:cNvPicPr>
          <p:nvPr/>
        </p:nvPicPr>
        <p:blipFill>
          <a:blip r:embed="rId4">
            <a:extLst>
              <a:ext uri="{28A0092B-C50C-407E-A947-70E740481C1C}">
                <a14:useLocalDpi xmlns:a14="http://schemas.microsoft.com/office/drawing/2010/main" val="0"/>
              </a:ext>
            </a:extLst>
          </a:blip>
          <a:srcRect l="10362" t="17238" r="7172" b="17645"/>
          <a:stretch>
            <a:fillRect/>
          </a:stretch>
        </p:blipFill>
        <p:spPr bwMode="auto">
          <a:xfrm>
            <a:off x="7846667" y="2259672"/>
            <a:ext cx="2970609"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7">
            <a:extLst>
              <a:ext uri="{FF2B5EF4-FFF2-40B4-BE49-F238E27FC236}">
                <a16:creationId xmlns:a16="http://schemas.microsoft.com/office/drawing/2014/main" id="{AAE8EC1C-C08E-4331-B407-E278418B1B67}"/>
              </a:ext>
            </a:extLst>
          </p:cNvPr>
          <p:cNvSpPr txBox="1"/>
          <p:nvPr/>
        </p:nvSpPr>
        <p:spPr>
          <a:xfrm>
            <a:off x="8346320" y="5215475"/>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Temperaturmåler</a:t>
            </a:r>
          </a:p>
        </p:txBody>
      </p:sp>
    </p:spTree>
    <p:extLst>
      <p:ext uri="{BB962C8B-B14F-4D97-AF65-F5344CB8AC3E}">
        <p14:creationId xmlns:p14="http://schemas.microsoft.com/office/powerpoint/2010/main" val="1606514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Måleudstyr til måling af overfladetemperaturer</a:t>
            </a:r>
          </a:p>
        </p:txBody>
      </p:sp>
      <p:sp>
        <p:nvSpPr>
          <p:cNvPr id="6" name="TextBox 17">
            <a:extLst>
              <a:ext uri="{FF2B5EF4-FFF2-40B4-BE49-F238E27FC236}">
                <a16:creationId xmlns:a16="http://schemas.microsoft.com/office/drawing/2014/main" id="{9B1785EF-1E22-4AD4-A461-887E07992DE4}"/>
              </a:ext>
            </a:extLst>
          </p:cNvPr>
          <p:cNvSpPr txBox="1"/>
          <p:nvPr/>
        </p:nvSpPr>
        <p:spPr>
          <a:xfrm>
            <a:off x="1063808" y="5534103"/>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Infrarødt kamera</a:t>
            </a:r>
          </a:p>
        </p:txBody>
      </p:sp>
      <p:sp>
        <p:nvSpPr>
          <p:cNvPr id="7" name="TextBox 17">
            <a:extLst>
              <a:ext uri="{FF2B5EF4-FFF2-40B4-BE49-F238E27FC236}">
                <a16:creationId xmlns:a16="http://schemas.microsoft.com/office/drawing/2014/main" id="{861D88D1-098A-4CA4-8512-48E680B83942}"/>
              </a:ext>
            </a:extLst>
          </p:cNvPr>
          <p:cNvSpPr txBox="1"/>
          <p:nvPr/>
        </p:nvSpPr>
        <p:spPr>
          <a:xfrm>
            <a:off x="6615115" y="5534103"/>
            <a:ext cx="2470956" cy="338554"/>
          </a:xfrm>
          <a:prstGeom prst="rect">
            <a:avLst/>
          </a:prstGeom>
          <a:noFill/>
        </p:spPr>
        <p:txBody>
          <a:bodyPr wrap="square">
            <a:spAutoFit/>
          </a:bodyPr>
          <a:lstStyle/>
          <a:p>
            <a:r>
              <a:rPr lang="da-DK" sz="1600" b="1" dirty="0">
                <a:latin typeface="Open Sans" panose="020B0606030504020204" pitchFamily="34" charset="0"/>
                <a:ea typeface="Open Sans" panose="020B0606030504020204" pitchFamily="34" charset="0"/>
                <a:cs typeface="Open Sans" panose="020B0606030504020204" pitchFamily="34" charset="0"/>
              </a:rPr>
              <a:t>Infrarødt billede</a:t>
            </a:r>
          </a:p>
        </p:txBody>
      </p:sp>
      <p:pic>
        <p:nvPicPr>
          <p:cNvPr id="18" name="Billede 4">
            <a:extLst>
              <a:ext uri="{FF2B5EF4-FFF2-40B4-BE49-F238E27FC236}">
                <a16:creationId xmlns:a16="http://schemas.microsoft.com/office/drawing/2014/main" id="{ED919743-2C30-4C07-B328-4530CF5CBA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808" y="2121408"/>
            <a:ext cx="3785479" cy="256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lede 5">
            <a:extLst>
              <a:ext uri="{FF2B5EF4-FFF2-40B4-BE49-F238E27FC236}">
                <a16:creationId xmlns:a16="http://schemas.microsoft.com/office/drawing/2014/main" id="{B0F68916-B370-4937-94EA-B005C9B8C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5115" y="1690688"/>
            <a:ext cx="2731294" cy="364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975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Andre kilder vedr. varme</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normAutofit/>
          </a:bodyPr>
          <a:lstStyle/>
          <a:p>
            <a:pPr>
              <a:lnSpc>
                <a:spcPct val="100000"/>
              </a:lnSpc>
            </a:pPr>
            <a:r>
              <a:rPr lang="da-DK" sz="2000" dirty="0"/>
              <a:t>Videncenter for Energibesparelser i Bygninger: </a:t>
            </a:r>
            <a:r>
              <a:rPr lang="da-DK" sz="2000" dirty="0">
                <a:hlinkClick r:id="rId2"/>
              </a:rPr>
              <a:t>https://byggeriogenergi.dk/etageejendomme/installationer/varmeinstallation/</a:t>
            </a:r>
            <a:endParaRPr lang="da-DK" sz="2000" dirty="0"/>
          </a:p>
          <a:p>
            <a:pPr>
              <a:lnSpc>
                <a:spcPct val="100000"/>
              </a:lnSpc>
            </a:pPr>
            <a:r>
              <a:rPr lang="da-DK" sz="2000" dirty="0"/>
              <a:t>Håndbog i funktionsafprøvning: </a:t>
            </a:r>
            <a:r>
              <a:rPr lang="da-DK" sz="2000" dirty="0">
                <a:hlinkClick r:id="rId3"/>
              </a:rPr>
              <a:t>www.teknologisk.dk/funktionsafproevning</a:t>
            </a:r>
            <a:endParaRPr lang="da-DK" sz="2000" dirty="0"/>
          </a:p>
          <a:p>
            <a:pPr>
              <a:lnSpc>
                <a:spcPct val="100000"/>
              </a:lnSpc>
            </a:pPr>
            <a:r>
              <a:rPr lang="da-DK" sz="2000" dirty="0"/>
              <a:t>BR 18 – Vejledning i funktionsafprøvning: </a:t>
            </a:r>
            <a:r>
              <a:rPr lang="da-DK" sz="2000" dirty="0">
                <a:hlinkClick r:id="rId4"/>
              </a:rPr>
              <a:t>https://bygningsreglementet.dk/Tekniske-bestemmelser/11/BRV/Funktionsafprovning</a:t>
            </a:r>
            <a:endParaRPr lang="da-DK" sz="2000" dirty="0"/>
          </a:p>
        </p:txBody>
      </p:sp>
    </p:spTree>
    <p:extLst>
      <p:ext uri="{BB962C8B-B14F-4D97-AF65-F5344CB8AC3E}">
        <p14:creationId xmlns:p14="http://schemas.microsoft.com/office/powerpoint/2010/main" val="426254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3675FF8-17F8-8C42-9E52-9748E9951FDF}"/>
              </a:ext>
            </a:extLst>
          </p:cNvPr>
          <p:cNvSpPr>
            <a:spLocks noGrp="1"/>
          </p:cNvSpPr>
          <p:nvPr>
            <p:ph type="body" sz="half" idx="15"/>
          </p:nvPr>
        </p:nvSpPr>
        <p:spPr/>
        <p:txBody>
          <a:bodyPr>
            <a:normAutofit/>
          </a:bodyPr>
          <a:lstStyle/>
          <a:p>
            <a:pPr>
              <a:buClr>
                <a:schemeClr val="accent1"/>
              </a:buClr>
            </a:pPr>
            <a:r>
              <a:rPr lang="da-DK" sz="2400" dirty="0"/>
              <a:t>Benyttes både i eksisterende og nye boliger</a:t>
            </a:r>
          </a:p>
          <a:p>
            <a:pPr>
              <a:buClr>
                <a:schemeClr val="accent1"/>
              </a:buClr>
            </a:pPr>
            <a:r>
              <a:rPr lang="da-DK" sz="2400" dirty="0"/>
              <a:t>I eksisterende boliger er det typisk på badeværelser</a:t>
            </a:r>
          </a:p>
          <a:p>
            <a:pPr>
              <a:buClr>
                <a:schemeClr val="accent1"/>
              </a:buClr>
            </a:pPr>
            <a:r>
              <a:rPr lang="da-DK" sz="2400" dirty="0"/>
              <a:t>På gulvvarmeslangerne tilgangsside er der monteret en gulvvarmeventil med forindstilling (termostatventil)</a:t>
            </a:r>
          </a:p>
        </p:txBody>
      </p:sp>
      <p:sp>
        <p:nvSpPr>
          <p:cNvPr id="5" name="Titel 1">
            <a:extLst>
              <a:ext uri="{FF2B5EF4-FFF2-40B4-BE49-F238E27FC236}">
                <a16:creationId xmlns:a16="http://schemas.microsoft.com/office/drawing/2014/main" id="{E9FF5092-ED5E-6D4F-9342-3D24683F78A5}"/>
              </a:ext>
            </a:extLst>
          </p:cNvPr>
          <p:cNvSpPr>
            <a:spLocks noGrp="1"/>
          </p:cNvSpPr>
          <p:nvPr>
            <p:ph type="title"/>
          </p:nvPr>
        </p:nvSpPr>
        <p:spPr>
          <a:xfrm>
            <a:off x="839790" y="1227879"/>
            <a:ext cx="5765549" cy="1011887"/>
          </a:xfrm>
        </p:spPr>
        <p:txBody>
          <a:bodyPr/>
          <a:lstStyle/>
          <a:p>
            <a:r>
              <a:rPr lang="da-DK" dirty="0"/>
              <a:t>Gulvvarmeanlæg</a:t>
            </a:r>
          </a:p>
        </p:txBody>
      </p:sp>
      <p:pic>
        <p:nvPicPr>
          <p:cNvPr id="8" name="Billede 7">
            <a:extLst>
              <a:ext uri="{FF2B5EF4-FFF2-40B4-BE49-F238E27FC236}">
                <a16:creationId xmlns:a16="http://schemas.microsoft.com/office/drawing/2014/main" id="{47335157-CD95-4251-9289-E02FA03716A5}"/>
              </a:ext>
            </a:extLst>
          </p:cNvPr>
          <p:cNvPicPr>
            <a:picLocks noChangeAspect="1"/>
          </p:cNvPicPr>
          <p:nvPr/>
        </p:nvPicPr>
        <p:blipFill>
          <a:blip r:embed="rId2"/>
          <a:stretch>
            <a:fillRect/>
          </a:stretch>
        </p:blipFill>
        <p:spPr>
          <a:xfrm>
            <a:off x="7112018" y="2479615"/>
            <a:ext cx="4402800" cy="2689521"/>
          </a:xfrm>
          <a:prstGeom prst="rect">
            <a:avLst/>
          </a:prstGeom>
        </p:spPr>
      </p:pic>
    </p:spTree>
    <p:extLst>
      <p:ext uri="{BB962C8B-B14F-4D97-AF65-F5344CB8AC3E}">
        <p14:creationId xmlns:p14="http://schemas.microsoft.com/office/powerpoint/2010/main" val="2935609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Krav i Bygningsreglementet</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lstStyle/>
          <a:p>
            <a:pPr marL="0" indent="0">
              <a:buNone/>
            </a:pPr>
            <a:r>
              <a:rPr lang="da-DK" dirty="0"/>
              <a:t>Der skal gennemføres funktionsafprøvning af varmeanlæg før aflevering. Funktionsafprøvningen skal dokumentere, at varmeanlægget overholder bygningsreglementets krav til:</a:t>
            </a:r>
          </a:p>
          <a:p>
            <a:endParaRPr lang="da-DK" dirty="0"/>
          </a:p>
          <a:p>
            <a:r>
              <a:rPr lang="da-DK" dirty="0"/>
              <a:t>Indregulering af vand- eller luftstrømme</a:t>
            </a:r>
          </a:p>
          <a:p>
            <a:r>
              <a:rPr lang="da-DK" dirty="0"/>
              <a:t>Styring</a:t>
            </a:r>
          </a:p>
          <a:p>
            <a:pPr marL="0" indent="0">
              <a:buNone/>
            </a:pPr>
            <a:endParaRPr lang="da-DK" dirty="0"/>
          </a:p>
          <a:p>
            <a:pPr marL="0" indent="0">
              <a:buNone/>
            </a:pPr>
            <a:r>
              <a:rPr lang="da-DK" dirty="0"/>
              <a:t>Ifølge bygningsreglementet §387 skal varme- og køleanlæg projekteres og udføres som anvist i DS 469 Varme- og køleanlæg i bygninger.</a:t>
            </a:r>
          </a:p>
          <a:p>
            <a:pPr marL="0" indent="0">
              <a:buNone/>
            </a:pPr>
            <a:endParaRPr lang="da-DK" dirty="0"/>
          </a:p>
          <a:p>
            <a:pPr marL="0" indent="0">
              <a:buNone/>
            </a:pPr>
            <a:r>
              <a:rPr lang="da-DK" dirty="0"/>
              <a:t>Vejledning om funktionsafprøvning af ventilationsanlæg er derfor baseret på kravene i DS 469.</a:t>
            </a:r>
          </a:p>
        </p:txBody>
      </p:sp>
    </p:spTree>
    <p:extLst>
      <p:ext uri="{BB962C8B-B14F-4D97-AF65-F5344CB8AC3E}">
        <p14:creationId xmlns:p14="http://schemas.microsoft.com/office/powerpoint/2010/main" val="257098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B5292-36FB-354C-BBDF-A545AE671994}"/>
              </a:ext>
            </a:extLst>
          </p:cNvPr>
          <p:cNvSpPr>
            <a:spLocks noGrp="1"/>
          </p:cNvSpPr>
          <p:nvPr>
            <p:ph type="title"/>
          </p:nvPr>
        </p:nvSpPr>
        <p:spPr/>
        <p:txBody>
          <a:bodyPr/>
          <a:lstStyle/>
          <a:p>
            <a:r>
              <a:rPr lang="da-DK" dirty="0"/>
              <a:t>Bygningsreglementets krav jf. DS 469</a:t>
            </a:r>
            <a:br>
              <a:rPr lang="da-DK" dirty="0"/>
            </a:br>
            <a:endParaRPr lang="da-DK" dirty="0"/>
          </a:p>
        </p:txBody>
      </p:sp>
      <p:sp>
        <p:nvSpPr>
          <p:cNvPr id="3" name="Pladsholder til indhold 2">
            <a:extLst>
              <a:ext uri="{FF2B5EF4-FFF2-40B4-BE49-F238E27FC236}">
                <a16:creationId xmlns:a16="http://schemas.microsoft.com/office/drawing/2014/main" id="{B3E21390-85DA-564F-BCAC-0AA2D0E3C5BD}"/>
              </a:ext>
            </a:extLst>
          </p:cNvPr>
          <p:cNvSpPr>
            <a:spLocks noGrp="1"/>
          </p:cNvSpPr>
          <p:nvPr>
            <p:ph idx="1"/>
          </p:nvPr>
        </p:nvSpPr>
        <p:spPr>
          <a:xfrm>
            <a:off x="838199" y="1401555"/>
            <a:ext cx="8083380" cy="4351338"/>
          </a:xfrm>
        </p:spPr>
        <p:txBody>
          <a:bodyPr/>
          <a:lstStyle/>
          <a:p>
            <a:r>
              <a:rPr lang="da-DK" b="1" dirty="0"/>
              <a:t>Indregulering</a:t>
            </a:r>
          </a:p>
          <a:p>
            <a:pPr marL="269875" indent="0">
              <a:buNone/>
            </a:pPr>
            <a:r>
              <a:rPr lang="da-DK" dirty="0"/>
              <a:t>Varmestrømmmen til de enkelte varmegivere skal kunne afpasses, så den ønskede varmeafgivelse opnås</a:t>
            </a:r>
          </a:p>
          <a:p>
            <a:pPr marL="269875" indent="0">
              <a:buNone/>
            </a:pPr>
            <a:endParaRPr lang="da-DK" dirty="0"/>
          </a:p>
          <a:p>
            <a:pPr marL="269875" indent="0">
              <a:buNone/>
            </a:pPr>
            <a:r>
              <a:rPr lang="da-DK" dirty="0"/>
              <a:t>Varmeanlægget skal forsynes med indreguleringsventiler eller –spjæld, så alle varmegivere sikres passende varmestrømme under normal drift samt ved genopvarmning</a:t>
            </a:r>
          </a:p>
          <a:p>
            <a:pPr marL="269875" indent="0">
              <a:buNone/>
            </a:pPr>
            <a:endParaRPr lang="da-DK" dirty="0"/>
          </a:p>
          <a:p>
            <a:pPr marL="269875" indent="0">
              <a:buNone/>
            </a:pPr>
            <a:r>
              <a:rPr lang="da-DK" dirty="0"/>
              <a:t>I anlæg hvor forsyningstrykket varierer meget fx i fjernvarmeanlæg, kan det være nødvendigt at anbringe regulatorer, der udligner trykvariationerne</a:t>
            </a:r>
          </a:p>
          <a:p>
            <a:pPr marL="269875" indent="0">
              <a:buNone/>
            </a:pPr>
            <a:endParaRPr lang="da-DK" dirty="0"/>
          </a:p>
          <a:p>
            <a:pPr marL="269875" indent="0">
              <a:buNone/>
            </a:pPr>
            <a:r>
              <a:rPr lang="da-DK" dirty="0"/>
              <a:t>Varmeanlæg skal forsynes med målepunkter, så indreguleringen kan kontrolleres. Undtaget er dog indreguleringen af de enkelte radiatorer, konvektorer eller gulvvarmekredse, hvor indreguleringen kan ske alene ved beregning</a:t>
            </a:r>
          </a:p>
          <a:p>
            <a:pPr marL="0" indent="0">
              <a:buNone/>
            </a:pPr>
            <a:endParaRPr lang="da-DK" dirty="0"/>
          </a:p>
          <a:p>
            <a:endParaRPr lang="da-DK" dirty="0"/>
          </a:p>
        </p:txBody>
      </p:sp>
    </p:spTree>
    <p:extLst>
      <p:ext uri="{BB962C8B-B14F-4D97-AF65-F5344CB8AC3E}">
        <p14:creationId xmlns:p14="http://schemas.microsoft.com/office/powerpoint/2010/main" val="357277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Bygningsreglementets krav, jf. DS 469</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lstStyle/>
          <a:p>
            <a:r>
              <a:rPr lang="da-DK" b="1" dirty="0"/>
              <a:t>Indregulering</a:t>
            </a:r>
          </a:p>
          <a:p>
            <a:pPr marL="0" indent="0">
              <a:buNone/>
            </a:pPr>
            <a:r>
              <a:rPr lang="da-DK" dirty="0"/>
              <a:t>Varme- og køleanlæg indreguleres så de forudsatte værdier og tolerancer for vandstrømme, luftstrømme, tryk og temperaturer er tilstede</a:t>
            </a:r>
          </a:p>
          <a:p>
            <a:pPr marL="0" indent="0">
              <a:buNone/>
            </a:pPr>
            <a:endParaRPr lang="da-DK" dirty="0"/>
          </a:p>
          <a:p>
            <a:pPr marL="0" indent="0">
              <a:buNone/>
            </a:pPr>
            <a:r>
              <a:rPr lang="da-DK" dirty="0"/>
              <a:t>Indreguleringen skal omfatte:</a:t>
            </a:r>
          </a:p>
          <a:p>
            <a:r>
              <a:rPr lang="da-DK" dirty="0"/>
              <a:t>Indregulering af vandstrømme herunder indstilling af forindstillingsventiler</a:t>
            </a:r>
          </a:p>
          <a:p>
            <a:r>
              <a:rPr lang="da-DK" dirty="0"/>
              <a:t>Indregulering af luftstrømme</a:t>
            </a:r>
          </a:p>
          <a:p>
            <a:r>
              <a:rPr lang="da-DK" dirty="0"/>
              <a:t>Indregulering af automatiske reguleringssystemer</a:t>
            </a:r>
          </a:p>
          <a:p>
            <a:r>
              <a:rPr lang="da-DK" dirty="0"/>
              <a:t>Indstilling af tidsstyring, temperaturstyring o.l.</a:t>
            </a:r>
          </a:p>
          <a:p>
            <a:pPr marL="0" indent="0">
              <a:buNone/>
            </a:pPr>
            <a:endParaRPr lang="da-DK" dirty="0"/>
          </a:p>
          <a:p>
            <a:pPr marL="0" indent="0">
              <a:buNone/>
            </a:pPr>
            <a:r>
              <a:rPr lang="da-DK" dirty="0"/>
              <a:t>Vandstrømme fra hovedanlæg og blandearrangementer samt gennem ventilationsflader indreguleres til en tolerance på 15 %. Vandstrømme i delsystemer fx. Fordelingsledninger og stigstrenge indreguleres til en tolerance på 25 %.</a:t>
            </a:r>
          </a:p>
          <a:p>
            <a:pPr marL="0" indent="0">
              <a:buNone/>
            </a:pPr>
            <a:endParaRPr lang="da-DK" dirty="0"/>
          </a:p>
        </p:txBody>
      </p:sp>
    </p:spTree>
    <p:extLst>
      <p:ext uri="{BB962C8B-B14F-4D97-AF65-F5344CB8AC3E}">
        <p14:creationId xmlns:p14="http://schemas.microsoft.com/office/powerpoint/2010/main" val="400664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72BC-DB4C-1F4C-9CA4-9168F97E1424}"/>
              </a:ext>
            </a:extLst>
          </p:cNvPr>
          <p:cNvSpPr>
            <a:spLocks noGrp="1"/>
          </p:cNvSpPr>
          <p:nvPr>
            <p:ph type="title"/>
          </p:nvPr>
        </p:nvSpPr>
        <p:spPr/>
        <p:txBody>
          <a:bodyPr/>
          <a:lstStyle/>
          <a:p>
            <a:r>
              <a:rPr lang="da-DK" dirty="0"/>
              <a:t>Bygningsreglementets krav, jf. DS 469</a:t>
            </a:r>
          </a:p>
        </p:txBody>
      </p:sp>
      <p:sp>
        <p:nvSpPr>
          <p:cNvPr id="3" name="Pladsholder til indhold 2">
            <a:extLst>
              <a:ext uri="{FF2B5EF4-FFF2-40B4-BE49-F238E27FC236}">
                <a16:creationId xmlns:a16="http://schemas.microsoft.com/office/drawing/2014/main" id="{49A23B90-ACC4-EE49-8468-F32F39A2D21D}"/>
              </a:ext>
            </a:extLst>
          </p:cNvPr>
          <p:cNvSpPr>
            <a:spLocks noGrp="1"/>
          </p:cNvSpPr>
          <p:nvPr>
            <p:ph idx="1"/>
          </p:nvPr>
        </p:nvSpPr>
        <p:spPr/>
        <p:txBody>
          <a:bodyPr/>
          <a:lstStyle/>
          <a:p>
            <a:r>
              <a:rPr lang="da-DK" b="1" dirty="0"/>
              <a:t>Indregulering</a:t>
            </a:r>
          </a:p>
          <a:p>
            <a:pPr marL="0" indent="0">
              <a:buNone/>
            </a:pPr>
            <a:r>
              <a:rPr lang="da-DK" dirty="0"/>
              <a:t>Luftstrømme indreguleres som beskrevet i DS 447</a:t>
            </a:r>
          </a:p>
          <a:p>
            <a:pPr marL="0" indent="0">
              <a:buNone/>
            </a:pPr>
            <a:endParaRPr lang="da-DK" dirty="0"/>
          </a:p>
          <a:p>
            <a:pPr marL="0" indent="0">
              <a:buNone/>
            </a:pPr>
            <a:r>
              <a:rPr lang="da-DK" dirty="0"/>
              <a:t>Automatiske reguleringssystemer indreguleres, så reguleringssystemet er stabilt, og alle størrelser holder sig indenfor det ønskede område. Ved indreguleringen skal der tages hensyn til forventelige variationer i belastning og forsyning</a:t>
            </a:r>
          </a:p>
          <a:p>
            <a:pPr marL="0" indent="0">
              <a:buNone/>
            </a:pPr>
            <a:endParaRPr lang="da-DK" dirty="0"/>
          </a:p>
          <a:p>
            <a:pPr marL="0" indent="0">
              <a:buNone/>
            </a:pPr>
            <a:r>
              <a:rPr lang="da-DK" dirty="0"/>
              <a:t>Indreguleringen og resultatet af indreguleringen skal dokumenteres skriftligt inklusive angivelse af alle indstillingsværdier</a:t>
            </a:r>
          </a:p>
          <a:p>
            <a:pPr marL="0" indent="0">
              <a:buNone/>
            </a:pPr>
            <a:endParaRPr lang="da-DK" dirty="0"/>
          </a:p>
          <a:p>
            <a:pPr marL="0" indent="0">
              <a:buNone/>
            </a:pPr>
            <a:r>
              <a:rPr lang="da-DK" b="1" dirty="0"/>
              <a:t>Det er den udførendes ansvar, at kravene i DS 469 er opfyldt</a:t>
            </a:r>
          </a:p>
        </p:txBody>
      </p:sp>
    </p:spTree>
    <p:extLst>
      <p:ext uri="{BB962C8B-B14F-4D97-AF65-F5344CB8AC3E}">
        <p14:creationId xmlns:p14="http://schemas.microsoft.com/office/powerpoint/2010/main" val="348470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5F834-DB1C-5046-9359-A237C24FE35E}"/>
              </a:ext>
            </a:extLst>
          </p:cNvPr>
          <p:cNvSpPr>
            <a:spLocks noGrp="1"/>
          </p:cNvSpPr>
          <p:nvPr>
            <p:ph type="title"/>
          </p:nvPr>
        </p:nvSpPr>
        <p:spPr/>
        <p:txBody>
          <a:bodyPr>
            <a:normAutofit fontScale="90000"/>
          </a:bodyPr>
          <a:lstStyle/>
          <a:p>
            <a:r>
              <a:rPr lang="da-DK" dirty="0"/>
              <a:t>Inden funktionsafprøvningen påbegyndes</a:t>
            </a:r>
            <a:br>
              <a:rPr lang="da-DK" dirty="0"/>
            </a:br>
            <a:endParaRPr lang="da-DK" dirty="0"/>
          </a:p>
        </p:txBody>
      </p:sp>
      <p:sp>
        <p:nvSpPr>
          <p:cNvPr id="3" name="Pladsholder til indhold 2">
            <a:extLst>
              <a:ext uri="{FF2B5EF4-FFF2-40B4-BE49-F238E27FC236}">
                <a16:creationId xmlns:a16="http://schemas.microsoft.com/office/drawing/2014/main" id="{756D5AF8-DCE1-F54A-868D-BF68D99C0261}"/>
              </a:ext>
            </a:extLst>
          </p:cNvPr>
          <p:cNvSpPr>
            <a:spLocks noGrp="1"/>
          </p:cNvSpPr>
          <p:nvPr>
            <p:ph idx="1"/>
          </p:nvPr>
        </p:nvSpPr>
        <p:spPr/>
        <p:txBody>
          <a:bodyPr>
            <a:normAutofit fontScale="92500"/>
          </a:bodyPr>
          <a:lstStyle/>
          <a:p>
            <a:pPr>
              <a:lnSpc>
                <a:spcPct val="100000"/>
              </a:lnSpc>
            </a:pPr>
            <a:r>
              <a:rPr lang="da-DK" dirty="0"/>
              <a:t>VVS-entreprenøren har udført og afsluttet alle aktiviteter og bygningen er klar til brug</a:t>
            </a:r>
          </a:p>
          <a:p>
            <a:pPr>
              <a:lnSpc>
                <a:spcPct val="100000"/>
              </a:lnSpc>
            </a:pPr>
            <a:r>
              <a:rPr lang="da-DK" dirty="0"/>
              <a:t>VVS-entreprenørens dokumentation for egenkontrol er godkendt af bygherrens tilsyn</a:t>
            </a:r>
          </a:p>
          <a:p>
            <a:pPr>
              <a:lnSpc>
                <a:spcPct val="100000"/>
              </a:lnSpc>
            </a:pPr>
            <a:r>
              <a:rPr lang="da-DK" dirty="0"/>
              <a:t>Der er udført tilsyn på entreprenørens ydelser</a:t>
            </a:r>
          </a:p>
          <a:p>
            <a:pPr>
              <a:lnSpc>
                <a:spcPct val="100000"/>
              </a:lnSpc>
            </a:pPr>
            <a:r>
              <a:rPr lang="da-DK" dirty="0"/>
              <a:t>Entreprenøren har afsluttet mangeludbedring fra tilsynets kommentarer</a:t>
            </a:r>
            <a:r>
              <a:rPr lang="da-DK" baseline="30000" dirty="0"/>
              <a:t>*)</a:t>
            </a:r>
          </a:p>
          <a:p>
            <a:pPr>
              <a:lnSpc>
                <a:spcPct val="100000"/>
              </a:lnSpc>
            </a:pPr>
            <a:r>
              <a:rPr lang="da-DK" dirty="0"/>
              <a:t>Fagtilsynet har godkendt entreprenørernes mangeludbedring</a:t>
            </a:r>
            <a:r>
              <a:rPr lang="da-DK" baseline="30000" dirty="0"/>
              <a:t>*)</a:t>
            </a:r>
            <a:r>
              <a:rPr lang="da-DK" dirty="0"/>
              <a:t> </a:t>
            </a:r>
          </a:p>
          <a:p>
            <a:pPr>
              <a:lnSpc>
                <a:spcPct val="100000"/>
              </a:lnSpc>
            </a:pPr>
            <a:r>
              <a:rPr lang="da-DK" dirty="0"/>
              <a:t>Der er udarbejdet indreguleringsrapport – hovedanlæg og blandearrangementer samt delsystemer (fordelingsledninger og stigstrenge)</a:t>
            </a:r>
          </a:p>
          <a:p>
            <a:pPr>
              <a:lnSpc>
                <a:spcPct val="100000"/>
              </a:lnSpc>
            </a:pPr>
            <a:r>
              <a:rPr lang="da-DK" dirty="0"/>
              <a:t>Der er udført funktionstest af eventuel behovsstyring (looptuning af reguleringssløjfer)</a:t>
            </a:r>
          </a:p>
          <a:p>
            <a:pPr marL="0" indent="0">
              <a:buNone/>
            </a:pPr>
            <a:r>
              <a:rPr lang="da-DK" sz="1500" dirty="0"/>
              <a:t>*) For så vidt forhold der vedrører funktionsafprøvningen</a:t>
            </a:r>
          </a:p>
          <a:p>
            <a:pPr marL="0" indent="0">
              <a:buNone/>
            </a:pPr>
            <a:r>
              <a:rPr lang="da-DK" dirty="0"/>
              <a:t>Materialet gennemses inden eventuelt fysisk besøg af den prøveansvarlige. </a:t>
            </a:r>
          </a:p>
          <a:p>
            <a:pPr marL="0" indent="0">
              <a:buNone/>
            </a:pPr>
            <a:r>
              <a:rPr lang="da-DK" dirty="0"/>
              <a:t>Funktionsafprøvningen kan i princippet gennemføres uden fysisk besøg, men det anbefales</a:t>
            </a:r>
          </a:p>
          <a:p>
            <a:pPr marL="0" indent="0">
              <a:buNone/>
            </a:pPr>
            <a:endParaRPr lang="da-DK" dirty="0"/>
          </a:p>
        </p:txBody>
      </p:sp>
      <p:pic>
        <p:nvPicPr>
          <p:cNvPr id="12" name="Pladsholder til billede 11" descr="Et billede, der indeholder indendørs, køkkenapparat&#10;&#10;Automatisk genereret beskrivelse">
            <a:extLst>
              <a:ext uri="{FF2B5EF4-FFF2-40B4-BE49-F238E27FC236}">
                <a16:creationId xmlns:a16="http://schemas.microsoft.com/office/drawing/2014/main" id="{308D45E7-47E7-42A6-8B86-33243FBF721A}"/>
              </a:ext>
            </a:extLst>
          </p:cNvPr>
          <p:cNvPicPr>
            <a:picLocks noGrp="1" noChangeAspect="1"/>
          </p:cNvPicPr>
          <p:nvPr>
            <p:ph type="pic" sz="quarter" idx="14"/>
          </p:nvPr>
        </p:nvPicPr>
        <p:blipFill>
          <a:blip r:embed="rId2"/>
          <a:srcRect t="21512" b="21512"/>
          <a:stretch>
            <a:fillRect/>
          </a:stretch>
        </p:blipFill>
        <p:spPr>
          <a:xfrm rot="5400000">
            <a:off x="-1963738" y="1963738"/>
            <a:ext cx="6858001" cy="2930525"/>
          </a:xfrm>
        </p:spPr>
      </p:pic>
    </p:spTree>
    <p:extLst>
      <p:ext uri="{BB962C8B-B14F-4D97-AF65-F5344CB8AC3E}">
        <p14:creationId xmlns:p14="http://schemas.microsoft.com/office/powerpoint/2010/main" val="1666494239"/>
      </p:ext>
    </p:extLst>
  </p:cSld>
  <p:clrMapOvr>
    <a:masterClrMapping/>
  </p:clrMapOvr>
</p:sld>
</file>

<file path=ppt/theme/theme1.xml><?xml version="1.0" encoding="utf-8"?>
<a:theme xmlns:a="http://schemas.openxmlformats.org/drawingml/2006/main" name="Office-tema">
  <a:themeElements>
    <a:clrScheme name="VEB_2020_Farver">
      <a:dk1>
        <a:srgbClr val="000000"/>
      </a:dk1>
      <a:lt1>
        <a:srgbClr val="FFFFFF"/>
      </a:lt1>
      <a:dk2>
        <a:srgbClr val="64B8E1"/>
      </a:dk2>
      <a:lt2>
        <a:srgbClr val="9CC418"/>
      </a:lt2>
      <a:accent1>
        <a:srgbClr val="E5007E"/>
      </a:accent1>
      <a:accent2>
        <a:srgbClr val="F9B232"/>
      </a:accent2>
      <a:accent3>
        <a:srgbClr val="9C9D9B"/>
      </a:accent3>
      <a:accent4>
        <a:srgbClr val="E5F2F9"/>
      </a:accent4>
      <a:accent5>
        <a:srgbClr val="BDDBF2"/>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4" id="{EB4C04DF-E977-C343-990C-69A886BB5D8D}" vid="{A739DAE9-104F-684A-9F32-6C9A691F9D1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F22F492AE8914D8B73C3E3C23F308D" ma:contentTypeVersion="31" ma:contentTypeDescription="Opret et nyt dokument." ma:contentTypeScope="" ma:versionID="1028beaa144d05e948369b987caf50e3">
  <xsd:schema xmlns:xsd="http://www.w3.org/2001/XMLSchema" xmlns:xs="http://www.w3.org/2001/XMLSchema" xmlns:p="http://schemas.microsoft.com/office/2006/metadata/properties" xmlns:ns1="http://schemas.microsoft.com/sharepoint/v3" xmlns:ns2="b1cfadd8-d294-4d34-bc36-10edd03a80b3" xmlns:ns3="57e246f5-a181-4ddd-bcfa-8f2bd33c0c9c" targetNamespace="http://schemas.microsoft.com/office/2006/metadata/properties" ma:root="true" ma:fieldsID="9e062dd460a46b14fcff5ecb85d09ee7" ns1:_="" ns2:_="" ns3:_="">
    <xsd:import namespace="http://schemas.microsoft.com/sharepoint/v3"/>
    <xsd:import namespace="b1cfadd8-d294-4d34-bc36-10edd03a80b3"/>
    <xsd:import namespace="57e246f5-a181-4ddd-bcfa-8f2bd33c0c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Filtyp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Tes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fadd8-d294-4d34-bc36-10edd03a8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type" ma:index="17" nillable="true" ma:displayName="Filtype" ma:format="Dropdown" ma:indexed="true" ma:internalName="Filtype">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fcff2bff-98dc-460d-973e-03f7511429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Test" ma:index="28" nillable="true" ma:displayName="Test" ma:format="Dropdown" ma:list="UserInfo" ma:SharePointGroup="0" ma:internalName="Te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246f5-a181-4ddd-bcfa-8f2bd33c0c9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4651abdf-1673-48e2-821d-f5cd0b68c3fe}" ma:internalName="TaxCatchAll" ma:showField="CatchAllData" ma:web="57e246f5-a181-4ddd-bcfa-8f2bd33c0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e246f5-a181-4ddd-bcfa-8f2bd33c0c9c" xsi:nil="true"/>
    <_ip_UnifiedCompliancePolicyUIAction xmlns="http://schemas.microsoft.com/sharepoint/v3" xsi:nil="true"/>
    <lcf76f155ced4ddcb4097134ff3c332f xmlns="b1cfadd8-d294-4d34-bc36-10edd03a80b3">
      <Terms xmlns="http://schemas.microsoft.com/office/infopath/2007/PartnerControls"/>
    </lcf76f155ced4ddcb4097134ff3c332f>
    <Test xmlns="b1cfadd8-d294-4d34-bc36-10edd03a80b3">
      <UserInfo>
        <DisplayName/>
        <AccountId xsi:nil="true"/>
        <AccountType/>
      </UserInfo>
    </Test>
    <Filtype xmlns="b1cfadd8-d294-4d34-bc36-10edd03a80b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8E3DEA3-35BC-4712-B74B-3FE39AB897CA}"/>
</file>

<file path=customXml/itemProps2.xml><?xml version="1.0" encoding="utf-8"?>
<ds:datastoreItem xmlns:ds="http://schemas.openxmlformats.org/officeDocument/2006/customXml" ds:itemID="{C1F73C5A-DE5C-45A7-9F36-CF8B88ED120B}"/>
</file>

<file path=customXml/itemProps3.xml><?xml version="1.0" encoding="utf-8"?>
<ds:datastoreItem xmlns:ds="http://schemas.openxmlformats.org/officeDocument/2006/customXml" ds:itemID="{3AE9F94B-0FD4-4A8C-95DA-2ABF8E7802AF}"/>
</file>

<file path=docProps/app.xml><?xml version="1.0" encoding="utf-8"?>
<Properties xmlns="http://schemas.openxmlformats.org/officeDocument/2006/extended-properties" xmlns:vt="http://schemas.openxmlformats.org/officeDocument/2006/docPropsVTypes">
  <Template>Funktionsafprøvning_VEB_Ventilation</Template>
  <TotalTime>2052</TotalTime>
  <Words>2211</Words>
  <Application>Microsoft Macintosh PowerPoint</Application>
  <PresentationFormat>Widescreen</PresentationFormat>
  <Paragraphs>227</Paragraphs>
  <Slides>32</Slides>
  <Notes>0</Notes>
  <HiddenSlides>0</HiddenSlides>
  <MMClips>2</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32</vt:i4>
      </vt:variant>
    </vt:vector>
  </HeadingPairs>
  <TitlesOfParts>
    <vt:vector size="38" baseType="lpstr">
      <vt:lpstr>Arial</vt:lpstr>
      <vt:lpstr>Calibri</vt:lpstr>
      <vt:lpstr>Open Sans</vt:lpstr>
      <vt:lpstr>Times New Roman</vt:lpstr>
      <vt:lpstr>Wingdings</vt:lpstr>
      <vt:lpstr>Office-tema</vt:lpstr>
      <vt:lpstr>Funktionsafprøvning af bygningsinstallationer </vt:lpstr>
      <vt:lpstr>Varmeanlæg i større bygninger</vt:lpstr>
      <vt:lpstr>Radiatoranlæg</vt:lpstr>
      <vt:lpstr>Gulvvarmeanlæg</vt:lpstr>
      <vt:lpstr>Krav i Bygningsreglementet</vt:lpstr>
      <vt:lpstr>Bygningsreglementets krav jf. DS 469 </vt:lpstr>
      <vt:lpstr>Bygningsreglementets krav, jf. DS 469</vt:lpstr>
      <vt:lpstr>Bygningsreglementets krav, jf. DS 469</vt:lpstr>
      <vt:lpstr>Inden funktionsafprøvningen påbegyndes </vt:lpstr>
      <vt:lpstr>Inden funktionsafprøvningen påbegyndes</vt:lpstr>
      <vt:lpstr>Hvad skal kontrolleres?  </vt:lpstr>
      <vt:lpstr>Indregulering </vt:lpstr>
      <vt:lpstr>Indregulering</vt:lpstr>
      <vt:lpstr>Indregulering</vt:lpstr>
      <vt:lpstr>Indregulering</vt:lpstr>
      <vt:lpstr>Refleksion – drøft med din sidemand</vt:lpstr>
      <vt:lpstr>Behovsstyring </vt:lpstr>
      <vt:lpstr>Behovsstyring</vt:lpstr>
      <vt:lpstr>Behovsstyring</vt:lpstr>
      <vt:lpstr>Behovsstyring</vt:lpstr>
      <vt:lpstr>Behovsstyring</vt:lpstr>
      <vt:lpstr>Behovsstyring</vt:lpstr>
      <vt:lpstr>Refleksion – drøft med din sidemand</vt:lpstr>
      <vt:lpstr>Radiatortermostatventiler </vt:lpstr>
      <vt:lpstr>Radiatortermostatventiler</vt:lpstr>
      <vt:lpstr>Gulvvarmeventiler </vt:lpstr>
      <vt:lpstr>Gulvvarmeventiler</vt:lpstr>
      <vt:lpstr>Gulvvarmeventiler</vt:lpstr>
      <vt:lpstr>Måleudstyr til indregulering</vt:lpstr>
      <vt:lpstr>Måleudstyr til måling af vandtemperaturer</vt:lpstr>
      <vt:lpstr>Måleudstyr til måling af overfladetemperaturer</vt:lpstr>
      <vt:lpstr>Andre kilder vedr. varme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funktionsafproevning_veb_varme</dc:title>
  <dc:creator>Claus Martin Hvenegaard</dc:creator>
  <cp:lastModifiedBy>Pia Bodal</cp:lastModifiedBy>
  <cp:revision>88</cp:revision>
  <dcterms:created xsi:type="dcterms:W3CDTF">2021-10-21T04:59:43Z</dcterms:created>
  <dcterms:modified xsi:type="dcterms:W3CDTF">2021-12-27T15:32:40Z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8500.00000000000</vt:lpwstr>
  </property>
  <property fmtid="{D5CDD505-2E9C-101B-9397-08002B2CF9AE}" pid="3" name="xd_ProgID">
    <vt:lpwstr/>
  </property>
  <property fmtid="{D5CDD505-2E9C-101B-9397-08002B2CF9AE}" pid="4" name="ContentTypeId">
    <vt:lpwstr>0x010100BDF22F492AE8914D8B73C3E3C23F308D</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