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4"/>
  </p:notesMasterIdLst>
  <p:sldIdLst>
    <p:sldId id="256" r:id="rId5"/>
    <p:sldId id="819" r:id="rId6"/>
    <p:sldId id="412" r:id="rId7"/>
    <p:sldId id="304" r:id="rId8"/>
    <p:sldId id="261" r:id="rId9"/>
    <p:sldId id="262" r:id="rId10"/>
    <p:sldId id="420" r:id="rId11"/>
    <p:sldId id="305" r:id="rId12"/>
    <p:sldId id="308" r:id="rId13"/>
    <p:sldId id="415" r:id="rId14"/>
    <p:sldId id="375" r:id="rId15"/>
    <p:sldId id="264" r:id="rId16"/>
    <p:sldId id="259" r:id="rId17"/>
    <p:sldId id="418" r:id="rId18"/>
    <p:sldId id="419" r:id="rId19"/>
    <p:sldId id="442" r:id="rId20"/>
    <p:sldId id="421" r:id="rId21"/>
    <p:sldId id="380" r:id="rId22"/>
    <p:sldId id="381" r:id="rId23"/>
    <p:sldId id="321" r:id="rId24"/>
    <p:sldId id="311" r:id="rId25"/>
    <p:sldId id="320" r:id="rId26"/>
    <p:sldId id="266" r:id="rId27"/>
    <p:sldId id="258" r:id="rId28"/>
    <p:sldId id="425" r:id="rId29"/>
    <p:sldId id="464" r:id="rId30"/>
    <p:sldId id="447" r:id="rId31"/>
    <p:sldId id="269" r:id="rId32"/>
    <p:sldId id="409" r:id="rId33"/>
    <p:sldId id="285" r:id="rId34"/>
    <p:sldId id="286" r:id="rId35"/>
    <p:sldId id="312" r:id="rId36"/>
    <p:sldId id="426" r:id="rId37"/>
    <p:sldId id="377" r:id="rId38"/>
    <p:sldId id="388" r:id="rId39"/>
    <p:sldId id="385" r:id="rId40"/>
    <p:sldId id="387" r:id="rId41"/>
    <p:sldId id="397" r:id="rId42"/>
    <p:sldId id="390" r:id="rId43"/>
    <p:sldId id="821" r:id="rId44"/>
    <p:sldId id="392" r:id="rId45"/>
    <p:sldId id="394" r:id="rId46"/>
    <p:sldId id="395" r:id="rId47"/>
    <p:sldId id="396" r:id="rId48"/>
    <p:sldId id="288" r:id="rId49"/>
    <p:sldId id="329" r:id="rId50"/>
    <p:sldId id="453" r:id="rId51"/>
    <p:sldId id="454" r:id="rId52"/>
    <p:sldId id="456" r:id="rId53"/>
    <p:sldId id="307" r:id="rId54"/>
    <p:sldId id="457" r:id="rId55"/>
    <p:sldId id="458" r:id="rId56"/>
    <p:sldId id="310" r:id="rId57"/>
    <p:sldId id="459" r:id="rId58"/>
    <p:sldId id="443" r:id="rId59"/>
    <p:sldId id="405" r:id="rId60"/>
    <p:sldId id="401" r:id="rId61"/>
    <p:sldId id="822" r:id="rId62"/>
    <p:sldId id="444" r:id="rId63"/>
    <p:sldId id="465" r:id="rId64"/>
    <p:sldId id="445" r:id="rId65"/>
    <p:sldId id="306" r:id="rId66"/>
    <p:sldId id="323" r:id="rId67"/>
    <p:sldId id="431" r:id="rId68"/>
    <p:sldId id="820" r:id="rId69"/>
    <p:sldId id="427" r:id="rId70"/>
    <p:sldId id="267" r:id="rId71"/>
    <p:sldId id="428" r:id="rId72"/>
    <p:sldId id="301" r:id="rId73"/>
    <p:sldId id="281" r:id="rId74"/>
    <p:sldId id="378" r:id="rId75"/>
    <p:sldId id="324" r:id="rId76"/>
    <p:sldId id="432" r:id="rId77"/>
    <p:sldId id="448" r:id="rId78"/>
    <p:sldId id="436" r:id="rId79"/>
    <p:sldId id="437" r:id="rId80"/>
    <p:sldId id="438" r:id="rId81"/>
    <p:sldId id="295" r:id="rId82"/>
    <p:sldId id="440" r:id="rId83"/>
    <p:sldId id="441" r:id="rId84"/>
    <p:sldId id="293" r:id="rId85"/>
    <p:sldId id="299" r:id="rId86"/>
    <p:sldId id="296" r:id="rId87"/>
    <p:sldId id="379" r:id="rId88"/>
    <p:sldId id="376" r:id="rId89"/>
    <p:sldId id="325" r:id="rId90"/>
    <p:sldId id="298" r:id="rId91"/>
    <p:sldId id="300" r:id="rId92"/>
    <p:sldId id="294" r:id="rId93"/>
    <p:sldId id="326" r:id="rId94"/>
    <p:sldId id="303" r:id="rId95"/>
    <p:sldId id="451" r:id="rId96"/>
    <p:sldId id="292" r:id="rId97"/>
    <p:sldId id="450" r:id="rId98"/>
    <p:sldId id="297" r:id="rId99"/>
    <p:sldId id="318" r:id="rId100"/>
    <p:sldId id="461" r:id="rId101"/>
    <p:sldId id="462" r:id="rId102"/>
    <p:sldId id="319" r:id="rId103"/>
    <p:sldId id="309" r:id="rId104"/>
    <p:sldId id="330" r:id="rId105"/>
    <p:sldId id="368" r:id="rId106"/>
    <p:sldId id="270" r:id="rId107"/>
    <p:sldId id="284" r:id="rId108"/>
    <p:sldId id="371" r:id="rId109"/>
    <p:sldId id="370" r:id="rId110"/>
    <p:sldId id="341" r:id="rId111"/>
    <p:sldId id="372" r:id="rId112"/>
    <p:sldId id="373" r:id="rId113"/>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ørgen Lange" initials="JL" lastIdx="38" clrIdx="0">
    <p:extLst>
      <p:ext uri="{19B8F6BF-5375-455C-9EA6-DF929625EA0E}">
        <p15:presenceInfo xmlns:p15="http://schemas.microsoft.com/office/powerpoint/2012/main" userId="S::jl@ekolab.dk::88f47f77-aa48-4a96-b1a2-887667bd2f97" providerId="AD"/>
      </p:ext>
    </p:extLst>
  </p:cmAuthor>
  <p:cmAuthor id="2" name="Kim Faurschou (KFA - Projektudvikler - VJ - LMH)" initials="KF(-P-V-L" lastIdx="36" clrIdx="1">
    <p:extLst>
      <p:ext uri="{19B8F6BF-5375-455C-9EA6-DF929625EA0E}">
        <p15:presenceInfo xmlns:p15="http://schemas.microsoft.com/office/powerpoint/2012/main" userId="S-1-5-21-45353016-3114324395-3989185899-6746445" providerId="AD"/>
      </p:ext>
    </p:extLst>
  </p:cmAuthor>
  <p:cmAuthor id="3" name="Iben Østergaard" initials="IØ" lastIdx="3" clrIdx="2">
    <p:extLst>
      <p:ext uri="{19B8F6BF-5375-455C-9EA6-DF929625EA0E}">
        <p15:presenceInfo xmlns:p15="http://schemas.microsoft.com/office/powerpoint/2012/main" userId="S::IBO@teknologisk.dk::47ce61c1-057e-4b50-847e-b886bd72cd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319" autoAdjust="0"/>
    <p:restoredTop sz="74355" autoAdjust="0"/>
  </p:normalViewPr>
  <p:slideViewPr>
    <p:cSldViewPr snapToGrid="0" snapToObjects="1">
      <p:cViewPr varScale="1">
        <p:scale>
          <a:sx n="68" d="100"/>
          <a:sy n="68" d="100"/>
        </p:scale>
        <p:origin x="264" y="192"/>
      </p:cViewPr>
      <p:guideLst/>
    </p:cSldViewPr>
  </p:slideViewPr>
  <p:notesTextViewPr>
    <p:cViewPr>
      <p:scale>
        <a:sx n="150" d="100"/>
        <a:sy n="150" d="100"/>
      </p:scale>
      <p:origin x="0" y="0"/>
    </p:cViewPr>
  </p:notesTextViewPr>
  <p:notesViewPr>
    <p:cSldViewPr snapToGrid="0" snapToObjects="1">
      <p:cViewPr>
        <p:scale>
          <a:sx n="100" d="100"/>
          <a:sy n="100" d="100"/>
        </p:scale>
        <p:origin x="1584" y="-8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1BA6670-3441-4459-8FEC-2C538794C5E3}" type="datetimeFigureOut">
              <a:rPr lang="da-DK" smtClean="0"/>
              <a:t>23.12.2020</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4F42ADB8-B285-4B2D-B663-C1F0F3D334FD}" type="slidenum">
              <a:rPr lang="da-DK" smtClean="0"/>
              <a:t>‹nr.›</a:t>
            </a:fld>
            <a:endParaRPr lang="da-DK"/>
          </a:p>
        </p:txBody>
      </p:sp>
    </p:spTree>
    <p:extLst>
      <p:ext uri="{BB962C8B-B14F-4D97-AF65-F5344CB8AC3E}">
        <p14:creationId xmlns:p14="http://schemas.microsoft.com/office/powerpoint/2010/main" val="195282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yggeriogenergi.dk/baeredygtighed/bliv-bedre-til-baeredygtighed/"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bst.dk/da/Bygger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colabel.dk/da/forbruger/svanemaerket-og-eu-blomsten/hvad-er-svanemaerket"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colabel.dk/da/produkter/byg-og-bolig/bygninger"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ng.dk/artikel/minister-2023-bliver-baeredygtighed-krav-byggeriet-23184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aeredygtighedsklasse.dk/Testpanel-og-videndeling/Introside#videndeling-og-arrangement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ib-software.d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yggeriogenergi.dk/baeredygtighed/bliv-bedre-til-baeredygtighe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yggeriogenergi.dk/baeredygtighed/bliv-bedre-til-baeredygtighe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lcabyg.d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baeredygtighedsklasse.dk/Cases/Boliger/Bendixminde#tilmeldte-og-dokumenterede-krav"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præsenteres bæredygtighed generelt – med basis i materialet ”Bliv bedre til bæredygtighed”, </a:t>
            </a:r>
            <a:r>
              <a:rPr lang="da-DK" dirty="0">
                <a:hlinkClick r:id="rId3"/>
              </a:rPr>
              <a:t>https://www.byggeriogenergi.dk/baeredygtighed/bliv-bedre-til-baeredygtighed/</a:t>
            </a:r>
            <a:r>
              <a:rPr lang="da-DK" dirty="0"/>
              <a:t>  </a:t>
            </a:r>
            <a:r>
              <a:rPr lang="da-DK" b="1" dirty="0"/>
              <a:t>og</a:t>
            </a:r>
            <a:r>
              <a:rPr lang="da-DK" dirty="0"/>
              <a:t> kravene i den nye  frivillige bæredygtighedsklasse. - </a:t>
            </a:r>
            <a:r>
              <a:rPr lang="da-DK" dirty="0">
                <a:hlinkClick r:id="rId4"/>
              </a:rPr>
              <a:t>https://tbst.dk/da/Byggeri</a:t>
            </a:r>
            <a:r>
              <a:rPr lang="da-DK" dirty="0"/>
              <a:t>  (I modsætning til undervisningspræsentationen: ”Bliv bedre til bæredygtighed”, som er lavet før, den nye bæredygtighedsklasse kom. Denne er dog stadig aktuel  til læring om bæredygtighed.) </a:t>
            </a:r>
          </a:p>
          <a:p>
            <a:r>
              <a:rPr lang="da-DK" dirty="0"/>
              <a:t>Under de 5 kategorier ressourcer, indeklima, ombyggelighed, holdbart, dokumentation, er der i denne præsentation føjet ind: </a:t>
            </a:r>
            <a:r>
              <a:rPr lang="da-DK" b="1" dirty="0"/>
              <a:t>Hvor hører de nye bæredygtighedskrav til, og hvad indebærer de. </a:t>
            </a:r>
          </a:p>
        </p:txBody>
      </p:sp>
      <p:sp>
        <p:nvSpPr>
          <p:cNvPr id="4" name="Pladsholder til slidenummer 3"/>
          <p:cNvSpPr>
            <a:spLocks noGrp="1"/>
          </p:cNvSpPr>
          <p:nvPr>
            <p:ph type="sldNum" sz="quarter" idx="5"/>
          </p:nvPr>
        </p:nvSpPr>
        <p:spPr/>
        <p:txBody>
          <a:bodyPr/>
          <a:lstStyle/>
          <a:p>
            <a:fld id="{4F42ADB8-B285-4B2D-B663-C1F0F3D334FD}" type="slidenum">
              <a:rPr lang="da-DK" smtClean="0"/>
              <a:t>1</a:t>
            </a:fld>
            <a:endParaRPr lang="da-DK"/>
          </a:p>
        </p:txBody>
      </p:sp>
    </p:spTree>
    <p:extLst>
      <p:ext uri="{BB962C8B-B14F-4D97-AF65-F5344CB8AC3E}">
        <p14:creationId xmlns:p14="http://schemas.microsoft.com/office/powerpoint/2010/main" val="2085444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10</a:t>
            </a:fld>
            <a:endParaRPr lang="da-DK"/>
          </a:p>
        </p:txBody>
      </p:sp>
    </p:spTree>
    <p:extLst>
      <p:ext uri="{BB962C8B-B14F-4D97-AF65-F5344CB8AC3E}">
        <p14:creationId xmlns:p14="http://schemas.microsoft.com/office/powerpoint/2010/main" val="31101382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Disse opgaver er måske ikke egnede til erhvervsskoleelever, som jo ikke som faglært skal udføre LCA eller LCC. </a:t>
            </a:r>
          </a:p>
        </p:txBody>
      </p:sp>
      <p:sp>
        <p:nvSpPr>
          <p:cNvPr id="4" name="Pladsholder til slidenummer 3"/>
          <p:cNvSpPr>
            <a:spLocks noGrp="1"/>
          </p:cNvSpPr>
          <p:nvPr>
            <p:ph type="sldNum" sz="quarter" idx="5"/>
          </p:nvPr>
        </p:nvSpPr>
        <p:spPr/>
        <p:txBody>
          <a:bodyPr/>
          <a:lstStyle/>
          <a:p>
            <a:fld id="{31A4820B-529E-454A-8800-5605E71AC0E5}" type="slidenum">
              <a:rPr lang="da-DK" smtClean="0"/>
              <a:t>102</a:t>
            </a:fld>
            <a:endParaRPr lang="da-DK"/>
          </a:p>
        </p:txBody>
      </p:sp>
    </p:spTree>
    <p:extLst>
      <p:ext uri="{BB962C8B-B14F-4D97-AF65-F5344CB8AC3E}">
        <p14:creationId xmlns:p14="http://schemas.microsoft.com/office/powerpoint/2010/main" val="22371762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103</a:t>
            </a:fld>
            <a:endParaRPr lang="da-DK"/>
          </a:p>
        </p:txBody>
      </p:sp>
    </p:spTree>
    <p:extLst>
      <p:ext uri="{BB962C8B-B14F-4D97-AF65-F5344CB8AC3E}">
        <p14:creationId xmlns:p14="http://schemas.microsoft.com/office/powerpoint/2010/main" val="35314860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104</a:t>
            </a:fld>
            <a:endParaRPr lang="da-DK"/>
          </a:p>
        </p:txBody>
      </p:sp>
    </p:spTree>
    <p:extLst>
      <p:ext uri="{BB962C8B-B14F-4D97-AF65-F5344CB8AC3E}">
        <p14:creationId xmlns:p14="http://schemas.microsoft.com/office/powerpoint/2010/main" val="42266943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4820B-529E-454A-8800-5605E71AC0E5}" type="slidenum">
              <a:rPr lang="da-DK" smtClean="0"/>
              <a:t>105</a:t>
            </a:fld>
            <a:endParaRPr lang="da-DK"/>
          </a:p>
        </p:txBody>
      </p:sp>
    </p:spTree>
    <p:extLst>
      <p:ext uri="{BB962C8B-B14F-4D97-AF65-F5344CB8AC3E}">
        <p14:creationId xmlns:p14="http://schemas.microsoft.com/office/powerpoint/2010/main" val="31752870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A4820B-529E-454A-8800-5605E71AC0E5}" type="slidenum">
              <a:rPr lang="da-DK" smtClean="0"/>
              <a:t>106</a:t>
            </a:fld>
            <a:endParaRPr lang="da-DK"/>
          </a:p>
        </p:txBody>
      </p:sp>
    </p:spTree>
    <p:extLst>
      <p:ext uri="{BB962C8B-B14F-4D97-AF65-F5344CB8AC3E}">
        <p14:creationId xmlns:p14="http://schemas.microsoft.com/office/powerpoint/2010/main" val="40484701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Beregningerne, til dette eksempel, kan med fordel opstilles i </a:t>
            </a:r>
            <a:r>
              <a:rPr lang="da-DK" dirty="0" err="1"/>
              <a:t>excel</a:t>
            </a:r>
            <a:r>
              <a:rPr lang="da-DK" dirty="0"/>
              <a:t>, hvilket gør iterationsarbejdet nemmere.</a:t>
            </a:r>
          </a:p>
          <a:p>
            <a:endParaRPr lang="da-DK" dirty="0"/>
          </a:p>
          <a:p>
            <a:r>
              <a:rPr lang="da-DK" dirty="0"/>
              <a:t>Opgaven er opstillet for at give de studerende et indblik i de variationer der kan være indenfor samme produkttype og vigtigheden af at anvende korrekte/repræsentative data for dét produkt der anvendes i ens LCA for bygningen. Som også angivet i guiden, er eksemplet lavet for en række vilkårligt udvalgte EPD’er og produkter, så der er ikke taget andre tekniske egenskaber i betragtning, fx bygbarhed. Eksemplet kan altså ikke anvendes til at definere hvilket materiale der er ‘mest bæredygtigt’, da dette bør vælges på bygningsniveau og hele livscyklus af bygningen skal tages med i beregningerne. </a:t>
            </a:r>
          </a:p>
          <a:p>
            <a:r>
              <a:rPr lang="da-DK" dirty="0"/>
              <a:t>I dette eksempel regnes der kun med livscyklusfaserne A1-A3, dvs. produktion. Dette kan skævvride ‘påvirkningsbilledet’, da affaldshåndtering/håndtering af materialet ved endt levetid også kan bidrage til miljøpåvirkningerne – i nogle tilfælde/for nogle materialer kan det ‘vende beslutningsbilledet’ når håndtering ved endt levetid tages med.</a:t>
            </a:r>
          </a:p>
          <a:p>
            <a:endParaRPr lang="da-DK" dirty="0"/>
          </a:p>
          <a:p>
            <a:r>
              <a:rPr lang="da-DK" dirty="0"/>
              <a:t>På næste (skjulte) slide, er vist et overslagseksempel for forskellige typer papir/cellulose isolering. Eksemplet er medtaget for at vise dig, som underviser, at der kan forekomme variationer – derfor er der hverken taget specifikke beregninger el. lign med.</a:t>
            </a:r>
          </a:p>
          <a:p>
            <a:endParaRPr lang="da-DK" dirty="0"/>
          </a:p>
          <a:p>
            <a:endParaRPr lang="da-DK" dirty="0"/>
          </a:p>
        </p:txBody>
      </p:sp>
      <p:sp>
        <p:nvSpPr>
          <p:cNvPr id="4" name="Pladsholder til slidenummer 3"/>
          <p:cNvSpPr>
            <a:spLocks noGrp="1"/>
          </p:cNvSpPr>
          <p:nvPr>
            <p:ph type="sldNum" sz="quarter" idx="5"/>
          </p:nvPr>
        </p:nvSpPr>
        <p:spPr/>
        <p:txBody>
          <a:bodyPr/>
          <a:lstStyle/>
          <a:p>
            <a:fld id="{31A4820B-529E-454A-8800-5605E71AC0E5}" type="slidenum">
              <a:rPr lang="da-DK" smtClean="0"/>
              <a:t>107</a:t>
            </a:fld>
            <a:endParaRPr lang="da-DK"/>
          </a:p>
        </p:txBody>
      </p:sp>
    </p:spTree>
    <p:extLst>
      <p:ext uri="{BB962C8B-B14F-4D97-AF65-F5344CB8AC3E}">
        <p14:creationId xmlns:p14="http://schemas.microsoft.com/office/powerpoint/2010/main" val="11581579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108</a:t>
            </a:fld>
            <a:endParaRPr lang="da-DK"/>
          </a:p>
        </p:txBody>
      </p:sp>
    </p:spTree>
    <p:extLst>
      <p:ext uri="{BB962C8B-B14F-4D97-AF65-F5344CB8AC3E}">
        <p14:creationId xmlns:p14="http://schemas.microsoft.com/office/powerpoint/2010/main" val="33343106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109</a:t>
            </a:fld>
            <a:endParaRPr lang="da-DK"/>
          </a:p>
        </p:txBody>
      </p:sp>
    </p:spTree>
    <p:extLst>
      <p:ext uri="{BB962C8B-B14F-4D97-AF65-F5344CB8AC3E}">
        <p14:creationId xmlns:p14="http://schemas.microsoft.com/office/powerpoint/2010/main" val="374947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1" i="0" kern="1200" dirty="0">
                <a:solidFill>
                  <a:srgbClr val="FF0000"/>
                </a:solidFill>
                <a:effectLst/>
                <a:latin typeface="+mn-lt"/>
                <a:ea typeface="+mn-ea"/>
                <a:cs typeface="+mn-cs"/>
              </a:rPr>
              <a:t>Hvad er Svanemærket </a:t>
            </a:r>
          </a:p>
          <a:p>
            <a:pPr rtl="0"/>
            <a:r>
              <a:rPr lang="da-DK" sz="1200" b="0" i="0" kern="1200" dirty="0">
                <a:solidFill>
                  <a:srgbClr val="FF0000"/>
                </a:solidFill>
                <a:effectLst/>
                <a:latin typeface="+mn-lt"/>
                <a:ea typeface="+mn-ea"/>
                <a:cs typeface="+mn-cs"/>
              </a:rPr>
              <a:t>Svanemærket er det officielle miljømærke i hele Norden (</a:t>
            </a:r>
            <a:r>
              <a:rPr lang="da-DK" sz="1200" b="0" i="1" kern="1200" dirty="0">
                <a:solidFill>
                  <a:srgbClr val="FF0000"/>
                </a:solidFill>
                <a:effectLst/>
                <a:latin typeface="+mn-lt"/>
                <a:ea typeface="+mn-ea"/>
                <a:cs typeface="+mn-cs"/>
              </a:rPr>
              <a:t>Ecolabel er den europæisk version af mærket</a:t>
            </a:r>
            <a:r>
              <a:rPr lang="da-DK" sz="1200" b="0" i="0" kern="1200" dirty="0">
                <a:solidFill>
                  <a:srgbClr val="FF0000"/>
                </a:solidFill>
                <a:effectLst/>
                <a:latin typeface="+mn-lt"/>
                <a:ea typeface="+mn-ea"/>
                <a:cs typeface="+mn-cs"/>
              </a:rPr>
              <a:t>). At det er officielt betyder, at det har myndighedernes opbakning. Svanemærket blev stiftet af Nordisk Ministerråd i 1989, og i Danmark bakker Miljø- og Fødevareministeriet op om mærket. Svanemærket og EU-Blomsten er de to eneste officielle miljømærker i Danmark – ligesom det røde Ø er det officielle danske mærke til fødevarer. </a:t>
            </a:r>
          </a:p>
          <a:p>
            <a:pPr rtl="0"/>
            <a:endParaRPr lang="da-DK" sz="1200" b="0" i="0" kern="1200" dirty="0">
              <a:solidFill>
                <a:srgbClr val="FF0000"/>
              </a:solidFill>
              <a:effectLst/>
              <a:latin typeface="+mn-lt"/>
              <a:ea typeface="+mn-ea"/>
              <a:cs typeface="+mn-cs"/>
            </a:endParaRPr>
          </a:p>
          <a:p>
            <a:pPr rtl="0"/>
            <a:r>
              <a:rPr lang="da-DK" sz="1200" b="0" i="0" kern="1200" dirty="0">
                <a:solidFill>
                  <a:srgbClr val="FF0000"/>
                </a:solidFill>
                <a:effectLst/>
                <a:latin typeface="+mn-lt"/>
                <a:ea typeface="+mn-ea"/>
                <a:cs typeface="+mn-cs"/>
              </a:rPr>
              <a:t>Når du køber et produkt i en butik, har det været på en lang rejse. Først er produktet blevet designet. Så er der skaffet råvarer, og herefter er produktet produceret af nogle medarbejdere på en fabrik, ligesom der kan være brugt energi og kemikalier i processen. Næste del af rejsen er at emballere produkterne og fragte dem ud til en butik, hvor du som forbruger kan købe produktet med hjem og bruge i din dagligdag. Til sidst bliver produktet givet videre til genbrug, smidt ud eller affaldssorteret.</a:t>
            </a:r>
          </a:p>
          <a:p>
            <a:pPr rtl="0"/>
            <a:endParaRPr lang="da-DK" sz="1200" b="0" i="0" kern="1200" dirty="0">
              <a:solidFill>
                <a:srgbClr val="FF0000"/>
              </a:solidFill>
              <a:effectLst/>
              <a:latin typeface="+mn-lt"/>
              <a:ea typeface="+mn-ea"/>
              <a:cs typeface="+mn-cs"/>
            </a:endParaRPr>
          </a:p>
          <a:p>
            <a:pPr rtl="0"/>
            <a:r>
              <a:rPr lang="da-DK" sz="1200" b="0" i="0" kern="1200" dirty="0">
                <a:solidFill>
                  <a:srgbClr val="FF0000"/>
                </a:solidFill>
                <a:effectLst/>
                <a:latin typeface="+mn-lt"/>
                <a:ea typeface="+mn-ea"/>
                <a:cs typeface="+mn-cs"/>
              </a:rPr>
              <a:t>Alt sammen er en del af produktets rejse – og undervejs på rejsen bliver der sat aftryk på både miljø, klima og mennesker. Aftrykket afhænger bl.a. af, hvilke råvarer der bliver brugt, hvordan man fremstiller produktet, og hvad forbrugeren og naturen bliver udsat for ved brug. </a:t>
            </a:r>
          </a:p>
          <a:p>
            <a:pPr rtl="0"/>
            <a:endParaRPr lang="da-DK" sz="1200" b="0" i="0" kern="1200" dirty="0">
              <a:solidFill>
                <a:srgbClr val="FF0000"/>
              </a:solidFill>
              <a:effectLst/>
              <a:latin typeface="+mn-lt"/>
              <a:ea typeface="+mn-ea"/>
              <a:cs typeface="+mn-cs"/>
            </a:endParaRPr>
          </a:p>
          <a:p>
            <a:pPr rtl="0"/>
            <a:r>
              <a:rPr lang="da-DK" sz="1200" b="0" i="0" kern="1200" dirty="0">
                <a:solidFill>
                  <a:srgbClr val="FF0000"/>
                </a:solidFill>
                <a:effectLst/>
                <a:latin typeface="+mn-lt"/>
                <a:ea typeface="+mn-ea"/>
                <a:cs typeface="+mn-cs"/>
              </a:rPr>
              <a:t>For at produktet kan svanemærkes, skal det leve op til nogle skrappe krav i faserne på rejsen. De skrappeste krav vil være de steder på rejsen, hvor produktet belaster miljøet mest, og kravene afhænger af, hvilket produkt det er. Netop det med at se på hele produktets rejse er med til at adskille Svanemærket fra de fleste andre mærkningsordninger, der ofte ser på en enkelt del af rejsen. Fx ved at stille krav til, at råvarerne er dyrket på en bestemt måde. </a:t>
            </a:r>
          </a:p>
          <a:p>
            <a:pPr rtl="0"/>
            <a:endParaRPr lang="da-DK" sz="1200" b="0" i="0" kern="1200" dirty="0">
              <a:solidFill>
                <a:srgbClr val="FF0000"/>
              </a:solidFill>
              <a:effectLst/>
              <a:latin typeface="+mn-lt"/>
              <a:ea typeface="+mn-ea"/>
              <a:cs typeface="+mn-cs"/>
            </a:endParaRPr>
          </a:p>
          <a:p>
            <a:r>
              <a:rPr lang="da-DK" dirty="0">
                <a:solidFill>
                  <a:srgbClr val="FF0000"/>
                </a:solidFill>
              </a:rPr>
              <a:t>Læs mere her: </a:t>
            </a:r>
            <a:br>
              <a:rPr lang="da-DK" dirty="0">
                <a:solidFill>
                  <a:srgbClr val="FF0000"/>
                </a:solidFill>
              </a:rPr>
            </a:br>
            <a:r>
              <a:rPr lang="da-DK" dirty="0">
                <a:solidFill>
                  <a:srgbClr val="FF0000"/>
                </a:solidFill>
                <a:hlinkClick r:id="rId3">
                  <a:extLst>
                    <a:ext uri="{A12FA001-AC4F-418D-AE19-62706E023703}">
                      <ahyp:hlinkClr xmlns:ahyp="http://schemas.microsoft.com/office/drawing/2018/hyperlinkcolor" val="tx"/>
                    </a:ext>
                  </a:extLst>
                </a:hlinkClick>
              </a:rPr>
              <a:t>https://www.ecolabel.dk/da/forbruger/svanemaerket-og-eu-blomsten/hvad-er-svanemaerket</a:t>
            </a:r>
            <a:endParaRPr lang="da-DK" dirty="0">
              <a:solidFill>
                <a:srgbClr val="FF0000"/>
              </a:solidFill>
            </a:endParaRPr>
          </a:p>
          <a:p>
            <a:endParaRPr lang="da-DK" b="1" dirty="0">
              <a:solidFill>
                <a:srgbClr val="FF0000"/>
              </a:solidFill>
            </a:endParaRPr>
          </a:p>
          <a:p>
            <a:r>
              <a:rPr lang="da-DK" b="1" dirty="0">
                <a:solidFill>
                  <a:srgbClr val="FF0000"/>
                </a:solidFill>
              </a:rPr>
              <a:t>Svanemærket byggeri </a:t>
            </a:r>
          </a:p>
          <a:p>
            <a:r>
              <a:rPr lang="da-DK" sz="1200" b="0" i="0" kern="1200" dirty="0">
                <a:solidFill>
                  <a:srgbClr val="FF0000"/>
                </a:solidFill>
                <a:effectLst/>
                <a:latin typeface="+mn-lt"/>
                <a:ea typeface="+mn-ea"/>
                <a:cs typeface="+mn-cs"/>
              </a:rPr>
              <a:t>Et svanemærket byggeri er godt for både sundhed, miljø og økonomi. Det lever op til skrappe krav i hele livscyklus og er bl.a. kendetegnet ved et lavt energiforbrug inkl. præmiering for brug af vedvarende energi og et godt indeklima ved hjælp af krav til bl.a. dagslys, ventilation og fugtsikring. Det lever op til skrappe krav til miljø- og sundhedsskadelige stoffer i både byggematerialer og kemiske produkter og til strenge krav til bæredygtigt certificeret træ. Et svanemærket byggeri bliver gennemgået af en uvildig tredjepart i både byggeproces og det færdige byggeri.</a:t>
            </a:r>
          </a:p>
          <a:p>
            <a:endParaRPr lang="da-DK" sz="1200" b="0" i="0" kern="1200" dirty="0">
              <a:solidFill>
                <a:srgbClr val="FF0000"/>
              </a:solidFill>
              <a:effectLst/>
              <a:latin typeface="+mn-lt"/>
              <a:ea typeface="+mn-ea"/>
              <a:cs typeface="+mn-cs"/>
            </a:endParaRPr>
          </a:p>
          <a:p>
            <a:r>
              <a:rPr lang="da-DK" sz="1200" b="0" i="0" kern="1200" dirty="0">
                <a:solidFill>
                  <a:srgbClr val="FF0000"/>
                </a:solidFill>
                <a:effectLst/>
                <a:latin typeface="+mn-lt"/>
                <a:ea typeface="+mn-ea"/>
                <a:cs typeface="+mn-cs"/>
              </a:rPr>
              <a:t>Lær mere her: </a:t>
            </a:r>
          </a:p>
          <a:p>
            <a:r>
              <a:rPr lang="da-DK" dirty="0">
                <a:solidFill>
                  <a:srgbClr val="FF0000"/>
                </a:solidFill>
                <a:hlinkClick r:id="rId4">
                  <a:extLst>
                    <a:ext uri="{A12FA001-AC4F-418D-AE19-62706E023703}">
                      <ahyp:hlinkClr xmlns:ahyp="http://schemas.microsoft.com/office/drawing/2018/hyperlinkcolor" val="tx"/>
                    </a:ext>
                  </a:extLst>
                </a:hlinkClick>
              </a:rPr>
              <a:t>https://www.ecolabel.dk/da/produkter/byg-og-bolig/bygninger</a:t>
            </a:r>
            <a:endParaRPr lang="da-DK" b="0" dirty="0">
              <a:solidFill>
                <a:srgbClr val="FF0000"/>
              </a:solidFill>
            </a:endParaRPr>
          </a:p>
        </p:txBody>
      </p:sp>
      <p:sp>
        <p:nvSpPr>
          <p:cNvPr id="4" name="Pladsholder til slidenummer 3"/>
          <p:cNvSpPr>
            <a:spLocks noGrp="1"/>
          </p:cNvSpPr>
          <p:nvPr>
            <p:ph type="sldNum" sz="quarter" idx="5"/>
          </p:nvPr>
        </p:nvSpPr>
        <p:spPr/>
        <p:txBody>
          <a:bodyPr/>
          <a:lstStyle/>
          <a:p>
            <a:fld id="{4F42ADB8-B285-4B2D-B663-C1F0F3D334FD}" type="slidenum">
              <a:rPr lang="da-DK" smtClean="0"/>
              <a:t>11</a:t>
            </a:fld>
            <a:endParaRPr lang="da-DK"/>
          </a:p>
        </p:txBody>
      </p:sp>
    </p:spTree>
    <p:extLst>
      <p:ext uri="{BB962C8B-B14F-4D97-AF65-F5344CB8AC3E}">
        <p14:creationId xmlns:p14="http://schemas.microsoft.com/office/powerpoint/2010/main" val="4285355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spcBef>
                <a:spcPct val="0"/>
              </a:spcBef>
            </a:pPr>
            <a:r>
              <a:rPr lang="da-DK" sz="1200" b="1" dirty="0">
                <a:solidFill>
                  <a:schemeClr val="bg1"/>
                </a:solidFill>
                <a:latin typeface="FranklinGothic URW Demi" pitchFamily="2" charset="77"/>
              </a:rPr>
              <a:t>Diskussion: Er det de rigtige områder som er udvalgt? Eller synes I, der er andre vigtigere områder?</a:t>
            </a:r>
          </a:p>
          <a:p>
            <a:pPr>
              <a:lnSpc>
                <a:spcPct val="90000"/>
              </a:lnSpc>
              <a:spcBef>
                <a:spcPct val="0"/>
              </a:spcBef>
            </a:pPr>
            <a:r>
              <a:rPr lang="da-DK" sz="1200" b="1" dirty="0">
                <a:solidFill>
                  <a:schemeClr val="bg1"/>
                </a:solidFill>
                <a:latin typeface="FranklinGothic URW Demi" pitchFamily="2" charset="77"/>
              </a:rPr>
              <a:t>Og er vægtningen rigtig?</a:t>
            </a:r>
          </a:p>
          <a:p>
            <a:pPr>
              <a:lnSpc>
                <a:spcPct val="90000"/>
              </a:lnSpc>
              <a:spcBef>
                <a:spcPct val="0"/>
              </a:spcBef>
            </a:pPr>
            <a:endParaRPr lang="da-DK" sz="1200" b="1" dirty="0">
              <a:solidFill>
                <a:schemeClr val="bg1"/>
              </a:solidFill>
              <a:latin typeface="FranklinGothic URW Demi" pitchFamily="2" charset="77"/>
            </a:endParaRPr>
          </a:p>
          <a:p>
            <a:pPr>
              <a:lnSpc>
                <a:spcPct val="90000"/>
              </a:lnSpc>
              <a:spcBef>
                <a:spcPct val="0"/>
              </a:spcBef>
            </a:pPr>
            <a:r>
              <a:rPr lang="da-DK" dirty="0">
                <a:hlinkClick r:id="rId3"/>
              </a:rPr>
              <a:t>https://ing.dk/artikel/minister-2023-bliver-baeredygtighed-krav-byggeriet-231842</a:t>
            </a:r>
            <a:endParaRPr lang="da-DK" dirty="0"/>
          </a:p>
          <a:p>
            <a:pPr>
              <a:lnSpc>
                <a:spcPct val="90000"/>
              </a:lnSpc>
              <a:spcBef>
                <a:spcPct val="0"/>
              </a:spcBef>
            </a:pPr>
            <a:endParaRPr lang="da-DK" dirty="0"/>
          </a:p>
          <a:p>
            <a:pPr>
              <a:lnSpc>
                <a:spcPct val="90000"/>
              </a:lnSpc>
              <a:spcBef>
                <a:spcPct val="0"/>
              </a:spcBef>
            </a:pP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12</a:t>
            </a:fld>
            <a:endParaRPr lang="da-DK"/>
          </a:p>
        </p:txBody>
      </p:sp>
    </p:spTree>
    <p:extLst>
      <p:ext uri="{BB962C8B-B14F-4D97-AF65-F5344CB8AC3E}">
        <p14:creationId xmlns:p14="http://schemas.microsoft.com/office/powerpoint/2010/main" val="395665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b="1" dirty="0"/>
              <a:t>Hvorfor er der brug for bæredygtighed i bygningsreglementet? Der er jo allerede krav om max energiforbrug? </a:t>
            </a:r>
          </a:p>
          <a:p>
            <a:pPr fontAlgn="base"/>
            <a:endParaRPr lang="da-DK" b="1" dirty="0"/>
          </a:p>
          <a:p>
            <a:pPr fontAlgn="base"/>
            <a:r>
              <a:rPr lang="da-DK" b="0" dirty="0"/>
              <a:t>Bygningers energi- og ressourceforbrug har bl.a. stor betydning for hele samfundets energi- og ressourceforbrug, ikke blot ved fremstilling af byggevarer og opførelse af byggeri, men også i en længere årrække efter opførelsen.</a:t>
            </a:r>
            <a:br>
              <a:rPr lang="da-DK" b="0" dirty="0"/>
            </a:br>
            <a:endParaRPr lang="da-DK" b="0" dirty="0"/>
          </a:p>
          <a:p>
            <a:pPr fontAlgn="base"/>
            <a:r>
              <a:rPr lang="da-DK" b="1" dirty="0"/>
              <a:t>Introduktion til bæredygtigt byggeri</a:t>
            </a:r>
          </a:p>
          <a:p>
            <a:pPr fontAlgn="base"/>
            <a:r>
              <a:rPr lang="da-DK" b="1" dirty="0"/>
              <a:t>Og hvad er nu bæredygtigt byggeri – hvilke tre grundpiller bygger det på: </a:t>
            </a:r>
          </a:p>
          <a:p>
            <a:pPr fontAlgn="base"/>
            <a:r>
              <a:rPr lang="da-DK" dirty="0"/>
              <a:t>Bæredygtigt byggeri består som beskrevet af en miljømæssig, en social og en økonomisk dimension. I det bæredygtige byggeri ses disse tre dimensioner som grundkvaliteter, der skal vægtes afbalanceret ud fra et livscyklusperspektiv og for byggeriet i sin helhed. De tre kvaliteter, som tilsammen kendetegner et bæredygtigt byggeri, dækker over en række forskellige forhold som skal indgå i planlægningen af bæredygtigt byggeri.</a:t>
            </a:r>
          </a:p>
          <a:p>
            <a:pPr fontAlgn="base"/>
            <a:endParaRPr lang="da-DK" dirty="0"/>
          </a:p>
          <a:p>
            <a:pPr fontAlgn="base"/>
            <a:r>
              <a:rPr lang="da-DK" dirty="0"/>
              <a:t>Generel introduktion fra trafik- og Byggestyrelsen: </a:t>
            </a:r>
          </a:p>
          <a:p>
            <a:pPr fontAlgn="base"/>
            <a:r>
              <a:rPr lang="da-DK" b="1" dirty="0"/>
              <a:t>Skal bæredygtigheden dokumenteres og indsendes med byggesagen?</a:t>
            </a:r>
          </a:p>
          <a:p>
            <a:pPr fontAlgn="base"/>
            <a:r>
              <a:rPr lang="da-DK" dirty="0"/>
              <a:t>Der er ikke krav til byggesagsbehandling, idet klassen indtil 2023 ikke indgår i BR – og ikke </a:t>
            </a:r>
            <a:r>
              <a:rPr lang="da-DK" dirty="0" err="1"/>
              <a:t>oploades</a:t>
            </a:r>
            <a:r>
              <a:rPr lang="da-DK" dirty="0"/>
              <a:t> i byggesagen. Ført når krav flyttes over i BR i 2023 vil det  blive sagsbehandlet. </a:t>
            </a:r>
          </a:p>
          <a:p>
            <a:endParaRPr lang="da-DK" dirty="0"/>
          </a:p>
          <a:p>
            <a:r>
              <a:rPr lang="da-DK" b="1" dirty="0"/>
              <a:t>Er der krav til genbrug og renovering</a:t>
            </a:r>
            <a:r>
              <a:rPr lang="da-DK" dirty="0"/>
              <a:t>: Ingen genbrugskrav, men man bliver  belønnet i Livscyklusvurderingen (LCA) ved at bruge genbrugsmaterialer. Fase D (bare rolig – det kommer vi til) vil senere kunne indgår i FBK. </a:t>
            </a:r>
          </a:p>
          <a:p>
            <a:endParaRPr lang="da-DK" dirty="0"/>
          </a:p>
          <a:p>
            <a:r>
              <a:rPr lang="da-DK" b="1" dirty="0"/>
              <a:t>Er der krav ved renovering?</a:t>
            </a:r>
          </a:p>
          <a:p>
            <a:r>
              <a:rPr lang="da-DK" dirty="0"/>
              <a:t>Hvad med renovering: Ingen bestemt grænse – men renovering er jo en del af en bæredygtighedsstrategi – et væsentligt element i bæredygtighed – så hvis man opfylder FBK krav er det godt. I LCA indgår tilførsel af nye bygningsdele  ved renovering, mens for  eksisterende bygningsdele skal restlevetid opgives. </a:t>
            </a:r>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13</a:t>
            </a:fld>
            <a:endParaRPr lang="da-DK" dirty="0"/>
          </a:p>
        </p:txBody>
      </p:sp>
    </p:spTree>
    <p:extLst>
      <p:ext uri="{BB962C8B-B14F-4D97-AF65-F5344CB8AC3E}">
        <p14:creationId xmlns:p14="http://schemas.microsoft.com/office/powerpoint/2010/main" val="122568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dirty="0"/>
              <a:t>De 9 kriterier/krav </a:t>
            </a:r>
          </a:p>
          <a:p>
            <a:pPr marL="171450" indent="-171450">
              <a:buFont typeface="Arial" panose="020B0604020202020204" pitchFamily="34" charset="0"/>
              <a:buChar char="•"/>
            </a:pPr>
            <a:r>
              <a:rPr lang="da-DK" dirty="0"/>
              <a:t>Livscyklusvurdering CO2 – den mest kendte miljøparameter – LCA = materiale+ drift </a:t>
            </a:r>
          </a:p>
          <a:p>
            <a:pPr marL="171450" indent="-171450">
              <a:buFont typeface="Arial" panose="020B0604020202020204" pitchFamily="34" charset="0"/>
              <a:buChar char="•"/>
            </a:pPr>
            <a:r>
              <a:rPr lang="da-DK" dirty="0"/>
              <a:t>Ressourceanvendelse på byggepladsen – energi - vand</a:t>
            </a:r>
          </a:p>
          <a:p>
            <a:pPr marL="171450" indent="-171450">
              <a:buFont typeface="Arial" panose="020B0604020202020204" pitchFamily="34" charset="0"/>
              <a:buChar char="•"/>
            </a:pPr>
            <a:r>
              <a:rPr lang="da-DK" dirty="0"/>
              <a:t>Totaløkonomisk - LCC – for mindst tre forskellige elementer i byggeriet </a:t>
            </a:r>
            <a:r>
              <a:rPr lang="da-DK" b="0" dirty="0">
                <a:solidFill>
                  <a:schemeClr val="bg1">
                    <a:lumMod val="75000"/>
                  </a:schemeClr>
                </a:solidFill>
              </a:rPr>
              <a:t>– fx facader, opvarmning lofter </a:t>
            </a:r>
          </a:p>
          <a:p>
            <a:pPr marL="171450" indent="-171450">
              <a:buFont typeface="Arial" panose="020B0604020202020204" pitchFamily="34" charset="0"/>
              <a:buChar char="•"/>
            </a:pPr>
            <a:r>
              <a:rPr lang="da-DK" dirty="0"/>
              <a:t>Drifts- og vedligeholdelsesplan for opretholdelse af indeklimaet</a:t>
            </a:r>
          </a:p>
          <a:p>
            <a:pPr marL="171450" indent="-171450">
              <a:buFont typeface="Arial" panose="020B0604020202020204" pitchFamily="34" charset="0"/>
              <a:buChar char="•"/>
            </a:pPr>
            <a:r>
              <a:rPr lang="da-DK" dirty="0"/>
              <a:t>Dokumentation af problematiske stoffer</a:t>
            </a:r>
          </a:p>
          <a:p>
            <a:pPr marL="171450" indent="-171450">
              <a:buFont typeface="Arial" panose="020B0604020202020204" pitchFamily="34" charset="0"/>
              <a:buChar char="•"/>
            </a:pPr>
            <a:r>
              <a:rPr lang="da-DK" dirty="0"/>
              <a:t>Afgasninger til indeklimaet – måles inden bygningen tages i brug</a:t>
            </a:r>
            <a:endParaRPr lang="da-DK" b="1" dirty="0">
              <a:solidFill>
                <a:srgbClr val="FF0000"/>
              </a:solidFill>
            </a:endParaRPr>
          </a:p>
          <a:p>
            <a:pPr marL="171450" indent="-171450">
              <a:buFont typeface="Arial" panose="020B0604020202020204" pitchFamily="34" charset="0"/>
              <a:buChar char="•"/>
            </a:pPr>
            <a:r>
              <a:rPr lang="da-DK" dirty="0"/>
              <a:t>Detaljeret eftervisning af dagslysniveauet - timeniveau</a:t>
            </a:r>
          </a:p>
          <a:p>
            <a:pPr marL="171450" indent="-171450">
              <a:buFont typeface="Arial" panose="020B0604020202020204" pitchFamily="34" charset="0"/>
              <a:buChar char="•"/>
            </a:pPr>
            <a:r>
              <a:rPr lang="da-DK" dirty="0"/>
              <a:t>Støj fra ventilationssystemer i boliger max 25 </a:t>
            </a:r>
            <a:r>
              <a:rPr lang="da-DK" dirty="0" err="1"/>
              <a:t>db</a:t>
            </a:r>
            <a:endParaRPr lang="da-DK" dirty="0"/>
          </a:p>
          <a:p>
            <a:pPr marL="171450" indent="-171450">
              <a:buFont typeface="Arial" panose="020B0604020202020204" pitchFamily="34" charset="0"/>
              <a:buChar char="•"/>
            </a:pPr>
            <a:r>
              <a:rPr lang="da-DK" dirty="0"/>
              <a:t>Rumakustik i boliger max 0,6 sek. efterklangtid</a:t>
            </a:r>
          </a:p>
          <a:p>
            <a:endParaRPr lang="da-DK" dirty="0"/>
          </a:p>
          <a:p>
            <a:r>
              <a:rPr lang="da-DK" sz="1200" b="0" i="0" kern="1200" dirty="0">
                <a:solidFill>
                  <a:schemeClr val="tx1"/>
                </a:solidFill>
                <a:effectLst/>
                <a:latin typeface="+mn-lt"/>
                <a:ea typeface="+mn-ea"/>
                <a:cs typeface="+mn-cs"/>
              </a:rPr>
              <a:t>Det er således frivilligt at indgå i klassen, men det forudsættes, at samtlige krav følges/dokumenteres. Hvor en bygherre ikke har mulighed for at efterleve enkelte krav, bør dokumentationen for de enkelte krav suppleres af en forklaring herfor, som kan indgå i evalueringen af klassen.</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Dokumentationen skal indsendes selvstændigt via temasiden Bæredygtighedsklasse.dk og har ikke sammenhæng med den kommunale byggesag. Der er derfor ikke pligt til at dokumentere, at kravene i bæredygtighedsklassen er overholdt i den kommunale byggesagsbehandling, hvis man som bygherre ønsker at teste bæredygtighedsklassen.</a:t>
            </a:r>
          </a:p>
          <a:p>
            <a:endParaRPr lang="da-DK" sz="1200" b="0" i="0" kern="1200" dirty="0">
              <a:solidFill>
                <a:schemeClr val="tx1"/>
              </a:solidFill>
              <a:effectLst/>
              <a:latin typeface="+mn-lt"/>
              <a:ea typeface="+mn-ea"/>
              <a:cs typeface="+mn-cs"/>
            </a:endParaRPr>
          </a:p>
          <a:p>
            <a:r>
              <a:rPr lang="da-DK" sz="800" dirty="0"/>
              <a:t>Fra ambition og målsætning fra trafik- og byggestyrelsen (TBST):</a:t>
            </a:r>
          </a:p>
          <a:p>
            <a:pPr fontAlgn="base"/>
            <a:r>
              <a:rPr lang="da-DK" sz="800" b="1" dirty="0"/>
              <a:t>Bæredygtighedsklassen set i forhold til bygningsreglementet</a:t>
            </a:r>
          </a:p>
          <a:p>
            <a:pPr fontAlgn="base"/>
            <a:r>
              <a:rPr lang="da-DK" sz="800" b="1" dirty="0"/>
              <a:t>Er der allerede krav om bæredygtighed i bygningsreglementet? </a:t>
            </a:r>
          </a:p>
          <a:p>
            <a:pPr fontAlgn="base"/>
            <a:r>
              <a:rPr lang="da-DK" sz="800" dirty="0"/>
              <a:t>En væsentlig del af de eksisterende bestemmelser i bygningsreglementet regulerer bæredygtighed, herunder fx bestemmelser om tilgængelighed, indeklima, holdbarhed, sikkerhed og bygningers energibehov.</a:t>
            </a:r>
            <a:br>
              <a:rPr lang="da-DK" sz="800" dirty="0"/>
            </a:br>
            <a:endParaRPr lang="da-DK" sz="800" dirty="0"/>
          </a:p>
          <a:p>
            <a:pPr fontAlgn="base"/>
            <a:r>
              <a:rPr lang="da-DK" sz="800" b="1" dirty="0"/>
              <a:t>Hvorfor så nye krav om bæredygtighed? Hvad er indtil nu ikke indeholdt i bygningsreglementet? </a:t>
            </a:r>
            <a:br>
              <a:rPr lang="da-DK" sz="800" dirty="0"/>
            </a:br>
            <a:r>
              <a:rPr lang="da-DK" sz="800" dirty="0"/>
              <a:t>Vejledningen om den frivillige bæredygtighedsklasse er et selvstændigt og frivilligt redskab til at gøre byggeriet mere bæredygtigt end det, der følger af kravene i bygningsreglementet. Fx er livscyklusvurdering ikke indeholdt i bygningsreglementet nu. . </a:t>
            </a:r>
          </a:p>
          <a:p>
            <a:pPr fontAlgn="base"/>
            <a:endParaRPr lang="da-DK" sz="800" dirty="0"/>
          </a:p>
          <a:p>
            <a:pPr fontAlgn="base"/>
            <a:r>
              <a:rPr lang="da-DK" sz="800" b="1" dirty="0"/>
              <a:t>Hvorfor kalder man det krav, også dér, hvor der ikke er bestemte størrelser, der skal overholdes?</a:t>
            </a:r>
          </a:p>
          <a:p>
            <a:pPr fontAlgn="base"/>
            <a:r>
              <a:rPr lang="da-DK" sz="800" b="1" dirty="0"/>
              <a:t>Skal alle krav anvendes? </a:t>
            </a:r>
            <a:br>
              <a:rPr lang="da-DK" sz="800" dirty="0"/>
            </a:br>
            <a:r>
              <a:rPr lang="da-DK" sz="800" dirty="0"/>
              <a:t>Når de enkelte elementer i den frivillige bæredygtighedsklasse omtales som krav, skal det ses i lyset af, at hensigten med klassen er, at samtlige krav anvendes for et byggeri. Det er således frivilligt at indgå i klassen, men det forudsættes, at samtlige krav følges. Hvor en bygherre ikke har mulighed for at efterleve enkelte krav, bør dokumentationen for de enkelte krav suppleres af en forklaring herfor, som kan indgå i evalueringen af klassen.</a:t>
            </a:r>
          </a:p>
          <a:p>
            <a:pPr fontAlgn="base"/>
            <a:br>
              <a:rPr lang="da-DK" sz="800" dirty="0"/>
            </a:br>
            <a:r>
              <a:rPr lang="da-DK" sz="800" dirty="0"/>
              <a:t>Dokumentationen skal indsendes selvstændigt via temasiden Bæredygtighedsklasse.dk og har ikke sammenhæng med den kommunale byggesag. Der er derfor ikke pligt til at dokumentere, at kravene i bæredygtighedsklassen er overholdt i den kommunale byggesagsbehandling, hvis man som bygherre ønsker at teste bæredygtighedsklassen.</a:t>
            </a:r>
          </a:p>
          <a:p>
            <a:pPr fontAlgn="base"/>
            <a:br>
              <a:rPr lang="da-DK" sz="800" dirty="0"/>
            </a:br>
            <a:endParaRPr lang="da-DK" sz="8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14</a:t>
            </a:fld>
            <a:endParaRPr lang="da-DK"/>
          </a:p>
        </p:txBody>
      </p:sp>
    </p:spTree>
    <p:extLst>
      <p:ext uri="{BB962C8B-B14F-4D97-AF65-F5344CB8AC3E}">
        <p14:creationId xmlns:p14="http://schemas.microsoft.com/office/powerpoint/2010/main" val="894549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Virksomheder,  laver nybyggeri, kan  tilmelde deres byggeri i en </a:t>
            </a:r>
            <a:r>
              <a:rPr lang="da-DK" sz="1200" b="0" u="none" kern="1200" dirty="0" err="1">
                <a:solidFill>
                  <a:schemeClr val="tx1"/>
                </a:solidFill>
                <a:latin typeface="+mn-lt"/>
                <a:ea typeface="+mn-ea"/>
                <a:cs typeface="+mn-cs"/>
                <a:hlinkClick r:id="rId3">
                  <a:extLst>
                    <a:ext uri="{A12FA001-AC4F-418D-AE19-62706E023703}">
                      <ahyp:hlinkClr xmlns:ahyp="http://schemas.microsoft.com/office/drawing/2018/hyperlinkcolor" val="tx"/>
                    </a:ext>
                  </a:extLst>
                </a:hlinkClick>
              </a:rPr>
              <a:t>test-periode</a:t>
            </a:r>
            <a:r>
              <a:rPr lang="da-DK" sz="1200" b="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 på 2 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https://baeredygtighedsklasse.dk/Testpanel-og-videndeling/Introside#videndeling-og-arrangementer</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Primært til nybyggeri</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15</a:t>
            </a:fld>
            <a:endParaRPr lang="da-DK"/>
          </a:p>
        </p:txBody>
      </p:sp>
    </p:spTree>
    <p:extLst>
      <p:ext uri="{BB962C8B-B14F-4D97-AF65-F5344CB8AC3E}">
        <p14:creationId xmlns:p14="http://schemas.microsoft.com/office/powerpoint/2010/main" val="1570142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16</a:t>
            </a:fld>
            <a:endParaRPr lang="da-DK"/>
          </a:p>
        </p:txBody>
      </p:sp>
    </p:spTree>
    <p:extLst>
      <p:ext uri="{BB962C8B-B14F-4D97-AF65-F5344CB8AC3E}">
        <p14:creationId xmlns:p14="http://schemas.microsoft.com/office/powerpoint/2010/main" val="3923515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Udbud</a:t>
            </a:r>
          </a:p>
          <a:p>
            <a:r>
              <a:rPr lang="da-DK" b="1" dirty="0"/>
              <a:t>Første gang I møder FBK vil være i Udbudsmateriale – alt det man gør, skal dokumenteres – men ikke krav til i hvilket system. Man dokumenterer i – fx byggeweb.dk  </a:t>
            </a:r>
            <a:r>
              <a:rPr lang="da-DK" dirty="0">
                <a:hlinkClick r:id="rId3"/>
              </a:rPr>
              <a:t>https://www.rib-software.dk/</a:t>
            </a:r>
            <a:r>
              <a:rPr lang="da-DK" dirty="0"/>
              <a:t>  </a:t>
            </a:r>
            <a:endParaRPr lang="da-DK" b="1" dirty="0"/>
          </a:p>
          <a:p>
            <a:r>
              <a:rPr lang="da-DK" b="1" dirty="0"/>
              <a:t>I udbudskravene er det oftest krav til hvad man ikke vil have – fordi der er nogle (få) ting, man gerne vil undgå….(De ting, der er i gråzone, vil man gerne vil vælge fra)</a:t>
            </a:r>
          </a:p>
          <a:p>
            <a:r>
              <a:rPr lang="da-DK" dirty="0"/>
              <a:t>Omfanget af udbudskrav varierer fra projekt til projekt, men flere og flere bygherrer begynder at inkludere overvejelser omkring bæredygtighed.</a:t>
            </a:r>
          </a:p>
          <a:p>
            <a:r>
              <a:rPr lang="da-DK" dirty="0"/>
              <a:t>Du kan læse mere om dette på Bygherreforeningen.dk. </a:t>
            </a:r>
          </a:p>
          <a:p>
            <a:endParaRPr lang="da-DK" dirty="0"/>
          </a:p>
          <a:p>
            <a:r>
              <a:rPr lang="da-DK" dirty="0"/>
              <a:t>Nogle bygherrer har samlet deres udbudskrav omkring bæredygtighed i et overordnet dokument, evt. opdelt på typer af projekter fx nybyggeri og renovering. Inden du går i gang, er det en god ide at undersøge, om bygherren har en holdning eller krav til produkt- og materialevalg. Flere bygherrer er nemlig begyndt at forholde sig til særligt, hvad de ved de ikke ønsker; det er som regel enklere at opstille en ’negativliste’ for, hvilke materialer man ikke vil have. (Eksemplet er baseret på Aalborg Kommunes bæredygtighedsmanual). </a:t>
            </a:r>
          </a:p>
          <a:p>
            <a:endParaRPr lang="da-DK" dirty="0"/>
          </a:p>
          <a:p>
            <a:r>
              <a:rPr lang="da-DK" b="1" i="0" dirty="0"/>
              <a:t>Hvor er det relevant for håndværkere og andre underentreprenører? </a:t>
            </a:r>
          </a:p>
          <a:p>
            <a:r>
              <a:rPr lang="da-DK" i="1" dirty="0"/>
              <a:t>Som total- eller hovedentreprenør på et projekt, der skal certificeres eller på anden måde dokumentere sin bæredygtighed, er det vigtigt, at du starter med de rigtige forudsætninger. Det gør du ved at lave udbudsmateriale og aftalegrundlag, der definerer, hvordan </a:t>
            </a:r>
            <a:r>
              <a:rPr lang="da-DK" b="1" i="1" dirty="0"/>
              <a:t>du forventer, at dine håndværkere og underentreprenører </a:t>
            </a:r>
            <a:r>
              <a:rPr lang="da-DK" i="1" dirty="0"/>
              <a:t>(UE) bidrager til den bæredygtige indsats. </a:t>
            </a:r>
            <a:r>
              <a:rPr lang="da-DK" i="0" dirty="0"/>
              <a:t>Udbudsmaterialet bør som minimum behandle emnerne: mængder, drift og vedligehold, byggeplads og dokumentation.  </a:t>
            </a:r>
          </a:p>
          <a:p>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17</a:t>
            </a:fld>
            <a:endParaRPr lang="da-DK"/>
          </a:p>
        </p:txBody>
      </p:sp>
    </p:spTree>
    <p:extLst>
      <p:ext uri="{BB962C8B-B14F-4D97-AF65-F5344CB8AC3E}">
        <p14:creationId xmlns:p14="http://schemas.microsoft.com/office/powerpoint/2010/main" val="2508245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Du skal som håndværker/entreprenør hele tiden sørge for at dokumentere din indsats, når du arbejder på/for byggeriet der skal certificeres. Det er en god ide, at få opbygget en enkelt og overskuelig online platform i starten af projektet – hvor der ikke er så travlt. Ovenstående opbygning tager afsæt i DGNB, men kan anvendes på alle slags projekter.  Det bemærkes at farverne (se næste slide) indikerer hvilket lag i strukturen de forskellige mapper tilhører. </a:t>
            </a:r>
          </a:p>
          <a:p>
            <a:endParaRPr lang="da-DK" b="1" dirty="0"/>
          </a:p>
          <a:p>
            <a:r>
              <a:rPr lang="da-DK" b="1" dirty="0"/>
              <a:t>De hvide mapper</a:t>
            </a:r>
          </a:p>
          <a:p>
            <a:r>
              <a:rPr lang="da-DK" u="sng" dirty="0"/>
              <a:t>Naboer</a:t>
            </a:r>
          </a:p>
          <a:p>
            <a:r>
              <a:rPr lang="da-DK" dirty="0"/>
              <a:t>Som byggeleder bør du varetage løbende information til naboerne om</a:t>
            </a:r>
          </a:p>
          <a:p>
            <a:r>
              <a:rPr lang="da-DK" dirty="0"/>
              <a:t>byggeprojektet. Det anbefales, at du:</a:t>
            </a:r>
          </a:p>
          <a:p>
            <a:r>
              <a:rPr lang="da-DK" dirty="0"/>
              <a:t>• Fungerer som kontaktperson til naboerne</a:t>
            </a:r>
          </a:p>
          <a:p>
            <a:r>
              <a:rPr lang="da-DK" dirty="0"/>
              <a:t>• Udsender en hovedtidsplan for projektet i første informationsbrev</a:t>
            </a:r>
          </a:p>
          <a:p>
            <a:r>
              <a:rPr lang="da-DK" dirty="0"/>
              <a:t>• Opdaterer naboerne pr. kvartal via et infomøde, informationsbrev eller lign.</a:t>
            </a:r>
          </a:p>
          <a:p>
            <a:r>
              <a:rPr lang="da-DK" dirty="0"/>
              <a:t>• Varsler ved særligt støjende arbejde som spunsning og pilotering</a:t>
            </a:r>
          </a:p>
          <a:p>
            <a:r>
              <a:rPr lang="da-DK" dirty="0"/>
              <a:t>• Varsler ved større leverancer, som kan medføre midlertidig blokering af veje</a:t>
            </a:r>
          </a:p>
          <a:p>
            <a:endParaRPr lang="da-DK" dirty="0"/>
          </a:p>
          <a:p>
            <a:r>
              <a:rPr lang="da-DK" u="sng" dirty="0"/>
              <a:t>Mangler</a:t>
            </a:r>
          </a:p>
          <a:p>
            <a:r>
              <a:rPr lang="da-DK" dirty="0"/>
              <a:t>Ved aflevering af projektet skal der udarbejdes en samlet mangelliste.</a:t>
            </a:r>
          </a:p>
          <a:p>
            <a:r>
              <a:rPr lang="da-DK" dirty="0"/>
              <a:t>Ved større projekter kan der laves undermapper, som er entrepriseopdelt.</a:t>
            </a:r>
          </a:p>
          <a:p>
            <a:endParaRPr lang="da-DK" dirty="0"/>
          </a:p>
          <a:p>
            <a:r>
              <a:rPr lang="da-DK" b="1" dirty="0"/>
              <a:t>De blå mapper</a:t>
            </a:r>
          </a:p>
          <a:p>
            <a:r>
              <a:rPr lang="da-DK" dirty="0"/>
              <a:t>I hver af de fem runderingsmapper (blå) oprettes tre generelle mapper (orange) samt en specialmappe (hvid). Her bruges den blå mappe for affald som eksempel, men undermapperne gælder for alle de blå mapper.</a:t>
            </a:r>
          </a:p>
          <a:p>
            <a:endParaRPr lang="da-DK" dirty="0"/>
          </a:p>
          <a:p>
            <a:r>
              <a:rPr lang="da-DK" dirty="0"/>
              <a:t>Disse mapper indeholder:</a:t>
            </a:r>
          </a:p>
          <a:p>
            <a:r>
              <a:rPr lang="da-DK" dirty="0"/>
              <a:t>• </a:t>
            </a:r>
            <a:r>
              <a:rPr lang="da-DK" u="sng" dirty="0"/>
              <a:t>Uddrag fra udbudsmateriale/aftalegrundlag</a:t>
            </a:r>
            <a:r>
              <a:rPr lang="da-DK" dirty="0"/>
              <a:t>, hvor kravene til aktiviteten er beskrevet</a:t>
            </a:r>
          </a:p>
          <a:p>
            <a:r>
              <a:rPr lang="da-DK" dirty="0"/>
              <a:t>• </a:t>
            </a:r>
            <a:r>
              <a:rPr lang="da-DK" u="sng" dirty="0"/>
              <a:t>Koncept</a:t>
            </a:r>
            <a:r>
              <a:rPr lang="da-DK" dirty="0"/>
              <a:t>/beskrivelse af, hvordan aktiviteten håndteres i praksis</a:t>
            </a:r>
          </a:p>
          <a:p>
            <a:r>
              <a:rPr lang="da-DK" dirty="0"/>
              <a:t>• </a:t>
            </a:r>
            <a:r>
              <a:rPr lang="da-DK" u="sng" dirty="0"/>
              <a:t>Fotos fra runderinger</a:t>
            </a:r>
            <a:r>
              <a:rPr lang="da-DK" dirty="0"/>
              <a:t>, som dokumenterer indsatsen på de forskellige aktiviteter. Det anbefales, at runderingen foretages hver anden uge</a:t>
            </a:r>
          </a:p>
          <a:p>
            <a:r>
              <a:rPr lang="da-DK" dirty="0"/>
              <a:t>• </a:t>
            </a:r>
            <a:r>
              <a:rPr lang="da-DK" u="sng" dirty="0"/>
              <a:t>Specialmappe</a:t>
            </a:r>
          </a:p>
          <a:p>
            <a:pPr lvl="1"/>
            <a:r>
              <a:rPr lang="da-DK" dirty="0"/>
              <a:t>• Affald: Affaldsregnskab og vejesedler</a:t>
            </a:r>
          </a:p>
          <a:p>
            <a:pPr lvl="1"/>
            <a:r>
              <a:rPr lang="da-DK" dirty="0"/>
              <a:t>• Støj og vibrationer: Målinger ved spunsning og pilotering</a:t>
            </a:r>
          </a:p>
          <a:p>
            <a:pPr lvl="1"/>
            <a:r>
              <a:rPr lang="da-DK" dirty="0"/>
              <a:t>• Miljøbeskyttelse: Spildkit</a:t>
            </a:r>
          </a:p>
          <a:p>
            <a:pPr lvl="1"/>
            <a:r>
              <a:rPr lang="da-DK" dirty="0"/>
              <a:t>• Energiforbrug: Aflæsning af målere (bi- og hovedmålere)</a:t>
            </a:r>
          </a:p>
        </p:txBody>
      </p:sp>
      <p:sp>
        <p:nvSpPr>
          <p:cNvPr id="4" name="Pladsholder til slidenummer 3"/>
          <p:cNvSpPr>
            <a:spLocks noGrp="1"/>
          </p:cNvSpPr>
          <p:nvPr>
            <p:ph type="sldNum" sz="quarter" idx="5"/>
          </p:nvPr>
        </p:nvSpPr>
        <p:spPr/>
        <p:txBody>
          <a:bodyPr/>
          <a:lstStyle/>
          <a:p>
            <a:fld id="{4F42ADB8-B285-4B2D-B663-C1F0F3D334FD}" type="slidenum">
              <a:rPr lang="da-DK" smtClean="0"/>
              <a:t>18</a:t>
            </a:fld>
            <a:endParaRPr lang="da-DK"/>
          </a:p>
        </p:txBody>
      </p:sp>
    </p:spTree>
    <p:extLst>
      <p:ext uri="{BB962C8B-B14F-4D97-AF65-F5344CB8AC3E}">
        <p14:creationId xmlns:p14="http://schemas.microsoft.com/office/powerpoint/2010/main" val="2160277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Bygningsdele udtages fra tilbudslisten til hver entreprise og oprettes som mapper. Eksempler på bygningsdele er indvendige overflader, trægulve, nedhængte lofter, belysning og ventilation.</a:t>
            </a:r>
          </a:p>
          <a:p>
            <a:endParaRPr lang="da-DK" dirty="0"/>
          </a:p>
          <a:p>
            <a:r>
              <a:rPr lang="da-DK" dirty="0"/>
              <a:t>Hver bygningsdel dokumenteres med Bygningsdelskort (BDK), datablad, sikkerhedsblad og vedligeholdsvejledninger. Derudover uploades EPD’er, producenterklæringer og dokumentation for mærker.</a:t>
            </a:r>
          </a:p>
          <a:p>
            <a:endParaRPr lang="da-DK" dirty="0"/>
          </a:p>
          <a:p>
            <a:r>
              <a:rPr lang="da-DK" dirty="0"/>
              <a:t>Som byggeleder anbefales det, at du:</a:t>
            </a:r>
          </a:p>
          <a:p>
            <a:r>
              <a:rPr lang="da-DK" dirty="0"/>
              <a:t>• Løbende følger op på det afleverede materiale</a:t>
            </a:r>
          </a:p>
          <a:p>
            <a:r>
              <a:rPr lang="da-DK" dirty="0"/>
              <a:t>• Har D&amp;V som et fast punkt på byggemøder</a:t>
            </a:r>
          </a:p>
          <a:p>
            <a:r>
              <a:rPr lang="da-DK" dirty="0"/>
              <a:t>• Sætter en deadline for aflevering ved opstart af mestergennemgang</a:t>
            </a:r>
          </a:p>
          <a:p>
            <a:endParaRPr lang="da-DK" dirty="0"/>
          </a:p>
          <a:p>
            <a:r>
              <a:rPr lang="da-DK" dirty="0"/>
              <a:t>Det anbefales, at du opfordrer underleverandører til løbende at notere følgende for deres købte materialer:</a:t>
            </a:r>
          </a:p>
          <a:p>
            <a:r>
              <a:rPr lang="da-DK" dirty="0"/>
              <a:t>• Nummer og dato for følgeseddel</a:t>
            </a:r>
          </a:p>
          <a:p>
            <a:r>
              <a:rPr lang="da-DK" dirty="0"/>
              <a:t>• Produkt- og varebeskrivelse</a:t>
            </a:r>
          </a:p>
          <a:p>
            <a:r>
              <a:rPr lang="da-DK" dirty="0"/>
              <a:t>• Mængde (antal, areal eller vægt)</a:t>
            </a:r>
          </a:p>
          <a:p>
            <a:endParaRPr lang="da-DK" dirty="0"/>
          </a:p>
          <a:p>
            <a:r>
              <a:rPr lang="da-DK" dirty="0"/>
              <a:t>Du kan lette arbejdet omkring mængdeopgørelse og indsamling ved at udarbejde en skabelon, som udleveres til alle underleverandører ved</a:t>
            </a:r>
          </a:p>
          <a:p>
            <a:r>
              <a:rPr lang="da-DK" dirty="0"/>
              <a:t>projektstart. Følgesedlerne bruges af konsulenten, der foretager LCA-beregningen til at verificere mængdeopgørelsen.</a:t>
            </a:r>
          </a:p>
        </p:txBody>
      </p:sp>
      <p:sp>
        <p:nvSpPr>
          <p:cNvPr id="4" name="Pladsholder til slidenummer 3"/>
          <p:cNvSpPr>
            <a:spLocks noGrp="1"/>
          </p:cNvSpPr>
          <p:nvPr>
            <p:ph type="sldNum" sz="quarter" idx="5"/>
          </p:nvPr>
        </p:nvSpPr>
        <p:spPr/>
        <p:txBody>
          <a:bodyPr/>
          <a:lstStyle/>
          <a:p>
            <a:fld id="{4F42ADB8-B285-4B2D-B663-C1F0F3D334FD}" type="slidenum">
              <a:rPr lang="da-DK" smtClean="0"/>
              <a:t>19</a:t>
            </a:fld>
            <a:endParaRPr lang="da-DK"/>
          </a:p>
        </p:txBody>
      </p:sp>
    </p:spTree>
    <p:extLst>
      <p:ext uri="{BB962C8B-B14F-4D97-AF65-F5344CB8AC3E}">
        <p14:creationId xmlns:p14="http://schemas.microsoft.com/office/powerpoint/2010/main" val="91812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præsentation kan bruges fra ende til anden – men ikke på én gang, da den er meget informationstung! </a:t>
            </a:r>
          </a:p>
          <a:p>
            <a:endParaRPr lang="da-DK" dirty="0"/>
          </a:p>
          <a:p>
            <a:r>
              <a:rPr lang="da-DK" dirty="0"/>
              <a:t>Præsentationen kan deles op og tages stykvis – så man for eksempel tager ”Spar på ressourcer” – eller dele af den. Denne del er meget omfattende, idet den indeholder det meste med energi og CO2 fra byggeriet - og det er områder, der ikke har været indeholdt i lovgivning før.  </a:t>
            </a:r>
          </a:p>
          <a:p>
            <a:r>
              <a:rPr lang="da-DK" dirty="0"/>
              <a:t>Eller man kan tage ”Skab et godt indeklima” for sig.  </a:t>
            </a:r>
          </a:p>
          <a:p>
            <a:r>
              <a:rPr lang="da-DK" dirty="0"/>
              <a:t>Som lærer kan du naturligvis skjule de slides, som er irrelevante for din undervisning. </a:t>
            </a:r>
          </a:p>
          <a:p>
            <a:endParaRPr lang="da-DK" dirty="0"/>
          </a:p>
          <a:p>
            <a:r>
              <a:rPr lang="da-DK" dirty="0">
                <a:solidFill>
                  <a:srgbClr val="FF0000"/>
                </a:solidFill>
              </a:rPr>
              <a:t>De røde overskrifter relaterer direkte til den frivillige bæredygtighedsklasse (FBK). </a:t>
            </a:r>
          </a:p>
        </p:txBody>
      </p:sp>
      <p:sp>
        <p:nvSpPr>
          <p:cNvPr id="4" name="Pladsholder til slidenummer 3"/>
          <p:cNvSpPr>
            <a:spLocks noGrp="1"/>
          </p:cNvSpPr>
          <p:nvPr>
            <p:ph type="sldNum" sz="quarter" idx="5"/>
          </p:nvPr>
        </p:nvSpPr>
        <p:spPr/>
        <p:txBody>
          <a:bodyPr/>
          <a:lstStyle/>
          <a:p>
            <a:fld id="{4F42ADB8-B285-4B2D-B663-C1F0F3D334FD}" type="slidenum">
              <a:rPr lang="da-DK" smtClean="0"/>
              <a:t>2</a:t>
            </a:fld>
            <a:endParaRPr lang="da-DK"/>
          </a:p>
        </p:txBody>
      </p:sp>
    </p:spTree>
    <p:extLst>
      <p:ext uri="{BB962C8B-B14F-4D97-AF65-F5344CB8AC3E}">
        <p14:creationId xmlns:p14="http://schemas.microsoft.com/office/powerpoint/2010/main" val="446521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a:t>
            </a:r>
            <a:r>
              <a:rPr lang="da-DK" dirty="0"/>
              <a:t> </a:t>
            </a:r>
          </a:p>
          <a:p>
            <a:pPr marL="0" indent="0">
              <a:buFont typeface="Arial" panose="020B0604020202020204" pitchFamily="34" charset="0"/>
              <a:buNone/>
            </a:pPr>
            <a:r>
              <a:rPr lang="da-DK" sz="1200" dirty="0">
                <a:solidFill>
                  <a:schemeClr val="bg2"/>
                </a:solidFill>
              </a:rPr>
              <a:t>Hvorfor er det en god ide, at have en skabelon for hvordan man opbygger en online platform? </a:t>
            </a:r>
          </a:p>
          <a:p>
            <a:pPr marL="171450" indent="-171450">
              <a:buFontTx/>
              <a:buChar char="-"/>
            </a:pPr>
            <a:r>
              <a:rPr lang="da-DK" sz="1200" dirty="0">
                <a:solidFill>
                  <a:schemeClr val="bg2"/>
                </a:solidFill>
              </a:rPr>
              <a:t>Hvem er ansvarlig for at få den oprettet og hvornår i byggefasen bør den oprettes? </a:t>
            </a:r>
          </a:p>
          <a:p>
            <a:pPr marL="171450" indent="-171450">
              <a:buFontTx/>
              <a:buChar char="-"/>
            </a:pPr>
            <a:endParaRPr lang="da-DK"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latin typeface="Segoe UI" panose="020B0502040204020203" pitchFamily="34" charset="0"/>
              </a:rPr>
              <a:t>hvad gør man med aktører som ikke bidrager og følger skabelonen? og hvordan motiverer man alle til at følge den samme skabelon?</a:t>
            </a:r>
          </a:p>
          <a:p>
            <a:pPr marL="0" indent="0">
              <a:buFont typeface="Arial" panose="020B0604020202020204" pitchFamily="34" charset="0"/>
              <a:buNone/>
            </a:pPr>
            <a:endParaRPr lang="da-DK" sz="1200" dirty="0">
              <a:solidFill>
                <a:schemeClr val="bg2"/>
              </a:solidFill>
            </a:endParaRPr>
          </a:p>
          <a:p>
            <a:pPr marL="0" indent="0">
              <a:buFont typeface="Arial" panose="020B0604020202020204" pitchFamily="34" charset="0"/>
              <a:buNone/>
            </a:pPr>
            <a:r>
              <a:rPr lang="da-DK" sz="1200" dirty="0">
                <a:solidFill>
                  <a:schemeClr val="bg2"/>
                </a:solidFill>
              </a:rPr>
              <a:t>Er der andre emner som strukturen bør udbygges med?  </a:t>
            </a:r>
          </a:p>
          <a:p>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20</a:t>
            </a:fld>
            <a:endParaRPr lang="da-DK"/>
          </a:p>
        </p:txBody>
      </p:sp>
    </p:spTree>
    <p:extLst>
      <p:ext uri="{BB962C8B-B14F-4D97-AF65-F5344CB8AC3E}">
        <p14:creationId xmlns:p14="http://schemas.microsoft.com/office/powerpoint/2010/main" val="1165886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Er det nødvendigt med en frivillig bæredygtighedsklasse i BR?</a:t>
            </a:r>
          </a:p>
          <a:p>
            <a:r>
              <a:rPr lang="da-DK" dirty="0"/>
              <a:t>- Hvad kan det bidrage med til byggeriet?</a:t>
            </a:r>
          </a:p>
          <a:p>
            <a:endParaRPr lang="da-DK" dirty="0"/>
          </a:p>
          <a:p>
            <a:r>
              <a:rPr lang="da-DK" dirty="0"/>
              <a:t>Er det de rigtige emner der er udvalgt til den nye frivillige bæredygtighedsklasse i bygningsreglementet?</a:t>
            </a:r>
          </a:p>
          <a:p>
            <a:r>
              <a:rPr lang="da-DK" dirty="0"/>
              <a:t>- Hvilke andet/andre emner ville være relevant?</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Hvilke af disse emner har en entreprenør/håndværker indflydelse på?  </a:t>
            </a:r>
          </a:p>
          <a:p>
            <a:r>
              <a:rPr lang="da-DK" dirty="0"/>
              <a:t>- Og hvordan?   </a:t>
            </a:r>
          </a:p>
          <a:p>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21</a:t>
            </a:fld>
            <a:endParaRPr lang="da-DK"/>
          </a:p>
        </p:txBody>
      </p:sp>
    </p:spTree>
    <p:extLst>
      <p:ext uri="{BB962C8B-B14F-4D97-AF65-F5344CB8AC3E}">
        <p14:creationId xmlns:p14="http://schemas.microsoft.com/office/powerpoint/2010/main" val="2249391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Opgave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Fordel SØM kvaliteterne på de 9 emner som kan indgå i en bæredygtighedspolitik </a:t>
            </a:r>
          </a:p>
          <a:p>
            <a:r>
              <a:rPr lang="da-DK" b="0" dirty="0"/>
              <a:t>- Hvilke andre emner kunne være relevante at medtage? </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Prioriter de 3 vigtigste emner for sikring af bæredygtighed – Altså det vigtigste SØM for dig </a:t>
            </a:r>
          </a:p>
          <a:p>
            <a:pPr marL="171450" indent="-171450">
              <a:buFontTx/>
              <a:buChar char="-"/>
            </a:pPr>
            <a:r>
              <a:rPr lang="da-DK" b="0" dirty="0"/>
              <a:t>Med inspiration fra sidste slide og guiden svares på hvilke SØM kvaliteter som man finder vigtigst i sit eget arbejde eller generelt </a:t>
            </a:r>
          </a:p>
          <a:p>
            <a:pPr marL="171450" indent="-171450">
              <a:buFontTx/>
              <a:buChar char="-"/>
            </a:pPr>
            <a:endParaRPr lang="da-DK"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sz="1800" dirty="0">
                <a:latin typeface="Segoe UI" panose="020B0502040204020203" pitchFamily="34" charset="0"/>
              </a:rPr>
              <a:t>kom med eksempler på diskussioner omkring prioriteringen mellem de forskellige SØM emner fra byggepladser du har erfaring med</a:t>
            </a:r>
          </a:p>
          <a:p>
            <a:pPr marL="171450" indent="-171450">
              <a:buFontTx/>
              <a:buChar char="-"/>
            </a:pPr>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22</a:t>
            </a:fld>
            <a:endParaRPr lang="da-DK"/>
          </a:p>
        </p:txBody>
      </p:sp>
    </p:spTree>
    <p:extLst>
      <p:ext uri="{BB962C8B-B14F-4D97-AF65-F5344CB8AC3E}">
        <p14:creationId xmlns:p14="http://schemas.microsoft.com/office/powerpoint/2010/main" val="1488336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 får bonus som håndværker-firma, hvis I har defineret en </a:t>
            </a:r>
            <a:r>
              <a:rPr lang="da-DK" b="1" dirty="0" err="1"/>
              <a:t>bæredygtighedspolitik…det</a:t>
            </a:r>
            <a:r>
              <a:rPr lang="da-DK" b="1" dirty="0"/>
              <a:t> er lettere at vinde udbud, hvis underleverandører har en bæredygtighedspolitik,</a:t>
            </a:r>
          </a:p>
          <a:p>
            <a:endParaRPr lang="da-DK" dirty="0"/>
          </a:p>
          <a:p>
            <a:r>
              <a:rPr lang="da-DK" dirty="0"/>
              <a:t>Entreprenører og håndværksvirksomheder bliver i stigende grad mødt af bæredygtighedskrav fra bygherrer i udbudsmaterialer og kravspecifikationer</a:t>
            </a:r>
          </a:p>
          <a:p>
            <a:r>
              <a:rPr lang="da-DK" dirty="0"/>
              <a:t>– typisk i form af krav til sociale klausuler (som fx kan være en forpligtelse til at ansætte et vist antal lærlinge), krav om ordentlige ansættelses-</a:t>
            </a:r>
          </a:p>
          <a:p>
            <a:r>
              <a:rPr lang="da-DK" dirty="0"/>
              <a:t>og arbejdsforhold samt uafhængig og antikorrupt praksis, krav til affaldshåndtering og til bæredygtige valg af byggematerialer m.m.</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latin typeface="Segoe UI" panose="020B0502040204020203" pitchFamily="34" charset="0"/>
              </a:rPr>
              <a:t>I hvor stor udstrækning passer dette? målt i andel af byggeriet? spørg eventuelt eleverne om de har eksempler på opgaver de har vundet </a:t>
            </a:r>
            <a:r>
              <a:rPr lang="da-DK" sz="1800" b="1" dirty="0" err="1">
                <a:latin typeface="Segoe UI" panose="020B0502040204020203" pitchFamily="34" charset="0"/>
              </a:rPr>
              <a:t>pga</a:t>
            </a:r>
            <a:r>
              <a:rPr lang="da-DK" sz="1800" b="1" dirty="0">
                <a:latin typeface="Segoe UI" panose="020B0502040204020203" pitchFamily="34" charset="0"/>
              </a:rPr>
              <a:t> en bæredygtighedspolitik eller opgaver hvor der har været stillet krav om dette til dem.</a:t>
            </a:r>
          </a:p>
          <a:p>
            <a:endParaRPr lang="da-DK" dirty="0"/>
          </a:p>
          <a:p>
            <a:r>
              <a:rPr lang="da-DK" dirty="0"/>
              <a:t>Guiden har primært lagt vægt på punkt 3. Hensyntagen til klima og ressourcer. </a:t>
            </a:r>
          </a:p>
          <a:p>
            <a:endParaRPr lang="da-DK" dirty="0"/>
          </a:p>
          <a:p>
            <a:r>
              <a:rPr lang="da-DK" dirty="0"/>
              <a:t>Det er en god ide at udarbejde en bæredygtighedspolitik, som viser, hvordan virksomheden forholder sig til de 3 bæredygtigheds kvaliteter (SØM). Det er eksempelvis en fordel at have en formuleret bæredygtighedspolitik for sin virksomhed, hvis man skal indgå i DGNB-certificeret byggeri eller renovering. </a:t>
            </a:r>
          </a:p>
          <a:p>
            <a:endParaRPr lang="da-DK" dirty="0"/>
          </a:p>
          <a:p>
            <a:r>
              <a:rPr lang="da-DK" dirty="0"/>
              <a:t>I en bæredygtighedspolitik beskriver man, hvordan virksomheden </a:t>
            </a:r>
            <a:r>
              <a:rPr lang="da-DK" b="1" dirty="0"/>
              <a:t>intern og eksternt </a:t>
            </a:r>
            <a:r>
              <a:rPr lang="da-DK" dirty="0"/>
              <a:t>forholder sig til bæredygtighedsaspekter indenfor økonomiske, miljømæssige og sociale forhold. Mulige bæredygtighedsaspekter at inddrage i jeres bæredygtighedspolitik fremgår af tabellen ved siden af.</a:t>
            </a:r>
          </a:p>
          <a:p>
            <a:endParaRPr lang="da-DK" dirty="0"/>
          </a:p>
          <a:p>
            <a:r>
              <a:rPr lang="da-DK" sz="1200" b="0" i="0" u="none" strike="noStrike" kern="1200" baseline="0" dirty="0">
                <a:solidFill>
                  <a:schemeClr val="tx1"/>
                </a:solidFill>
                <a:latin typeface="+mn-lt"/>
                <a:ea typeface="+mn-ea"/>
                <a:cs typeface="+mn-cs"/>
              </a:rPr>
              <a:t>Figur 5. Kilde: </a:t>
            </a:r>
            <a:r>
              <a:rPr lang="da-DK" sz="1200" b="0" i="1" u="none" strike="noStrike" kern="1200" baseline="0" dirty="0">
                <a:solidFill>
                  <a:schemeClr val="tx1"/>
                </a:solidFill>
                <a:latin typeface="+mn-lt"/>
                <a:ea typeface="+mn-ea"/>
                <a:cs typeface="+mn-cs"/>
              </a:rPr>
              <a:t>DGNB Manual 2016 Etageejendomme og Rækkehuse</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23</a:t>
            </a:fld>
            <a:endParaRPr lang="da-DK"/>
          </a:p>
        </p:txBody>
      </p:sp>
    </p:spTree>
    <p:extLst>
      <p:ext uri="{BB962C8B-B14F-4D97-AF65-F5344CB8AC3E}">
        <p14:creationId xmlns:p14="http://schemas.microsoft.com/office/powerpoint/2010/main" val="411789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Fem overordnede principper </a:t>
            </a:r>
          </a:p>
          <a:p>
            <a:r>
              <a:rPr lang="da-DK" dirty="0"/>
              <a:t>Undervisningsmaterialet ”Bliv bedre til bæredygtighed”  </a:t>
            </a:r>
            <a:r>
              <a:rPr lang="da-DK" dirty="0">
                <a:hlinkClick r:id="rId3"/>
              </a:rPr>
              <a:t>https://www.byggeriogenergi.dk/baeredygtighed/bliv-bedre-til-baeredygtighed/ </a:t>
            </a:r>
            <a:r>
              <a:rPr lang="da-DK" dirty="0"/>
              <a:t>(Som denne undervisningspræsentation bygger på), Guide og </a:t>
            </a:r>
            <a:r>
              <a:rPr lang="da-DK" dirty="0" err="1"/>
              <a:t>Casehæfte</a:t>
            </a:r>
            <a:r>
              <a:rPr lang="da-DK" dirty="0"/>
              <a:t> bygger videre på et eksisterende vejledningsmateriale, som hedder ”Vælg bæredygtigt” – et materiale, som giver tommelfingerregler og gode råd om at foretage bæredygtige materialevalg. Du finder det på www.vælgbæredygtigt.dk.</a:t>
            </a:r>
          </a:p>
          <a:p>
            <a:endParaRPr lang="da-DK" dirty="0"/>
          </a:p>
          <a:p>
            <a:r>
              <a:rPr lang="da-DK" dirty="0"/>
              <a:t>Undervisningsmaterialet ”Bliv bedre til bæredygtighed”, Guide og </a:t>
            </a:r>
            <a:r>
              <a:rPr lang="da-DK" dirty="0" err="1"/>
              <a:t>Casehæfte</a:t>
            </a:r>
            <a:r>
              <a:rPr lang="da-DK" dirty="0"/>
              <a:t> gør brug af de fem principper, men går et spadestik dybere om nogle af de centrale områder og vil udbygge din viden omkring bæredygtighed og de fem principper.</a:t>
            </a:r>
          </a:p>
          <a:p>
            <a:endParaRPr lang="da-DK" dirty="0"/>
          </a:p>
          <a:p>
            <a:r>
              <a:rPr lang="da-DK" sz="1200" b="1" i="0" u="none" strike="noStrike" kern="1200" baseline="0" dirty="0">
                <a:solidFill>
                  <a:schemeClr val="tx1"/>
                </a:solidFill>
                <a:latin typeface="+mn-lt"/>
                <a:ea typeface="+mn-ea"/>
                <a:cs typeface="+mn-cs"/>
              </a:rPr>
              <a:t>Spar på ressourcerne</a:t>
            </a:r>
          </a:p>
          <a:p>
            <a:r>
              <a:rPr lang="da-DK" sz="1200" b="0" i="0" u="none" strike="noStrike" kern="1200" baseline="0" dirty="0">
                <a:solidFill>
                  <a:schemeClr val="tx1"/>
                </a:solidFill>
                <a:latin typeface="+mn-lt"/>
                <a:ea typeface="+mn-ea"/>
                <a:cs typeface="+mn-cs"/>
              </a:rPr>
              <a:t>– i produktion, opførelse og drift</a:t>
            </a:r>
          </a:p>
          <a:p>
            <a:endParaRPr lang="da-DK" sz="1200" b="1"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Skab godt indeklima</a:t>
            </a:r>
          </a:p>
          <a:p>
            <a:r>
              <a:rPr lang="da-DK" sz="1200" b="0" i="0" u="none" strike="noStrike" kern="1200" baseline="0" dirty="0">
                <a:solidFill>
                  <a:schemeClr val="tx1"/>
                </a:solidFill>
                <a:latin typeface="+mn-lt"/>
                <a:ea typeface="+mn-ea"/>
                <a:cs typeface="+mn-cs"/>
              </a:rPr>
              <a:t>– lyd, lys og luft</a:t>
            </a:r>
          </a:p>
          <a:p>
            <a:endParaRPr lang="da-DK" sz="1200" b="1"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Byg til ombyggelighed</a:t>
            </a:r>
          </a:p>
          <a:p>
            <a:r>
              <a:rPr lang="da-DK" sz="1200" b="0" i="0" u="none" strike="noStrike" kern="1200" baseline="0" dirty="0">
                <a:solidFill>
                  <a:schemeClr val="tx1"/>
                </a:solidFill>
                <a:latin typeface="+mn-lt"/>
                <a:ea typeface="+mn-ea"/>
                <a:cs typeface="+mn-cs"/>
              </a:rPr>
              <a:t>– anvend fleksible løsninger</a:t>
            </a:r>
          </a:p>
          <a:p>
            <a:endParaRPr lang="da-DK" sz="1200" b="1"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Byg holdbart</a:t>
            </a:r>
          </a:p>
          <a:p>
            <a:r>
              <a:rPr lang="da-DK" sz="1200" b="0" i="0" u="none" strike="noStrike" kern="1200" baseline="0" dirty="0">
                <a:solidFill>
                  <a:schemeClr val="tx1"/>
                </a:solidFill>
                <a:latin typeface="+mn-lt"/>
                <a:ea typeface="+mn-ea"/>
                <a:cs typeface="+mn-cs"/>
              </a:rPr>
              <a:t>– valg materialer til formålet</a:t>
            </a:r>
          </a:p>
          <a:p>
            <a:endParaRPr lang="da-DK" sz="1200" b="1"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Kig efter dokumentation</a:t>
            </a:r>
          </a:p>
          <a:p>
            <a:r>
              <a:rPr lang="da-DK" sz="1200" b="0" i="0" u="none" strike="noStrike" kern="1200" baseline="0" dirty="0">
                <a:solidFill>
                  <a:schemeClr val="tx1"/>
                </a:solidFill>
                <a:latin typeface="+mn-lt"/>
                <a:ea typeface="+mn-ea"/>
                <a:cs typeface="+mn-cs"/>
              </a:rPr>
              <a:t>– miljømarker og deklarationer</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24</a:t>
            </a:fld>
            <a:endParaRPr lang="da-DK"/>
          </a:p>
        </p:txBody>
      </p:sp>
    </p:spTree>
    <p:extLst>
      <p:ext uri="{BB962C8B-B14F-4D97-AF65-F5344CB8AC3E}">
        <p14:creationId xmlns:p14="http://schemas.microsoft.com/office/powerpoint/2010/main" val="192177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solidFill>
                  <a:schemeClr val="bg2"/>
                </a:solidFill>
              </a:rPr>
              <a:t>1) Spar på ressourcerne - Materialer i fokus</a:t>
            </a:r>
          </a:p>
          <a:p>
            <a:r>
              <a:rPr lang="da-DK" sz="1200" b="0" dirty="0">
                <a:solidFill>
                  <a:schemeClr val="bg2"/>
                </a:solidFill>
              </a:rPr>
              <a:t>Driften – dvs. energiforbruget, når bygningen er i drift -  ER blevet grøn i nybyggeri – så nu er materialerne i fokus. Der bruges rigtig meget energi til materialer, derfor: bevar, byg om, og først derefter byg nyt. </a:t>
            </a:r>
          </a:p>
          <a:p>
            <a:r>
              <a:rPr lang="da-DK" sz="1200" b="1" dirty="0">
                <a:solidFill>
                  <a:schemeClr val="bg2"/>
                </a:solidFill>
              </a:rPr>
              <a:t>Få viden om materialer fra leverandør (herom senere).</a:t>
            </a:r>
          </a:p>
          <a:p>
            <a:endParaRPr lang="da-DK" sz="1200" b="1" dirty="0">
              <a:solidFill>
                <a:schemeClr val="bg2"/>
              </a:solidFill>
            </a:endParaRPr>
          </a:p>
          <a:p>
            <a:r>
              <a:rPr lang="da-DK" sz="1200" b="1" dirty="0">
                <a:solidFill>
                  <a:schemeClr val="bg2"/>
                </a:solidFill>
              </a:rPr>
              <a:t>Hvilke krav fra den frivillige bæredygtighedsklasse er indeholdt i ”Spar på ressourcerne”?</a:t>
            </a:r>
          </a:p>
          <a:p>
            <a:r>
              <a:rPr lang="da-DK" sz="1200" dirty="0">
                <a:solidFill>
                  <a:schemeClr val="bg2"/>
                </a:solidFill>
              </a:rPr>
              <a:t>Fra FBK er Livscyklusvurdering og ressourcer på arbejdspladsen indehold i denne. </a:t>
            </a:r>
          </a:p>
          <a:p>
            <a:r>
              <a:rPr lang="da-DK" sz="1200" dirty="0">
                <a:solidFill>
                  <a:schemeClr val="bg2"/>
                </a:solidFill>
              </a:rPr>
              <a:t>Mange i byggebranchen bruger begreber som ”indlejret energi”, ”indlejret </a:t>
            </a:r>
            <a:r>
              <a:rPr lang="da-DK" sz="1200" dirty="0" err="1">
                <a:solidFill>
                  <a:schemeClr val="bg2"/>
                </a:solidFill>
              </a:rPr>
              <a:t>carbon</a:t>
            </a:r>
            <a:r>
              <a:rPr lang="da-DK" sz="1200" dirty="0">
                <a:solidFill>
                  <a:schemeClr val="bg2"/>
                </a:solidFill>
              </a:rPr>
              <a:t>” eller ”indlejrede påvirkninger”, når de taler om byggematerialer.</a:t>
            </a:r>
          </a:p>
          <a:p>
            <a:r>
              <a:rPr lang="da-DK" sz="1200" dirty="0">
                <a:solidFill>
                  <a:schemeClr val="bg2"/>
                </a:solidFill>
              </a:rPr>
              <a:t>Disse er betegnelser for det energiforbrug og de miljøpåvirkninger, </a:t>
            </a:r>
            <a:r>
              <a:rPr lang="da-DK" sz="1200" kern="1200" dirty="0">
                <a:solidFill>
                  <a:schemeClr val="tx1"/>
                </a:solidFill>
                <a:latin typeface="+mn-lt"/>
                <a:ea typeface="+mn-ea"/>
                <a:cs typeface="+mn-cs"/>
              </a:rPr>
              <a:t>fx CO2 udledning som forekommer i forbindelse med fremstilling af et byggemateriale. </a:t>
            </a:r>
            <a:endParaRPr lang="da-DK" sz="1200" dirty="0">
              <a:solidFill>
                <a:schemeClr val="bg2"/>
              </a:solidFill>
            </a:endParaRPr>
          </a:p>
          <a:p>
            <a:endParaRPr lang="da-DK" sz="1200" dirty="0">
              <a:solidFill>
                <a:schemeClr val="bg2"/>
              </a:solidFill>
            </a:endParaRPr>
          </a:p>
          <a:p>
            <a:r>
              <a:rPr lang="da-DK" sz="1200" dirty="0">
                <a:solidFill>
                  <a:schemeClr val="bg2"/>
                </a:solidFill>
              </a:rPr>
              <a:t>Det er derfor værd at inddrage i sin bæredygtighedsvurdering, hvor byggematerialerne kommer fra – er de lokalt eller nationalt produceret, eller importeret fra den anden side af jorden? Dette har indflydelse på miljøpåvirkninger (fx fra transport), produktionsforhold (fx arbejdsforhold og miljøforhold på fabrikken), indhold i materialer (fx kemikalier, der er ulovlige i Danmark) og tilgængelig dokumentation for materialet. </a:t>
            </a:r>
          </a:p>
          <a:p>
            <a:endParaRPr lang="da-DK" sz="1200" dirty="0">
              <a:solidFill>
                <a:schemeClr val="bg2"/>
              </a:solidFill>
            </a:endParaRPr>
          </a:p>
          <a:p>
            <a:r>
              <a:rPr lang="da-DK" sz="1200" dirty="0">
                <a:solidFill>
                  <a:schemeClr val="bg2"/>
                </a:solidFill>
              </a:rPr>
              <a:t>En anden vigtig faktor er vurderingen af, om der er tale om en knap ressource. Der er materialer, fx visse typer af sten, træ, metaller og fossile brændsler, som er ved at slippe op – og derved vil disse ressourcer ikke være rådighed for kommende generationer.</a:t>
            </a:r>
          </a:p>
          <a:p>
            <a:endParaRPr lang="da-DK" dirty="0"/>
          </a:p>
          <a:p>
            <a:r>
              <a:rPr lang="da-DK" b="1" dirty="0"/>
              <a:t>Hvorfor er det CO2, vi går op i?</a:t>
            </a:r>
          </a:p>
          <a:p>
            <a:r>
              <a:rPr lang="da-DK" dirty="0"/>
              <a:t>Der findes en lang række miljøbelastninger fra industriel produktion af byggematerialer (se figurer på slide), men det er ofte kun CO2-belastningen, som omtales, når man taler om et materiales miljøvenlighed. Grunden til at CO2-udedningen får den størst opmærksomhed, er, </a:t>
            </a:r>
            <a:r>
              <a:rPr lang="da-DK" i="1" dirty="0"/>
              <a:t>at CO2 bidrager til den globale opvarmning som har en negativ indflydelse på det globale klima. Hvorimod påvirkninger som forsuring og næringssaltbelastning ’kun’ har en negativ indflydelse på lokale skov- og vandområder.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Figur 6. Kilde: </a:t>
            </a:r>
            <a:r>
              <a:rPr lang="da-DK" sz="1200" b="0" i="1" u="none" strike="noStrike" kern="1200" baseline="0" dirty="0">
                <a:solidFill>
                  <a:schemeClr val="tx1"/>
                </a:solidFill>
                <a:latin typeface="+mn-lt"/>
                <a:ea typeface="+mn-ea"/>
                <a:cs typeface="+mn-cs"/>
              </a:rPr>
              <a:t>Introduktion til LCA på bygninger, Energistyrelsen</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25</a:t>
            </a:fld>
            <a:endParaRPr lang="da-DK"/>
          </a:p>
        </p:txBody>
      </p:sp>
    </p:spTree>
    <p:extLst>
      <p:ext uri="{BB962C8B-B14F-4D97-AF65-F5344CB8AC3E}">
        <p14:creationId xmlns:p14="http://schemas.microsoft.com/office/powerpoint/2010/main" val="2491689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CO2-udledning opgøres i noget man kalder CO2-ækvivalenter. Det betyder at betegnelsen dækker over flere problematiske drivhusgasser end CO2 – fx metangas og lattergas</a:t>
            </a:r>
            <a:r>
              <a:rPr lang="da-DK" dirty="0"/>
              <a:t>. Man bruger opgørelsen ’kg CO2-ækvivalenter’ for enkelthedens skyldes, så man kan nøjes med ét tal for drivhusgasserne. Ækvivalent betyder, at noget er lig med noget andet.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solidFill>
                  <a:schemeClr val="accent5"/>
                </a:solidFill>
              </a:rPr>
              <a:t>Andelen af CO2 i atmosfæren er væsentlig højere end koncentrationen af metan- og lattergas. Derfor er det særligt CO2, man ønsker at reducere. 1 kg metan påvirker dog atmosfæren 25 gange hårdere end 1 kg CO2. For lattergas er dette tal 298 gange. Dvs. 1 kg metan svarer til 25 kg CO2-ækvivalenter, mens 1 lattergas svarer til 298 kg CO2- ækvivalenter</a:t>
            </a:r>
            <a:r>
              <a:rPr lang="da-DK" dirty="0">
                <a:solidFill>
                  <a:schemeClr val="bg2"/>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a:solidFill>
                  <a:schemeClr val="tx1"/>
                </a:solidFill>
                <a:latin typeface="+mn-lt"/>
                <a:ea typeface="+mn-ea"/>
                <a:cs typeface="+mn-cs"/>
              </a:rPr>
              <a:t>Figur 6. Kilde: </a:t>
            </a:r>
            <a:r>
              <a:rPr lang="da-DK" sz="1200" b="0" i="1" u="none" strike="noStrike" kern="1200" baseline="0" dirty="0">
                <a:solidFill>
                  <a:schemeClr val="tx1"/>
                </a:solidFill>
                <a:latin typeface="+mn-lt"/>
                <a:ea typeface="+mn-ea"/>
                <a:cs typeface="+mn-cs"/>
              </a:rPr>
              <a:t>Introduktion til LCA på bygninger, Energistyrelsen</a:t>
            </a:r>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26</a:t>
            </a:fld>
            <a:endParaRPr lang="da-DK"/>
          </a:p>
        </p:txBody>
      </p:sp>
    </p:spTree>
    <p:extLst>
      <p:ext uri="{BB962C8B-B14F-4D97-AF65-F5344CB8AC3E}">
        <p14:creationId xmlns:p14="http://schemas.microsoft.com/office/powerpoint/2010/main" val="1744992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skal laves en Livscyklusvurdering (LCA) Ved byggetilladelsen for at få et tidligt billede  og tage valg på oplyst grundlag – dvs. det kan have en reel effekt for den endelige bygning.</a:t>
            </a:r>
          </a:p>
          <a:p>
            <a:r>
              <a:rPr lang="da-DK" dirty="0"/>
              <a:t>Bygningsreglementet (BR) Indeholder ikke krav om LCA – men formålet med byggeloven er dog at  fremme  foranstaltninger, der modvirker unødvendigt ressourceforbrug i bebyggelser – så det falder godt i tråd. </a:t>
            </a:r>
          </a:p>
          <a:p>
            <a:endParaRPr lang="da-DK" dirty="0"/>
          </a:p>
          <a:p>
            <a:pPr fontAlgn="base"/>
            <a:r>
              <a:rPr lang="da-DK" dirty="0"/>
              <a:t>Fra TBST vejledning: </a:t>
            </a:r>
            <a:r>
              <a:rPr lang="da-DK" sz="1200" b="1" kern="1200" dirty="0">
                <a:solidFill>
                  <a:schemeClr val="tx1"/>
                </a:solidFill>
                <a:effectLst/>
                <a:latin typeface="Arial" charset="0"/>
                <a:ea typeface="+mn-ea"/>
                <a:cs typeface="+mn-cs"/>
              </a:rPr>
              <a:t>En livscyklusvurdering, også kaldet LCA (Life-</a:t>
            </a:r>
            <a:r>
              <a:rPr lang="da-DK" sz="1200" b="1" kern="1200" dirty="0" err="1">
                <a:solidFill>
                  <a:schemeClr val="tx1"/>
                </a:solidFill>
                <a:effectLst/>
                <a:latin typeface="Arial" charset="0"/>
                <a:ea typeface="+mn-ea"/>
                <a:cs typeface="+mn-cs"/>
              </a:rPr>
              <a:t>Cycle</a:t>
            </a:r>
            <a:r>
              <a:rPr lang="da-DK" sz="1200" b="1" kern="1200" dirty="0">
                <a:solidFill>
                  <a:schemeClr val="tx1"/>
                </a:solidFill>
                <a:effectLst/>
                <a:latin typeface="Arial" charset="0"/>
                <a:ea typeface="+mn-ea"/>
                <a:cs typeface="+mn-cs"/>
              </a:rPr>
              <a:t> </a:t>
            </a:r>
            <a:r>
              <a:rPr lang="da-DK" sz="1200" b="1" kern="1200" dirty="0" err="1">
                <a:solidFill>
                  <a:schemeClr val="tx1"/>
                </a:solidFill>
                <a:effectLst/>
                <a:latin typeface="Arial" charset="0"/>
                <a:ea typeface="+mn-ea"/>
                <a:cs typeface="+mn-cs"/>
              </a:rPr>
              <a:t>Assessment</a:t>
            </a:r>
            <a:r>
              <a:rPr lang="da-DK" sz="1200" b="1" kern="1200" dirty="0">
                <a:solidFill>
                  <a:schemeClr val="tx1"/>
                </a:solidFill>
                <a:effectLst/>
                <a:latin typeface="Arial" charset="0"/>
                <a:ea typeface="+mn-ea"/>
                <a:cs typeface="+mn-cs"/>
              </a:rPr>
              <a:t>), kan beregne byggeriets potentielle miljøpåvirkning.</a:t>
            </a:r>
            <a:br>
              <a:rPr lang="da-DK" sz="1200" b="1" kern="1200" dirty="0">
                <a:solidFill>
                  <a:schemeClr val="tx1"/>
                </a:solidFill>
                <a:effectLst/>
                <a:latin typeface="Arial" charset="0"/>
                <a:ea typeface="+mn-ea"/>
                <a:cs typeface="+mn-cs"/>
              </a:rPr>
            </a:br>
            <a:endParaRPr lang="da-DK" sz="1200" b="1" kern="1200" dirty="0">
              <a:solidFill>
                <a:schemeClr val="tx1"/>
              </a:solidFill>
              <a:effectLst/>
              <a:latin typeface="Arial" charset="0"/>
              <a:ea typeface="+mn-ea"/>
              <a:cs typeface="+mn-cs"/>
            </a:endParaRPr>
          </a:p>
          <a:p>
            <a:pPr fontAlgn="base"/>
            <a:r>
              <a:rPr lang="da-DK" sz="1200" b="0" i="0" kern="1200" dirty="0">
                <a:solidFill>
                  <a:schemeClr val="tx1"/>
                </a:solidFill>
                <a:effectLst/>
                <a:latin typeface="Arial" charset="0"/>
                <a:ea typeface="+mn-ea"/>
                <a:cs typeface="+mn-cs"/>
              </a:rPr>
              <a:t>De miljøpåvirkninger, der indgår i en LCA opstår i hovedtræk i forbindelse med fremskaffelse af råvarer, produktion af byggematerialer, energi- og ressourceforbrug ved drift og vedligehold, samt ved bortskaffelse og genanvendelse af bygningsdele og byggematerialer. Læs mere om livscyklusvurdering i publikationen 'Introduktion til LCA på bygninger' samt i analysen 'Bygningens livscyklus'.</a:t>
            </a:r>
          </a:p>
          <a:p>
            <a:pPr fontAlgn="base"/>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Til støtte for livscyklusvurderinger har Trafik-, Bygge- og Boligstyrelsen lanceret </a:t>
            </a:r>
            <a:r>
              <a:rPr lang="da-DK" sz="1200" b="0" i="0" kern="1200" dirty="0" err="1">
                <a:solidFill>
                  <a:schemeClr val="tx1"/>
                </a:solidFill>
                <a:effectLst/>
                <a:latin typeface="Arial" charset="0"/>
                <a:ea typeface="+mn-ea"/>
                <a:cs typeface="+mn-cs"/>
              </a:rPr>
              <a:t>LCAbyg</a:t>
            </a:r>
            <a:r>
              <a:rPr lang="da-DK" sz="1200" b="0" i="0" kern="1200" dirty="0">
                <a:solidFill>
                  <a:schemeClr val="tx1"/>
                </a:solidFill>
                <a:effectLst/>
                <a:latin typeface="Arial" charset="0"/>
                <a:ea typeface="+mn-ea"/>
                <a:cs typeface="+mn-cs"/>
              </a:rPr>
              <a:t>, som er et LCA-værktøj. Med </a:t>
            </a:r>
            <a:r>
              <a:rPr lang="da-DK" sz="1200" b="0" i="0" kern="1200" dirty="0" err="1">
                <a:solidFill>
                  <a:schemeClr val="tx1"/>
                </a:solidFill>
                <a:effectLst/>
                <a:latin typeface="Arial" charset="0"/>
                <a:ea typeface="+mn-ea"/>
                <a:cs typeface="+mn-cs"/>
              </a:rPr>
              <a:t>LCAbyg</a:t>
            </a:r>
            <a:r>
              <a:rPr lang="da-DK" sz="1200" b="0" i="0" kern="1200" dirty="0">
                <a:solidFill>
                  <a:schemeClr val="tx1"/>
                </a:solidFill>
                <a:effectLst/>
                <a:latin typeface="Arial" charset="0"/>
                <a:ea typeface="+mn-ea"/>
                <a:cs typeface="+mn-cs"/>
              </a:rPr>
              <a:t> kan du beregne byggeriets miljøprofil og ressourcefor­brug. Du indtaster informationer om bygningsdelene og evt. bygningens energiforbrug. Værktøjet tager sig automatisk af LCA-beregningerne og samler resulta­terne i en rapport.</a:t>
            </a:r>
          </a:p>
          <a:p>
            <a:pPr fontAlgn="base"/>
            <a:endParaRPr lang="da-DK" sz="1200" b="0" i="0" kern="1200" dirty="0">
              <a:solidFill>
                <a:schemeClr val="tx1"/>
              </a:solidFill>
              <a:effectLst/>
              <a:latin typeface="Arial" charset="0"/>
              <a:ea typeface="+mn-ea"/>
              <a:cs typeface="+mn-cs"/>
            </a:endParaRPr>
          </a:p>
          <a:p>
            <a:pPr fontAlgn="base"/>
            <a:r>
              <a:rPr lang="da-DK" dirty="0"/>
              <a:t>TBST kommenterer: LCA er en hjørnesten, hvor der ændres praksis . Der er ingen </a:t>
            </a:r>
            <a:r>
              <a:rPr lang="da-DK" dirty="0" err="1"/>
              <a:t>benchmarks</a:t>
            </a:r>
            <a:r>
              <a:rPr lang="da-DK" dirty="0"/>
              <a:t>, for nu skal klassen testes – og branchen skal være med til at teste for at sætte niveauer for krav. </a:t>
            </a:r>
          </a:p>
          <a:p>
            <a:pPr fontAlgn="base"/>
            <a:r>
              <a:rPr lang="da-DK" dirty="0"/>
              <a:t>50 år er valgt for at være i tråd m fx den europæiske ”Levels.” 15 ud af 21 lange bruger 50 år.  Det har også vist sig, at det ikke ændrer så meget, om man siger 60 år. </a:t>
            </a:r>
          </a:p>
          <a:p>
            <a:pPr fontAlgn="base"/>
            <a:r>
              <a:rPr lang="da-DK" dirty="0"/>
              <a:t>I LCA er det klimapåvirkning – ikke andre påvirkninger. </a:t>
            </a:r>
          </a:p>
          <a:p>
            <a:pPr fontAlgn="base"/>
            <a:endParaRPr lang="da-DK" sz="1200" b="0" i="0" kern="1200" dirty="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27</a:t>
            </a:fld>
            <a:endParaRPr lang="da-DK" dirty="0"/>
          </a:p>
        </p:txBody>
      </p:sp>
    </p:spTree>
    <p:extLst>
      <p:ext uri="{BB962C8B-B14F-4D97-AF65-F5344CB8AC3E}">
        <p14:creationId xmlns:p14="http://schemas.microsoft.com/office/powerpoint/2010/main" val="3108766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CO2-udledning: Drift kontra opførelse</a:t>
            </a:r>
          </a:p>
          <a:p>
            <a:r>
              <a:rPr lang="da-DK" b="1" dirty="0"/>
              <a:t>Nu er det indlejret energi, man skal have styr på</a:t>
            </a:r>
          </a:p>
          <a:p>
            <a:r>
              <a:rPr lang="da-DK" dirty="0"/>
              <a:t>Stigende energikrav i Bygningsreglementet har gjort, at energiforbruget til drift af nye bygninger er faldet markant over en årrække.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Klimabelastning </a:t>
            </a:r>
          </a:p>
          <a:p>
            <a:r>
              <a:rPr lang="da-DK" dirty="0"/>
              <a:t>Det betyder, at CO2-belastningen ved fremstilling af byggematerialer til opførelse af nye bygninger eller renovering udgør en stigende andel af CO2-aftrykket fra bygninger.</a:t>
            </a:r>
          </a:p>
          <a:p>
            <a:endParaRPr lang="da-DK" dirty="0"/>
          </a:p>
          <a:p>
            <a:r>
              <a:rPr lang="da-DK" i="1" dirty="0"/>
              <a:t>På figuren 8 ses CO2-udledningen fordelt på driftsenergi og materialer i tre situationer: når man bevarer en ældre bygning, når man ombygger en bygning, og når man river ned og bygger nyt</a:t>
            </a:r>
            <a:r>
              <a:rPr lang="da-DK" dirty="0"/>
              <a:t>. Hvis en ældre bygning bevares, og der kun foretages løbende, nødvendige udskiftninger af bygningsdele, udgør energiforbruget til drift den største CO2-belastning. Ved større renoveringer belaster energi til drift og energi til at fremstille nye materialer omtrent lige meget. Ved nybyggeri udgør materialerne i dag en væsentlig større klimabelastning end driften på grund af de stramme energikrav i Bygningsreglementet. </a:t>
            </a:r>
          </a:p>
          <a:p>
            <a:endParaRPr lang="da-DK" dirty="0"/>
          </a:p>
          <a:p>
            <a:r>
              <a:rPr lang="da-DK" dirty="0"/>
              <a:t>Som en del af den grønne omstilling vil energi blive produceret mere CO2-neutralt i fremtiden. Det betyder, at man skal være opmærksom på ikke at anvende en unødigt stor mængde materialer, hvis disse i dag produceres med høj CO2-udledning, for at spare driftsenergi, da driftsenergien i fremtiden sandsynligvis bliver CO2-neutral.</a:t>
            </a:r>
          </a:p>
          <a:p>
            <a:endParaRPr lang="da-DK" dirty="0"/>
          </a:p>
          <a:p>
            <a:r>
              <a:rPr lang="da-DK" dirty="0">
                <a:solidFill>
                  <a:schemeClr val="tx1"/>
                </a:solidFill>
              </a:rPr>
              <a:t>Konklusion: Bevaring og nybyggeri er ca. det samme – (i teorien – men gamle bygninger bruger ikke så meget som beregnet i praksis – og nye bruger </a:t>
            </a:r>
            <a:r>
              <a:rPr lang="da-DK" dirty="0" err="1">
                <a:solidFill>
                  <a:schemeClr val="tx1"/>
                </a:solidFill>
              </a:rPr>
              <a:t>mere….så</a:t>
            </a:r>
            <a:r>
              <a:rPr lang="da-DK" dirty="0">
                <a:solidFill>
                  <a:schemeClr val="tx1"/>
                </a:solidFill>
              </a:rPr>
              <a:t> det kan nok bedst betale sig at bevare – specielt, hvis energien går over på vedvarende i fremtiden…. Dette er jo et øjebliksbillede, fordi driften jo bliver grønnere med mere vedvarende energi i forsyningen. Det gælder også for produktion af materialer, men det har ikke nær så stor betydning i det samlede billede.</a:t>
            </a:r>
          </a:p>
        </p:txBody>
      </p:sp>
      <p:sp>
        <p:nvSpPr>
          <p:cNvPr id="4" name="Pladsholder til slidenummer 3"/>
          <p:cNvSpPr>
            <a:spLocks noGrp="1"/>
          </p:cNvSpPr>
          <p:nvPr>
            <p:ph type="sldNum" sz="quarter" idx="5"/>
          </p:nvPr>
        </p:nvSpPr>
        <p:spPr/>
        <p:txBody>
          <a:bodyPr/>
          <a:lstStyle/>
          <a:p>
            <a:fld id="{4F42ADB8-B285-4B2D-B663-C1F0F3D334FD}" type="slidenum">
              <a:rPr lang="da-DK" smtClean="0"/>
              <a:t>28</a:t>
            </a:fld>
            <a:endParaRPr lang="da-DK"/>
          </a:p>
        </p:txBody>
      </p:sp>
    </p:spTree>
    <p:extLst>
      <p:ext uri="{BB962C8B-B14F-4D97-AF65-F5344CB8AC3E}">
        <p14:creationId xmlns:p14="http://schemas.microsoft.com/office/powerpoint/2010/main" val="4227068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29</a:t>
            </a:fld>
            <a:endParaRPr lang="da-DK"/>
          </a:p>
        </p:txBody>
      </p:sp>
    </p:spTree>
    <p:extLst>
      <p:ext uri="{BB962C8B-B14F-4D97-AF65-F5344CB8AC3E}">
        <p14:creationId xmlns:p14="http://schemas.microsoft.com/office/powerpoint/2010/main" val="318388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latin typeface="+mn-lt"/>
                <a:ea typeface="+mn-ea"/>
                <a:cs typeface="+mn-cs"/>
              </a:rPr>
              <a:t>Materialet 'Bliv bedre til bæredygtighed' </a:t>
            </a:r>
            <a:r>
              <a:rPr lang="da-DK" dirty="0">
                <a:hlinkClick r:id="rId3"/>
              </a:rPr>
              <a:t>https://www.byggeriogenergi.dk/baeredygtighed/bliv-bedre-til-baeredygtighed/</a:t>
            </a:r>
            <a:r>
              <a:rPr lang="da-DK" dirty="0"/>
              <a:t> </a:t>
            </a:r>
            <a:r>
              <a:rPr lang="da-DK" sz="1200" kern="1200" dirty="0">
                <a:solidFill>
                  <a:schemeClr val="tx1"/>
                </a:solidFill>
                <a:latin typeface="+mn-lt"/>
                <a:ea typeface="+mn-ea"/>
                <a:cs typeface="+mn-cs"/>
              </a:rPr>
              <a:t>omfatter fire dele:  </a:t>
            </a:r>
          </a:p>
          <a:p>
            <a:pPr marL="171450" indent="-171450">
              <a:buFont typeface="Arial" panose="020B0604020202020204" pitchFamily="34" charset="0"/>
              <a:buChar char="•"/>
            </a:pPr>
            <a:r>
              <a:rPr lang="da-DK" sz="1200" kern="1200" dirty="0">
                <a:solidFill>
                  <a:schemeClr val="tx1"/>
                </a:solidFill>
                <a:latin typeface="+mn-lt"/>
                <a:ea typeface="+mn-ea"/>
                <a:cs typeface="+mn-cs"/>
              </a:rPr>
              <a:t>En </a:t>
            </a:r>
            <a:r>
              <a:rPr lang="da-DK" sz="1200" b="0" kern="1200" dirty="0">
                <a:solidFill>
                  <a:schemeClr val="tx1"/>
                </a:solidFill>
                <a:latin typeface="+mn-lt"/>
                <a:ea typeface="+mn-ea"/>
                <a:cs typeface="+mn-cs"/>
              </a:rPr>
              <a:t>Guide </a:t>
            </a:r>
            <a:r>
              <a:rPr lang="da-DK" sz="1200" kern="1200" dirty="0">
                <a:solidFill>
                  <a:schemeClr val="tx1"/>
                </a:solidFill>
                <a:latin typeface="+mn-lt"/>
                <a:ea typeface="+mn-ea"/>
                <a:cs typeface="+mn-cs"/>
              </a:rPr>
              <a:t>som introducerer bæredygtighedsbegrebet generel og under 5 overordnet principper. Guidens primære fokus er materialer, energi og indeklima.  </a:t>
            </a:r>
          </a:p>
          <a:p>
            <a:pPr marL="171450" indent="-171450">
              <a:buFont typeface="Arial" panose="020B0604020202020204" pitchFamily="34" charset="0"/>
              <a:buChar char="•"/>
            </a:pPr>
            <a:r>
              <a:rPr lang="da-DK" sz="1200" b="0" kern="1200" dirty="0" err="1">
                <a:solidFill>
                  <a:schemeClr val="tx1"/>
                </a:solidFill>
                <a:latin typeface="+mn-lt"/>
                <a:ea typeface="+mn-ea"/>
                <a:cs typeface="+mn-cs"/>
              </a:rPr>
              <a:t>Casehæfte</a:t>
            </a:r>
            <a:r>
              <a:rPr lang="da-DK" sz="1200" b="0" kern="1200" dirty="0">
                <a:solidFill>
                  <a:schemeClr val="tx1"/>
                </a:solidFill>
                <a:latin typeface="+mn-lt"/>
                <a:ea typeface="+mn-ea"/>
                <a:cs typeface="+mn-cs"/>
              </a:rPr>
              <a:t> med </a:t>
            </a:r>
            <a:r>
              <a:rPr lang="da-DK" sz="1200" kern="1200" dirty="0">
                <a:solidFill>
                  <a:schemeClr val="tx1"/>
                </a:solidFill>
                <a:latin typeface="+mn-lt"/>
                <a:ea typeface="+mn-ea"/>
                <a:cs typeface="+mn-cs"/>
              </a:rPr>
              <a:t>to eksempler på bæredygtigt byggeri. Herunder hvilke tiltag som har bidraget til bæredygtigheden, og hvilke dilemmaer der er opstået undervejs.     </a:t>
            </a:r>
          </a:p>
          <a:p>
            <a:pPr marL="171450" indent="-171450">
              <a:buFont typeface="Arial" panose="020B0604020202020204" pitchFamily="34" charset="0"/>
              <a:buChar char="•"/>
            </a:pPr>
            <a:r>
              <a:rPr lang="da-DK" sz="1200" b="1" kern="1200" dirty="0">
                <a:solidFill>
                  <a:schemeClr val="tx1"/>
                </a:solidFill>
                <a:latin typeface="+mn-lt"/>
                <a:ea typeface="+mn-ea"/>
                <a:cs typeface="+mn-cs"/>
              </a:rPr>
              <a:t>Undervisningsmateriale </a:t>
            </a:r>
            <a:r>
              <a:rPr lang="da-DK" sz="1200" kern="1200" dirty="0">
                <a:solidFill>
                  <a:schemeClr val="tx1"/>
                </a:solidFill>
                <a:latin typeface="+mn-lt"/>
                <a:ea typeface="+mn-ea"/>
                <a:cs typeface="+mn-cs"/>
              </a:rPr>
              <a:t>som er målrettet erhvervsuddannelser og universiteter, hvor teori og praksis blandes.</a:t>
            </a:r>
          </a:p>
          <a:p>
            <a:pPr marL="171450" indent="-171450">
              <a:buFont typeface="Arial" panose="020B0604020202020204" pitchFamily="34" charset="0"/>
              <a:buChar char="•"/>
            </a:pPr>
            <a:r>
              <a:rPr lang="da-DK" b="0" dirty="0">
                <a:solidFill>
                  <a:schemeClr val="bg2"/>
                </a:solidFill>
              </a:rPr>
              <a:t>Supplerende undervisningsmateriale </a:t>
            </a:r>
            <a:r>
              <a:rPr lang="da-DK" dirty="0">
                <a:solidFill>
                  <a:schemeClr val="bg2"/>
                </a:solidFill>
              </a:rPr>
              <a:t>med relevante danske kilder og litteratur om bæredygtighed.</a:t>
            </a:r>
            <a:r>
              <a:rPr lang="da-DK" sz="12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Som underviser kan du bruge denne præsentation til at introducere dine studerende til bæredygtighed og til den frivillige bæredygtighedsklasse. Der varieres mellem blå og orange slides i undervisningsmaterialet.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Blå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Præsentationen tager udgangspunkt i den teoretiske tilgang/forklaringer omkring bæredygtighed, med afsæt i de fem principper fra Guiden.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Orange slides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Tiltagene fra </a:t>
            </a:r>
            <a:r>
              <a:rPr lang="da-DK" dirty="0" err="1"/>
              <a:t>Casehæftet</a:t>
            </a:r>
            <a:r>
              <a:rPr lang="da-DK" dirty="0"/>
              <a:t> anvendes som eksempler på hvordan emnerne fra de blå slides er anvendt på konkrete byggerier.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FF0000"/>
                </a:solidFill>
              </a:rPr>
              <a:t>(Der vil løbende være mindre øvelser eller diskussionsemner til at aktivere de påhørende. Til sidst i præsentationen findes opgaver til LCA og LCC og en opsamling af diskussionsspørgsmålene.)</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a:t>
            </a:fld>
            <a:endParaRPr lang="da-DK"/>
          </a:p>
        </p:txBody>
      </p:sp>
    </p:spTree>
    <p:extLst>
      <p:ext uri="{BB962C8B-B14F-4D97-AF65-F5344CB8AC3E}">
        <p14:creationId xmlns:p14="http://schemas.microsoft.com/office/powerpoint/2010/main" val="1274369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A.C Bangs hus har der været stort fokus på materialerne i forbindelse med etablering af tagboliger. Heriblandt anvendes FSC og PEFC certificeret træ – som er træ fra bæredygtig skovdrift samt </a:t>
            </a:r>
            <a:r>
              <a:rPr lang="da-DK" dirty="0" err="1"/>
              <a:t>Natursten</a:t>
            </a:r>
            <a:r>
              <a:rPr lang="da-DK" dirty="0"/>
              <a:t> materialet hedder Travertin.  </a:t>
            </a:r>
          </a:p>
          <a:p>
            <a:r>
              <a:rPr lang="da-DK" dirty="0">
                <a:solidFill>
                  <a:schemeClr val="bg2"/>
                </a:solidFill>
              </a:rPr>
              <a:t>Valget om at videreføre </a:t>
            </a:r>
            <a:r>
              <a:rPr lang="da-DK" dirty="0" err="1">
                <a:solidFill>
                  <a:schemeClr val="bg2"/>
                </a:solidFill>
              </a:rPr>
              <a:t>natursten</a:t>
            </a:r>
            <a:r>
              <a:rPr lang="da-DK" dirty="0">
                <a:solidFill>
                  <a:schemeClr val="bg2"/>
                </a:solidFill>
              </a:rPr>
              <a:t> på tagboligerne er gjort for at respektere bygningens bevaringsværdige facade mest muligt. </a:t>
            </a:r>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30</a:t>
            </a:fld>
            <a:endParaRPr lang="da-DK"/>
          </a:p>
        </p:txBody>
      </p:sp>
    </p:spTree>
    <p:extLst>
      <p:ext uri="{BB962C8B-B14F-4D97-AF65-F5344CB8AC3E}">
        <p14:creationId xmlns:p14="http://schemas.microsoft.com/office/powerpoint/2010/main" val="2745675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Ryesgade 25 </a:t>
            </a:r>
          </a:p>
          <a:p>
            <a:r>
              <a:rPr lang="da-DK" i="1" dirty="0">
                <a:solidFill>
                  <a:schemeClr val="bg2"/>
                </a:solidFill>
              </a:rPr>
              <a:t>På Ryesgade 25 er ydervæggene efterisoleret med indvendig isolering, fordi bygningen har en bevaringsværdig facade, hvor udseendet ikke må ændres. Isoleringsvalget stod mellem tre materialer: PUR-skum, PIR-skum og gasbeton. </a:t>
            </a:r>
            <a:r>
              <a:rPr lang="da-DK" sz="1200" b="0" i="0" u="none" strike="noStrike" kern="1200" baseline="0" dirty="0">
                <a:solidFill>
                  <a:schemeClr val="tx1"/>
                </a:solidFill>
                <a:latin typeface="+mn-lt"/>
                <a:ea typeface="+mn-ea"/>
                <a:cs typeface="+mn-cs"/>
              </a:rPr>
              <a:t>Alle tre opfyldte definerede krav om fuldbeklædning på væggen for at minimere risikoen for skimmel.</a:t>
            </a: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solidFill>
                  <a:schemeClr val="bg2"/>
                </a:solidFill>
              </a:rPr>
              <a:t>Isoleringsprodukterne blev vurderet i forhold til energiforbrug i produktionen, afgivelse af stoffer i drift, </a:t>
            </a:r>
            <a:r>
              <a:rPr lang="da-DK" i="1" dirty="0" err="1">
                <a:solidFill>
                  <a:schemeClr val="bg2"/>
                </a:solidFill>
              </a:rPr>
              <a:t>brandmæssige</a:t>
            </a:r>
            <a:r>
              <a:rPr lang="da-DK" i="1" dirty="0">
                <a:solidFill>
                  <a:schemeClr val="bg2"/>
                </a:solidFill>
              </a:rPr>
              <a:t> egenskaber, fugt, genanvendelsespotentiale og isoleringsevne. </a:t>
            </a:r>
            <a:r>
              <a:rPr lang="da-DK" sz="1200" kern="1200" dirty="0">
                <a:solidFill>
                  <a:schemeClr val="tx1"/>
                </a:solidFill>
                <a:effectLst/>
                <a:latin typeface="+mn-lt"/>
                <a:ea typeface="+mn-ea"/>
                <a:cs typeface="+mn-cs"/>
              </a:rPr>
              <a:t>Produkterne blev tildelt en score fra 1-5 på områderne, hvilket resulterede i at produkterne fik næsten identiske scorer, når det hele blev lagt sammen. Gasbetons </a:t>
            </a:r>
            <a:r>
              <a:rPr lang="da-DK" sz="1200" kern="1200" dirty="0" err="1">
                <a:solidFill>
                  <a:schemeClr val="tx1"/>
                </a:solidFill>
                <a:effectLst/>
                <a:latin typeface="+mn-lt"/>
                <a:ea typeface="+mn-ea"/>
                <a:cs typeface="+mn-cs"/>
              </a:rPr>
              <a:t>granulaten</a:t>
            </a:r>
            <a:r>
              <a:rPr lang="da-DK" sz="1200" kern="1200" dirty="0">
                <a:solidFill>
                  <a:schemeClr val="tx1"/>
                </a:solidFill>
                <a:effectLst/>
                <a:latin typeface="+mn-lt"/>
                <a:ea typeface="+mn-ea"/>
                <a:cs typeface="+mn-cs"/>
              </a:rPr>
              <a:t> havde dårligt isoleringsevne, hvilket ville medføre størst reduktion at arealet i lejlighederne, og PIR-skums isoleringen var det dyreste af produkterne. Disse faktorer sammen med et bygherre ønske om ikke at begrænse fremtidige lejere i deres valg af maling, blev det udslagsgivende argument for at materialevalget faldt på PUR-skums pladerne.  </a:t>
            </a:r>
          </a:p>
          <a:p>
            <a:endParaRPr lang="da-DK" dirty="0"/>
          </a:p>
          <a:p>
            <a:r>
              <a:rPr lang="da-DK" dirty="0"/>
              <a:t>Indvendig efterisolering af ydervægge bør ikke overstige 100 mm (lambda 0,037) ud fra byggetekniske forhold. Det skyldes risiko for opfugtning</a:t>
            </a:r>
          </a:p>
          <a:p>
            <a:r>
              <a:rPr lang="da-DK" dirty="0"/>
              <a:t>af bjælkeender i træbjælkelag, kondens på ydervæg og frostsprængninger i den kolde ydervæg. På Ryesgade 25 er der efterladt et mindre hulrum bag fodpanelet og bag stuk, som medfører, at bjælkelag bliver holdt varme. For at undgå kondens på ydervæg og minimere skimmelrisikoen er isoleringspladerne fuldlimet på et fuldstændig afrenset underlag. Projektet indgår fortsat i et udviklingsprojekt, som overvåger fugt- og temperaturforhold bag isoleringen. Der er ikke registreret problemer i forbindelse med metoden; de indledende målinger viser indtil videre, at den relative fugtighed i bjælkelag og på ydervæg ikke er i "risikozonen".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31</a:t>
            </a:fld>
            <a:endParaRPr lang="da-DK"/>
          </a:p>
        </p:txBody>
      </p:sp>
    </p:spTree>
    <p:extLst>
      <p:ext uri="{BB962C8B-B14F-4D97-AF65-F5344CB8AC3E}">
        <p14:creationId xmlns:p14="http://schemas.microsoft.com/office/powerpoint/2010/main" val="2372955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Lidt det samme, som næste slide, hvor FBK dog er integreret. </a:t>
            </a:r>
          </a:p>
          <a:p>
            <a:r>
              <a:rPr lang="da-DK" sz="1200" b="0" i="0" kern="1200" dirty="0" err="1">
                <a:solidFill>
                  <a:schemeClr val="tx1"/>
                </a:solidFill>
                <a:effectLst/>
                <a:latin typeface="+mn-lt"/>
                <a:ea typeface="+mn-ea"/>
                <a:cs typeface="+mn-cs"/>
              </a:rPr>
              <a:t>LCAbyg</a:t>
            </a:r>
            <a:r>
              <a:rPr lang="da-DK" sz="1200" b="0" i="0" kern="1200" dirty="0">
                <a:solidFill>
                  <a:schemeClr val="tx1"/>
                </a:solidFill>
                <a:effectLst/>
                <a:latin typeface="+mn-lt"/>
                <a:ea typeface="+mn-ea"/>
                <a:cs typeface="+mn-cs"/>
              </a:rPr>
              <a:t> er et værktøj der beregner livscyklusvurderinger for bygninger. LCA er en del af DGNB certificeringer og det bliver en del af Bygningsreglementets frivillige bæredygtighedsklasse.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Med LCAbyg kan du beregne et byggeris miljøprofil og ressourceforbrug. Du indtaster informationer om bygningsdelene og evt. bygningens energiforbrug. Værktøjet tager sig automatisk af LCA-beregningerne og samler resultaterne i udvalgte figurer og en rapport.</a:t>
            </a:r>
          </a:p>
          <a:p>
            <a:endParaRPr lang="en-US" sz="1200" kern="1200" dirty="0">
              <a:solidFill>
                <a:schemeClr val="tx1"/>
              </a:solidFill>
              <a:latin typeface="+mn-lt"/>
              <a:ea typeface="+mn-ea"/>
              <a:cs typeface="+mn-cs"/>
            </a:endParaRPr>
          </a:p>
          <a:p>
            <a:r>
              <a:rPr lang="da-DK" sz="1200" b="0" i="0" kern="1200" dirty="0">
                <a:solidFill>
                  <a:schemeClr val="tx1"/>
                </a:solidFill>
                <a:effectLst/>
                <a:latin typeface="+mn-lt"/>
                <a:ea typeface="+mn-ea"/>
                <a:cs typeface="+mn-cs"/>
              </a:rPr>
              <a:t>Livscyklusvurdering (LCA) er en metode som kan give et billede af et byggeris potentielle miljøpåvirkninger og ressourceforbrug. Dette beregnes over hele bygningens livscyklus og inkluderer derfor fremskaffelse af råvarer, produktion af byggematerialer, energi- og ressourceforbrug ved drift og vedligehold, samt bortskaffelse og eventuelt genanvendelse af bygningsdele og byggematerialer.</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Læs mere på: </a:t>
            </a:r>
            <a:r>
              <a:rPr lang="da-DK" dirty="0">
                <a:hlinkClick r:id="rId3"/>
              </a:rPr>
              <a:t>https://lcabyg.dk/</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Find LCAbyg her: https://www.lcabyg.dk/index </a:t>
            </a:r>
            <a:r>
              <a:rPr lang="da-DK" dirty="0"/>
              <a:t>(programmet er gratis)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u="sng" dirty="0"/>
              <a:t>OBS! Opgaver til LCA og LCC ligger til sidst i præsentationen.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32</a:t>
            </a:fld>
            <a:endParaRPr lang="da-DK"/>
          </a:p>
        </p:txBody>
      </p:sp>
    </p:spTree>
    <p:extLst>
      <p:ext uri="{BB962C8B-B14F-4D97-AF65-F5344CB8AC3E}">
        <p14:creationId xmlns:p14="http://schemas.microsoft.com/office/powerpoint/2010/main" val="2763219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LCA generel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Brug og få det tilbage igen – den cirkulære tankegang - </a:t>
            </a:r>
          </a:p>
          <a:p>
            <a:r>
              <a:rPr lang="da-DK" i="1" dirty="0">
                <a:solidFill>
                  <a:schemeClr val="bg2"/>
                </a:solidFill>
              </a:rPr>
              <a:t>En beregning af miljøpåvirkningerne fra alle de materialer, som indgår i et byggeri, kaldes en livscyklusvurdering (LCA). </a:t>
            </a:r>
            <a:r>
              <a:rPr lang="da-DK" dirty="0">
                <a:solidFill>
                  <a:schemeClr val="bg2"/>
                </a:solidFill>
              </a:rPr>
              <a:t>LCA-vurderinger kan bruges til at sammenligne miljøaftrykket af en bygning overfor en anden. Men de kan også bruges til at sammenligne miljøaftrykket fra forskellige konstruktionsopbygninger eller enkelte byggematerialer.</a:t>
            </a:r>
          </a:p>
          <a:p>
            <a:endParaRPr lang="da-DK" dirty="0">
              <a:solidFill>
                <a:schemeClr val="bg2"/>
              </a:solidFill>
            </a:endParaRPr>
          </a:p>
          <a:p>
            <a:r>
              <a:rPr lang="da-DK" dirty="0">
                <a:solidFill>
                  <a:schemeClr val="bg2"/>
                </a:solidFill>
              </a:rPr>
              <a:t>Som entreprenør eller håndværker vil du normalt ikke blive bedt om at lave en LCA-vurdering, men du kan blive bedt om at oplyse mængder på dine byggematerialer og finde produkter, som har miljøvaredeklarationer.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2"/>
                </a:solidFill>
              </a:rPr>
              <a:t>(Men det er ikke nemt af skabe et overblik over, hvad kravet om livscyklusanalyse betyder for håndværkeren.) </a:t>
            </a:r>
          </a:p>
          <a:p>
            <a:endParaRPr lang="da-DK" dirty="0">
              <a:solidFill>
                <a:schemeClr val="bg2"/>
              </a:solidFill>
            </a:endParaRPr>
          </a:p>
          <a:p>
            <a:r>
              <a:rPr lang="da-DK" dirty="0">
                <a:solidFill>
                  <a:schemeClr val="bg2"/>
                </a:solidFill>
              </a:rPr>
              <a:t>Mængdeopgørelserne omfatter alle materialer i byggeriet inkl. rør til tekniske anlæg. Dog undtages de mindste komponenter: skruer, søm, fittings, mm.</a:t>
            </a:r>
          </a:p>
          <a:p>
            <a:endParaRPr lang="da-DK" dirty="0">
              <a:solidFill>
                <a:schemeClr val="bg2"/>
              </a:solidFill>
            </a:endParaRPr>
          </a:p>
          <a:p>
            <a:r>
              <a:rPr lang="da-DK" dirty="0">
                <a:solidFill>
                  <a:schemeClr val="bg2"/>
                </a:solidFill>
              </a:rPr>
              <a:t>Hele livscyklussen er inddelt i faser  fra A til D = fra produktion til genbrug.  En del af faserne indgår i LCA i den frivillige bæredygtighedsklasse. – se slide 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A1 A2 A3 se om der findes en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Miljøvaredeklaration</a:t>
            </a:r>
            <a:endParaRPr lang="da-DK" dirty="0"/>
          </a:p>
          <a:p>
            <a:r>
              <a:rPr lang="da-DK" sz="1200" b="0" i="0" u="none" strike="noStrike" kern="1200" baseline="0" dirty="0">
                <a:solidFill>
                  <a:schemeClr val="tx1"/>
                </a:solidFill>
                <a:latin typeface="+mn-lt"/>
                <a:ea typeface="+mn-ea"/>
                <a:cs typeface="+mn-cs"/>
              </a:rPr>
              <a:t>Se forklaring på næste slide EPD</a:t>
            </a:r>
          </a:p>
          <a:p>
            <a:r>
              <a:rPr lang="da-DK" sz="1200" b="1" i="0" u="none" strike="noStrike" kern="1200" baseline="0" dirty="0">
                <a:solidFill>
                  <a:schemeClr val="tx1"/>
                </a:solidFill>
                <a:latin typeface="+mn-lt"/>
                <a:ea typeface="+mn-ea"/>
                <a:cs typeface="+mn-cs"/>
              </a:rPr>
              <a:t>EPD skal kun medtage a1, a2, a3, - det passer vist ikke.  </a:t>
            </a: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LCA byg er gratis, men ikke så nem at bruge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FBK</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dirty="0">
                <a:solidFill>
                  <a:schemeClr val="tx1"/>
                </a:solidFill>
                <a:effectLst/>
                <a:latin typeface="+mn-lt"/>
                <a:ea typeface="+mn-ea"/>
                <a:cs typeface="+mn-cs"/>
              </a:rPr>
              <a:t>Ved ansøgning om byggetilladelse og ved færdigmelding af en bygning skal der foreligge en hhv. indledende og endelig livscyklusvurdering (LCA*), som vurderer bygningens samlede klimapåvirkning. </a:t>
            </a:r>
            <a:endParaRPr lang="da-DK" dirty="0"/>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BR indeholder ikke krav om livscyklusvurdering. Formålet med byggeloven er dog blandt andet at fremme foranstaltninger, der modvirker unødvendigt ressourceforbrug i bebyggelser.</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33</a:t>
            </a:fld>
            <a:endParaRPr lang="da-DK"/>
          </a:p>
        </p:txBody>
      </p:sp>
    </p:spTree>
    <p:extLst>
      <p:ext uri="{BB962C8B-B14F-4D97-AF65-F5344CB8AC3E}">
        <p14:creationId xmlns:p14="http://schemas.microsoft.com/office/powerpoint/2010/main" val="1513889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EPD</a:t>
            </a:r>
            <a:r>
              <a:rPr lang="da-DK" dirty="0"/>
              <a:t> – </a:t>
            </a:r>
            <a:r>
              <a:rPr lang="da-DK" dirty="0" err="1"/>
              <a:t>environmental</a:t>
            </a:r>
            <a:r>
              <a:rPr lang="da-DK" dirty="0"/>
              <a:t> product </a:t>
            </a:r>
            <a:r>
              <a:rPr lang="da-DK" dirty="0" err="1"/>
              <a:t>declaration</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Hvor meget vand, energi mm, bruges 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Der kan kun regnes på dem, der har en EPD – det gir point bare at benytte materialer, der har en EPD – uanset hvor ”dårlig” den er..</a:t>
            </a:r>
          </a:p>
          <a:p>
            <a:r>
              <a:rPr lang="da-DK" sz="1200" b="0" i="0" u="none" strike="noStrike" kern="1200" baseline="0" dirty="0">
                <a:solidFill>
                  <a:schemeClr val="tx1"/>
                </a:solidFill>
                <a:latin typeface="+mn-lt"/>
                <a:ea typeface="+mn-ea"/>
                <a:cs typeface="+mn-cs"/>
              </a:rPr>
              <a:t>En miljøvaredeklaration hedder pa engelsk </a:t>
            </a:r>
            <a:r>
              <a:rPr lang="da-DK" sz="1200" b="0" i="0" u="none" strike="noStrike" kern="1200" baseline="0" dirty="0" err="1">
                <a:solidFill>
                  <a:schemeClr val="tx1"/>
                </a:solidFill>
                <a:latin typeface="+mn-lt"/>
                <a:ea typeface="+mn-ea"/>
                <a:cs typeface="+mn-cs"/>
              </a:rPr>
              <a:t>Environmental</a:t>
            </a:r>
            <a:r>
              <a:rPr lang="da-DK" sz="1200" b="0" i="0" u="none" strike="noStrike" kern="1200" baseline="0" dirty="0">
                <a:solidFill>
                  <a:schemeClr val="tx1"/>
                </a:solidFill>
                <a:latin typeface="+mn-lt"/>
                <a:ea typeface="+mn-ea"/>
                <a:cs typeface="+mn-cs"/>
              </a:rPr>
              <a:t> Product </a:t>
            </a:r>
            <a:r>
              <a:rPr lang="da-DK" sz="1200" b="0" i="0" u="none" strike="noStrike" kern="1200" baseline="0" dirty="0" err="1">
                <a:solidFill>
                  <a:schemeClr val="tx1"/>
                </a:solidFill>
                <a:latin typeface="+mn-lt"/>
                <a:ea typeface="+mn-ea"/>
                <a:cs typeface="+mn-cs"/>
              </a:rPr>
              <a:t>Declaration</a:t>
            </a:r>
            <a:r>
              <a:rPr lang="da-DK" sz="1200" b="0" i="0" u="none" strike="noStrike" kern="1200" baseline="0" dirty="0">
                <a:solidFill>
                  <a:schemeClr val="tx1"/>
                </a:solidFill>
                <a:latin typeface="+mn-lt"/>
                <a:ea typeface="+mn-ea"/>
                <a:cs typeface="+mn-cs"/>
              </a:rPr>
              <a:t>, hvorfra den normalt anvendte forkortelse EPD kommer. Der</a:t>
            </a:r>
          </a:p>
          <a:p>
            <a:r>
              <a:rPr lang="da-DK" sz="1200" b="0" i="0" u="none" strike="noStrike" kern="1200" baseline="0" dirty="0">
                <a:solidFill>
                  <a:schemeClr val="tx1"/>
                </a:solidFill>
                <a:latin typeface="+mn-lt"/>
                <a:ea typeface="+mn-ea"/>
                <a:cs typeface="+mn-cs"/>
              </a:rPr>
              <a:t>findes EPD’er for et stigende antal byggevarer, og de kan bruges som beslutningsgrundlag til at vælge mellem forskellige byggevarer</a:t>
            </a:r>
          </a:p>
          <a:p>
            <a:endParaRPr lang="da-DK" dirty="0"/>
          </a:p>
          <a:p>
            <a:r>
              <a:rPr lang="da-DK" dirty="0"/>
              <a:t>EPD’er dokumenterer alle miljøpåvirkningskategorier i den tidligere viste figur 6, dvs. global opvarmning, forsuring, næringssaltsbelastning m.m.</a:t>
            </a:r>
          </a:p>
          <a:p>
            <a:r>
              <a:rPr lang="da-DK" dirty="0"/>
              <a:t>Desuden sætter de tal på forbruget af energiressourcer til produktion af det aktuelle produkt. Bl.a. opgøres forbrug af vedvarende og ikkevedvarende</a:t>
            </a:r>
          </a:p>
          <a:p>
            <a:r>
              <a:rPr lang="da-DK" dirty="0"/>
              <a:t>energiressourcer samt affaldsstrømme fra produktionen –fx mængden af bortskaffet affald og materialer til energiudnyttelse eller genanvendelse.</a:t>
            </a:r>
          </a:p>
          <a:p>
            <a:endParaRPr lang="da-DK" dirty="0"/>
          </a:p>
          <a:p>
            <a:r>
              <a:rPr lang="da-DK" dirty="0"/>
              <a:t>For at udarbejde en EPD for en byggevare skal dokumentationen indeholde en vugge-til-port vurdering af byggevarens miljøpåvirkning (A1-A3 Produktionsfase, se figur 9). Ved at kigge i en EPD kan man altså finde ud af, hvad det ’koster’ i CO2-udledning, energiforbrug m.m. at producere et materiale per fx kg – fra råstofferne udvindes, til materialet køres ud af porten på fabrikken. I deklarationen af et materiale inddrages altså både de påvirkninger, der forårsages af råstofudvinding, transport fra udvinding til produktionsstedet samt selve produktionen.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Det bemærkes, at en EPD ikke er et kvalitetsstempel af byggevaren, modsat FSC eller Svanemærket.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 finder jeg miljøvaredeklarationer?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Danmark er det EPD Danmark, www.epddanmark.dk, der administrer miljøvaredeklarationerne (EPD’erne). Der findes dog også andre steder at finde EPD’er: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EPD Norge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The International EPD System, Sverige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ECO Platform, Europæisk samarbejde</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Nedenfor er et eksempel på en EPD på to tagprodukter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34</a:t>
            </a:fld>
            <a:endParaRPr lang="da-DK"/>
          </a:p>
        </p:txBody>
      </p:sp>
    </p:spTree>
    <p:extLst>
      <p:ext uri="{BB962C8B-B14F-4D97-AF65-F5344CB8AC3E}">
        <p14:creationId xmlns:p14="http://schemas.microsoft.com/office/powerpoint/2010/main" val="4074069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Med dette eksempel vil vi se forskel på to tagbelægninger</a:t>
            </a:r>
          </a:p>
          <a:p>
            <a:endParaRPr lang="da-DK" dirty="0"/>
          </a:p>
          <a:p>
            <a:r>
              <a:rPr lang="da-DK" dirty="0"/>
              <a:t>Reed er rør</a:t>
            </a:r>
          </a:p>
          <a:p>
            <a:r>
              <a:rPr lang="da-DK" dirty="0" err="1"/>
              <a:t>Thatching</a:t>
            </a:r>
            <a:r>
              <a:rPr lang="da-DK" dirty="0"/>
              <a:t>  - tække</a:t>
            </a:r>
          </a:p>
          <a:p>
            <a:r>
              <a:rPr lang="da-DK" dirty="0"/>
              <a:t>Først opgøres materialesammensætningen – det ses, at rørene udgør næsten hele tagbelægningen</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35</a:t>
            </a:fld>
            <a:endParaRPr lang="da-DK"/>
          </a:p>
        </p:txBody>
      </p:sp>
    </p:spTree>
    <p:extLst>
      <p:ext uri="{BB962C8B-B14F-4D97-AF65-F5344CB8AC3E}">
        <p14:creationId xmlns:p14="http://schemas.microsoft.com/office/powerpoint/2010/main" val="523490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36</a:t>
            </a:fld>
            <a:endParaRPr lang="da-DK"/>
          </a:p>
        </p:txBody>
      </p:sp>
    </p:spTree>
    <p:extLst>
      <p:ext uri="{BB962C8B-B14F-4D97-AF65-F5344CB8AC3E}">
        <p14:creationId xmlns:p14="http://schemas.microsoft.com/office/powerpoint/2010/main" val="1873499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LCA - livscyklusanalyse</a:t>
            </a:r>
          </a:p>
          <a:p>
            <a:r>
              <a:rPr lang="da-DK" dirty="0"/>
              <a:t>Der ses på såvel GWP – global </a:t>
            </a:r>
            <a:r>
              <a:rPr lang="da-DK" dirty="0" err="1"/>
              <a:t>warming</a:t>
            </a:r>
            <a:r>
              <a:rPr lang="da-DK" dirty="0"/>
              <a:t> potential… som andre miljøfaktorer – fx ozon-potentiale. Vi holder os til GWP i denne præsentation. </a:t>
            </a:r>
          </a:p>
          <a:p>
            <a:r>
              <a:rPr lang="da-DK" b="1" dirty="0"/>
              <a:t>Hvorfor mon den har negativ GWP i A3 – produktionsfasen? </a:t>
            </a:r>
          </a:p>
          <a:p>
            <a:r>
              <a:rPr lang="da-DK" dirty="0"/>
              <a:t>Den har negativ CO2 i startfasen(fordi det er biomasse, der har optaget CO2 under væksten), men afgiver det så, når det rådner/brænder eller forgår på anden vis… en vis det af det genbruges</a:t>
            </a:r>
          </a:p>
        </p:txBody>
      </p:sp>
      <p:sp>
        <p:nvSpPr>
          <p:cNvPr id="4" name="Pladsholder til slidenummer 3"/>
          <p:cNvSpPr>
            <a:spLocks noGrp="1"/>
          </p:cNvSpPr>
          <p:nvPr>
            <p:ph type="sldNum" sz="quarter" idx="5"/>
          </p:nvPr>
        </p:nvSpPr>
        <p:spPr/>
        <p:txBody>
          <a:bodyPr/>
          <a:lstStyle/>
          <a:p>
            <a:fld id="{4F42ADB8-B285-4B2D-B663-C1F0F3D334FD}" type="slidenum">
              <a:rPr lang="da-DK" smtClean="0"/>
              <a:t>37</a:t>
            </a:fld>
            <a:endParaRPr lang="da-DK"/>
          </a:p>
        </p:txBody>
      </p:sp>
    </p:spTree>
    <p:extLst>
      <p:ext uri="{BB962C8B-B14F-4D97-AF65-F5344CB8AC3E}">
        <p14:creationId xmlns:p14="http://schemas.microsoft.com/office/powerpoint/2010/main" val="97547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38</a:t>
            </a:fld>
            <a:endParaRPr lang="da-DK"/>
          </a:p>
        </p:txBody>
      </p:sp>
    </p:spTree>
    <p:extLst>
      <p:ext uri="{BB962C8B-B14F-4D97-AF65-F5344CB8AC3E}">
        <p14:creationId xmlns:p14="http://schemas.microsoft.com/office/powerpoint/2010/main" val="1173511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39</a:t>
            </a:fld>
            <a:endParaRPr lang="da-DK"/>
          </a:p>
        </p:txBody>
      </p:sp>
    </p:spTree>
    <p:extLst>
      <p:ext uri="{BB962C8B-B14F-4D97-AF65-F5344CB8AC3E}">
        <p14:creationId xmlns:p14="http://schemas.microsoft.com/office/powerpoint/2010/main" val="258433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latin typeface="+mn-lt"/>
                <a:ea typeface="+mn-ea"/>
                <a:cs typeface="+mn-cs"/>
              </a:rPr>
              <a:t>Materialet 'Bliv bedre til bæredygtighed' omfatter fire dele:  </a:t>
            </a:r>
          </a:p>
          <a:p>
            <a:pPr marL="171450" indent="-171450">
              <a:buFont typeface="Arial" panose="020B0604020202020204" pitchFamily="34" charset="0"/>
              <a:buChar char="•"/>
            </a:pPr>
            <a:r>
              <a:rPr lang="da-DK" sz="1200" kern="1200" dirty="0">
                <a:solidFill>
                  <a:schemeClr val="tx1"/>
                </a:solidFill>
                <a:latin typeface="+mn-lt"/>
                <a:ea typeface="+mn-ea"/>
                <a:cs typeface="+mn-cs"/>
              </a:rPr>
              <a:t>En </a:t>
            </a:r>
            <a:r>
              <a:rPr lang="da-DK" sz="1200" b="0" kern="1200" dirty="0">
                <a:solidFill>
                  <a:schemeClr val="tx1"/>
                </a:solidFill>
                <a:latin typeface="+mn-lt"/>
                <a:ea typeface="+mn-ea"/>
                <a:cs typeface="+mn-cs"/>
              </a:rPr>
              <a:t>Guide </a:t>
            </a:r>
            <a:r>
              <a:rPr lang="da-DK" sz="1200" kern="1200" dirty="0">
                <a:solidFill>
                  <a:schemeClr val="tx1"/>
                </a:solidFill>
                <a:latin typeface="+mn-lt"/>
                <a:ea typeface="+mn-ea"/>
                <a:cs typeface="+mn-cs"/>
              </a:rPr>
              <a:t>som introducerer bæredygtighedsbegrebet generel og under 5 overordnet principper. Guidens primære fokus er materialer, energi og indeklima.  </a:t>
            </a:r>
          </a:p>
          <a:p>
            <a:pPr marL="171450" indent="-171450">
              <a:buFont typeface="Arial" panose="020B0604020202020204" pitchFamily="34" charset="0"/>
              <a:buChar char="•"/>
            </a:pPr>
            <a:r>
              <a:rPr lang="da-DK" sz="1200" b="0" kern="1200" dirty="0" err="1">
                <a:solidFill>
                  <a:schemeClr val="tx1"/>
                </a:solidFill>
                <a:latin typeface="+mn-lt"/>
                <a:ea typeface="+mn-ea"/>
                <a:cs typeface="+mn-cs"/>
              </a:rPr>
              <a:t>Casehæfte</a:t>
            </a:r>
            <a:r>
              <a:rPr lang="da-DK" sz="1200" b="0" kern="1200" dirty="0">
                <a:solidFill>
                  <a:schemeClr val="tx1"/>
                </a:solidFill>
                <a:latin typeface="+mn-lt"/>
                <a:ea typeface="+mn-ea"/>
                <a:cs typeface="+mn-cs"/>
              </a:rPr>
              <a:t> med </a:t>
            </a:r>
            <a:r>
              <a:rPr lang="da-DK" sz="1200" kern="1200" dirty="0">
                <a:solidFill>
                  <a:schemeClr val="tx1"/>
                </a:solidFill>
                <a:latin typeface="+mn-lt"/>
                <a:ea typeface="+mn-ea"/>
                <a:cs typeface="+mn-cs"/>
              </a:rPr>
              <a:t>to eksempler på bæredygtigt byggeri. Herunder hvilke tiltag som har bidraget til bæredygtigheden, og hvilke dilemmaer der er opstået undervejs.     </a:t>
            </a:r>
          </a:p>
          <a:p>
            <a:pPr marL="171450" indent="-171450">
              <a:buFont typeface="Arial" panose="020B0604020202020204" pitchFamily="34" charset="0"/>
              <a:buChar char="•"/>
            </a:pPr>
            <a:r>
              <a:rPr lang="da-DK" sz="1200" b="1" kern="1200" dirty="0">
                <a:solidFill>
                  <a:schemeClr val="tx1"/>
                </a:solidFill>
                <a:latin typeface="+mn-lt"/>
                <a:ea typeface="+mn-ea"/>
                <a:cs typeface="+mn-cs"/>
              </a:rPr>
              <a:t>Undervisningsmateriale </a:t>
            </a:r>
            <a:r>
              <a:rPr lang="da-DK" sz="1200" kern="1200" dirty="0">
                <a:solidFill>
                  <a:schemeClr val="tx1"/>
                </a:solidFill>
                <a:latin typeface="+mn-lt"/>
                <a:ea typeface="+mn-ea"/>
                <a:cs typeface="+mn-cs"/>
              </a:rPr>
              <a:t>som er målrettet erhvervsuddannelser og universiteter, hvor teori og praksis blandes.</a:t>
            </a:r>
          </a:p>
          <a:p>
            <a:pPr marL="171450" indent="-171450">
              <a:buFont typeface="Arial" panose="020B0604020202020204" pitchFamily="34" charset="0"/>
              <a:buChar char="•"/>
            </a:pPr>
            <a:r>
              <a:rPr lang="da-DK" b="0" dirty="0">
                <a:solidFill>
                  <a:schemeClr val="bg2"/>
                </a:solidFill>
              </a:rPr>
              <a:t>Supplerende undervisningsmateriale </a:t>
            </a:r>
            <a:r>
              <a:rPr lang="da-DK" dirty="0">
                <a:solidFill>
                  <a:schemeClr val="bg2"/>
                </a:solidFill>
              </a:rPr>
              <a:t>med relevante danske kilder og litteratur om bæredygtighed.</a:t>
            </a:r>
            <a:r>
              <a:rPr lang="da-DK" sz="12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Som underviser kan du bruge denne præsentation til at introducere dine studerende til bæredygtighed. Der varieres mellem blå og orange slides i undervisningsmaterialet.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Blå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Præsentationen tager udgangspunkt i den teoretiske tilgang/forklaringer omkring bæredygtighed, med afsæt i de fem principper fra Guiden.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Orange slides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Tiltagene fra </a:t>
            </a:r>
            <a:r>
              <a:rPr lang="da-DK" dirty="0" err="1"/>
              <a:t>Casehæftet</a:t>
            </a:r>
            <a:r>
              <a:rPr lang="da-DK" dirty="0"/>
              <a:t> anvendes som eksempler på hvordan emnerne fra de blå slides er anvendt på konkrete byggerier.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 vil løbende være mindre øvelser eller diskussionsemner til at aktivere de påhørende. Til sidst i præsentationen findes opgaver til LCA og LCC og en opsamling af diskussionsspørgsmålene.</a:t>
            </a:r>
          </a:p>
        </p:txBody>
      </p:sp>
      <p:sp>
        <p:nvSpPr>
          <p:cNvPr id="4" name="Pladsholder til slidenummer 3"/>
          <p:cNvSpPr>
            <a:spLocks noGrp="1"/>
          </p:cNvSpPr>
          <p:nvPr>
            <p:ph type="sldNum" sz="quarter" idx="5"/>
          </p:nvPr>
        </p:nvSpPr>
        <p:spPr/>
        <p:txBody>
          <a:bodyPr/>
          <a:lstStyle/>
          <a:p>
            <a:fld id="{4F42ADB8-B285-4B2D-B663-C1F0F3D334FD}" type="slidenum">
              <a:rPr lang="da-DK" smtClean="0"/>
              <a:t>4</a:t>
            </a:fld>
            <a:endParaRPr lang="da-DK"/>
          </a:p>
        </p:txBody>
      </p:sp>
    </p:spTree>
    <p:extLst>
      <p:ext uri="{BB962C8B-B14F-4D97-AF65-F5344CB8AC3E}">
        <p14:creationId xmlns:p14="http://schemas.microsoft.com/office/powerpoint/2010/main" val="3700208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40</a:t>
            </a:fld>
            <a:endParaRPr lang="da-DK"/>
          </a:p>
        </p:txBody>
      </p:sp>
    </p:spTree>
    <p:extLst>
      <p:ext uri="{BB962C8B-B14F-4D97-AF65-F5344CB8AC3E}">
        <p14:creationId xmlns:p14="http://schemas.microsoft.com/office/powerpoint/2010/main" val="229852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41</a:t>
            </a:fld>
            <a:endParaRPr lang="da-DK"/>
          </a:p>
        </p:txBody>
      </p:sp>
    </p:spTree>
    <p:extLst>
      <p:ext uri="{BB962C8B-B14F-4D97-AF65-F5344CB8AC3E}">
        <p14:creationId xmlns:p14="http://schemas.microsoft.com/office/powerpoint/2010/main" val="1156535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ses en temmelig stor GWP (global </a:t>
            </a:r>
            <a:r>
              <a:rPr lang="da-DK" dirty="0" err="1"/>
              <a:t>warming</a:t>
            </a:r>
            <a:r>
              <a:rPr lang="da-DK" dirty="0"/>
              <a:t> potential) i produktionsfasen – til gengæld er C4 –affald ikke så stor. </a:t>
            </a:r>
          </a:p>
          <a:p>
            <a:endParaRPr lang="da-DK" dirty="0"/>
          </a:p>
          <a:p>
            <a:r>
              <a:rPr lang="da-DK" b="1" dirty="0"/>
              <a:t>Hvorfor har den så stor GWP i produktionsfasen?</a:t>
            </a:r>
          </a:p>
          <a:p>
            <a:r>
              <a:rPr lang="da-DK" b="0" dirty="0"/>
              <a:t>Der medgår meget energi til at brænde tegl </a:t>
            </a:r>
          </a:p>
        </p:txBody>
      </p:sp>
      <p:sp>
        <p:nvSpPr>
          <p:cNvPr id="4" name="Pladsholder til slidenummer 3"/>
          <p:cNvSpPr>
            <a:spLocks noGrp="1"/>
          </p:cNvSpPr>
          <p:nvPr>
            <p:ph type="sldNum" sz="quarter" idx="5"/>
          </p:nvPr>
        </p:nvSpPr>
        <p:spPr/>
        <p:txBody>
          <a:bodyPr/>
          <a:lstStyle/>
          <a:p>
            <a:fld id="{4F42ADB8-B285-4B2D-B663-C1F0F3D334FD}" type="slidenum">
              <a:rPr lang="da-DK" smtClean="0"/>
              <a:t>42</a:t>
            </a:fld>
            <a:endParaRPr lang="da-DK"/>
          </a:p>
        </p:txBody>
      </p:sp>
    </p:spTree>
    <p:extLst>
      <p:ext uri="{BB962C8B-B14F-4D97-AF65-F5344CB8AC3E}">
        <p14:creationId xmlns:p14="http://schemas.microsoft.com/office/powerpoint/2010/main" val="2053959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43</a:t>
            </a:fld>
            <a:endParaRPr lang="da-DK"/>
          </a:p>
        </p:txBody>
      </p:sp>
    </p:spTree>
    <p:extLst>
      <p:ext uri="{BB962C8B-B14F-4D97-AF65-F5344CB8AC3E}">
        <p14:creationId xmlns:p14="http://schemas.microsoft.com/office/powerpoint/2010/main" val="3590749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44</a:t>
            </a:fld>
            <a:endParaRPr lang="da-DK"/>
          </a:p>
        </p:txBody>
      </p:sp>
    </p:spTree>
    <p:extLst>
      <p:ext uri="{BB962C8B-B14F-4D97-AF65-F5344CB8AC3E}">
        <p14:creationId xmlns:p14="http://schemas.microsoft.com/office/powerpoint/2010/main" val="3634083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Nogle bygningsdele er vigtigere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en tidskrævende opgave at skulle vurdere og optimere klimabelastningen fra alle materialer og konstruktioner i et bygge- eller renoveringsprojekt. Derfor er det vigtigt, at du starter udvælge de mest betydelige indsatsområder. Det er </a:t>
            </a:r>
            <a:r>
              <a:rPr lang="da-DK" sz="1800" dirty="0">
                <a:latin typeface="Segoe UI" panose="020B0502040204020203" pitchFamily="34" charset="0"/>
              </a:rPr>
              <a:t>vigtigt at lære at prioritere indsatsen på det som er vigtigt.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i="0" dirty="0"/>
              <a:t>Miljøpåvirkningerne fra forskellige bygningsdele, og deres indflydelse på bygningens totale miljøpåvirkning varierer afhængigt af fx typen af bygning. Et eksempel ses på en beregning fra Statens Byggeforskningsinstitut, </a:t>
            </a:r>
            <a:r>
              <a:rPr lang="da-DK" i="0" dirty="0" err="1"/>
              <a:t>SBi</a:t>
            </a:r>
            <a:r>
              <a:rPr lang="da-DK" i="0" dirty="0"/>
              <a:t>.</a:t>
            </a:r>
          </a:p>
          <a:p>
            <a:endParaRPr lang="da-DK" sz="1200" i="0" kern="1200" dirty="0">
              <a:solidFill>
                <a:schemeClr val="tx1"/>
              </a:solidFill>
              <a:latin typeface="+mn-lt"/>
              <a:ea typeface="+mn-ea"/>
              <a:cs typeface="+mn-cs"/>
            </a:endParaRPr>
          </a:p>
          <a:p>
            <a:pPr marL="171450" indent="-171450">
              <a:buFont typeface="Arial" panose="020B0604020202020204" pitchFamily="34" charset="0"/>
              <a:buChar char="•"/>
            </a:pPr>
            <a:r>
              <a:rPr lang="da-DK" sz="1200" i="0" kern="1200" dirty="0">
                <a:solidFill>
                  <a:schemeClr val="tx1"/>
                </a:solidFill>
                <a:latin typeface="+mn-lt"/>
                <a:ea typeface="+mn-ea"/>
                <a:cs typeface="+mn-cs"/>
              </a:rPr>
              <a:t>Kontorbygning er 4157 m2 fordelt på 4 etager. </a:t>
            </a:r>
          </a:p>
          <a:p>
            <a:pPr marL="171450" indent="-171450">
              <a:buFont typeface="Arial" panose="020B0604020202020204" pitchFamily="34" charset="0"/>
              <a:buChar char="•"/>
            </a:pPr>
            <a:r>
              <a:rPr lang="da-DK" sz="1200" i="0" kern="1200" dirty="0">
                <a:solidFill>
                  <a:schemeClr val="tx1"/>
                </a:solidFill>
                <a:latin typeface="+mn-lt"/>
                <a:ea typeface="+mn-ea"/>
                <a:cs typeface="+mn-cs"/>
              </a:rPr>
              <a:t>Enfamiliehuset er et 1-plans </a:t>
            </a:r>
            <a:r>
              <a:rPr lang="da-DK" sz="1200" i="0" kern="1200" dirty="0" err="1">
                <a:solidFill>
                  <a:schemeClr val="tx1"/>
                </a:solidFill>
                <a:latin typeface="+mn-lt"/>
                <a:ea typeface="+mn-ea"/>
                <a:cs typeface="+mn-cs"/>
              </a:rPr>
              <a:t>længehus</a:t>
            </a:r>
            <a:r>
              <a:rPr lang="da-DK" sz="1200" i="0" kern="1200" dirty="0">
                <a:solidFill>
                  <a:schemeClr val="tx1"/>
                </a:solidFill>
                <a:latin typeface="+mn-lt"/>
                <a:ea typeface="+mn-ea"/>
                <a:cs typeface="+mn-cs"/>
              </a:rPr>
              <a:t> på 150 m2. </a:t>
            </a:r>
          </a:p>
          <a:p>
            <a:endParaRPr lang="da-DK" dirty="0"/>
          </a:p>
          <a:p>
            <a:r>
              <a:rPr lang="da-DK" dirty="0"/>
              <a:t>Miljøpåvirkninger, fundet gennem LCA-resultater, varierer fra bygning til bygning, men analysen giver en indikation af, hvilke bygningsdele der kan være dominerende, og derfor bør materialevalget her være prioriteret. Eksemplerne er beregnet for global opvarmning, i enheden kg CO2-ækvivalenter. </a:t>
            </a:r>
            <a:r>
              <a:rPr lang="da-DK" sz="1200" kern="1200" dirty="0">
                <a:solidFill>
                  <a:schemeClr val="tx1"/>
                </a:solidFill>
                <a:latin typeface="+mn-lt"/>
                <a:ea typeface="+mn-ea"/>
                <a:cs typeface="+mn-cs"/>
              </a:rPr>
              <a:t>Beregningsperioden for nybyg eksemplerne er 100 år.</a:t>
            </a:r>
          </a:p>
          <a:p>
            <a:endParaRPr lang="da-DK" sz="1200" kern="1200" dirty="0">
              <a:solidFill>
                <a:schemeClr val="tx1"/>
              </a:solidFill>
              <a:latin typeface="+mn-lt"/>
              <a:ea typeface="+mn-ea"/>
              <a:cs typeface="+mn-cs"/>
            </a:endParaRPr>
          </a:p>
          <a:p>
            <a:r>
              <a:rPr lang="da-DK" sz="1200" u="sng" kern="1200" dirty="0">
                <a:solidFill>
                  <a:schemeClr val="tx1"/>
                </a:solidFill>
                <a:latin typeface="+mn-lt"/>
                <a:ea typeface="+mn-ea"/>
                <a:cs typeface="+mn-cs"/>
              </a:rPr>
              <a:t>Du kan genfinde de to eksempler i LCAbyg version 3.2. </a:t>
            </a:r>
          </a:p>
          <a:p>
            <a:endParaRPr lang="da-DK" dirty="0"/>
          </a:p>
          <a:p>
            <a:r>
              <a:rPr lang="da-DK" b="1" dirty="0"/>
              <a:t>Hvilke bygningsdele er mest energikrævende i byggeriet? </a:t>
            </a:r>
          </a:p>
          <a:p>
            <a:endParaRPr lang="da-DK" dirty="0"/>
          </a:p>
          <a:p>
            <a:r>
              <a:rPr lang="da-DK" b="1" dirty="0"/>
              <a:t>Nybyg</a:t>
            </a:r>
          </a:p>
          <a:p>
            <a:r>
              <a:rPr lang="da-DK" i="1" dirty="0"/>
              <a:t>I nybyggeri er det som regel dæk, vinduer og tagkonstruktionen, der står for den største del af klimabelastningen</a:t>
            </a:r>
            <a:r>
              <a:rPr lang="da-DK" dirty="0"/>
              <a:t>. </a:t>
            </a:r>
            <a:r>
              <a:rPr lang="da-DK" sz="1200" kern="1200" dirty="0">
                <a:solidFill>
                  <a:schemeClr val="tx1"/>
                </a:solidFill>
                <a:latin typeface="+mn-lt"/>
                <a:ea typeface="+mn-ea"/>
                <a:cs typeface="+mn-cs"/>
              </a:rPr>
              <a:t>For kontorbygningen, figur 15, står disse konstruktioner for 85% af bygningens samlede CO2 udledning. Figuren viser ligeledes hvordan CO2 udledningen procentvis er fordelt på byggevarer i konstruktionerne. Denne opdeling er lavet for at synliggøre hvilke materialegrupper, der i denne situation, indeholder størst potentiale til at reducere CO2 udledningen. Det bemærkes at 'Dæk' indeholder både terræn- og etagedæk. </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For enfamilieshuset, figur 16, udgør terrændæk, vinduer og tag 66% af bygningens Co2 udledning. I det tætte lave byggeri bidrager de tekniske installationer og fundamentet væsentlig mere til udledningen end ved etagebyggeri. Dette skyldes størrelses forholdet mellem mængderne.  </a:t>
            </a:r>
          </a:p>
          <a:p>
            <a:endParaRPr lang="da-DK" dirty="0"/>
          </a:p>
          <a:p>
            <a:endParaRPr lang="da-DK" sz="1200" kern="1200" dirty="0">
              <a:solidFill>
                <a:schemeClr val="tx1"/>
              </a:solidFill>
              <a:latin typeface="+mn-lt"/>
              <a:ea typeface="+mn-ea"/>
              <a:cs typeface="+mn-cs"/>
            </a:endParaRPr>
          </a:p>
          <a:p>
            <a:endParaRPr lang="da-DK" sz="1200" kern="1200" dirty="0">
              <a:solidFill>
                <a:schemeClr val="tx1"/>
              </a:solidFill>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45</a:t>
            </a:fld>
            <a:endParaRPr lang="da-DK"/>
          </a:p>
        </p:txBody>
      </p:sp>
    </p:spTree>
    <p:extLst>
      <p:ext uri="{BB962C8B-B14F-4D97-AF65-F5344CB8AC3E}">
        <p14:creationId xmlns:p14="http://schemas.microsoft.com/office/powerpoint/2010/main" val="2125759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Renovering </a:t>
            </a:r>
          </a:p>
          <a:p>
            <a:endParaRPr lang="da-DK" sz="1200" kern="1200" dirty="0">
              <a:solidFill>
                <a:schemeClr val="tx1"/>
              </a:solidFill>
              <a:latin typeface="+mn-lt"/>
              <a:ea typeface="+mn-ea"/>
              <a:cs typeface="+mn-cs"/>
            </a:endParaRPr>
          </a:p>
          <a:p>
            <a:pPr marL="171450" indent="-171450">
              <a:buFont typeface="Arial" panose="020B0604020202020204" pitchFamily="34" charset="0"/>
              <a:buChar char="•"/>
            </a:pPr>
            <a:r>
              <a:rPr lang="da-DK" sz="1200" i="1" kern="1200" dirty="0">
                <a:solidFill>
                  <a:schemeClr val="tx1"/>
                </a:solidFill>
                <a:latin typeface="+mn-lt"/>
                <a:ea typeface="+mn-ea"/>
                <a:cs typeface="+mn-cs"/>
              </a:rPr>
              <a:t>Renoveringen er af en villa på 121 m2</a:t>
            </a:r>
            <a:endParaRPr lang="da-DK" i="1" dirty="0"/>
          </a:p>
          <a:p>
            <a:endParaRPr lang="da-DK" dirty="0"/>
          </a:p>
          <a:p>
            <a:r>
              <a:rPr lang="da-DK" dirty="0"/>
              <a:t>Eksemplerne er beregnet for global opvarmning, i enheden kg CO2-ækvivalenter. </a:t>
            </a:r>
            <a:r>
              <a:rPr lang="da-DK" sz="1200" kern="1200" dirty="0">
                <a:solidFill>
                  <a:schemeClr val="tx1"/>
                </a:solidFill>
                <a:latin typeface="+mn-lt"/>
                <a:ea typeface="+mn-ea"/>
                <a:cs typeface="+mn-cs"/>
              </a:rPr>
              <a:t>Beregningsperioden for renoveringen er beregnet over 50 år. </a:t>
            </a:r>
          </a:p>
          <a:p>
            <a:endParaRPr lang="da-DK" sz="1200" kern="1200" dirty="0">
              <a:solidFill>
                <a:schemeClr val="tx1"/>
              </a:solidFill>
              <a:latin typeface="+mn-lt"/>
              <a:ea typeface="+mn-ea"/>
              <a:cs typeface="+mn-cs"/>
            </a:endParaRPr>
          </a:p>
          <a:p>
            <a:r>
              <a:rPr lang="da-DK" sz="1200" u="sng" kern="1200" dirty="0">
                <a:solidFill>
                  <a:schemeClr val="tx1"/>
                </a:solidFill>
                <a:latin typeface="+mn-lt"/>
                <a:ea typeface="+mn-ea"/>
                <a:cs typeface="+mn-cs"/>
              </a:rPr>
              <a:t>Du kan genfinde de tre eksempler i LCAbyg version 3.2. </a:t>
            </a:r>
          </a:p>
          <a:p>
            <a:endParaRPr lang="da-DK" dirty="0"/>
          </a:p>
          <a:p>
            <a:r>
              <a:rPr lang="da-DK" b="1" dirty="0"/>
              <a:t>Renovering</a:t>
            </a:r>
          </a:p>
          <a:p>
            <a:r>
              <a:rPr lang="da-DK" dirty="0"/>
              <a:t>Renoveringen er af en typisk murermestervilla bygget i år 1927, hvor en række tekniske installationer, udskiftes, samtlige termoruder skiftes til 2-lags energiruder, og der efterisoleres i hulmur og på loft.</a:t>
            </a:r>
            <a:r>
              <a:rPr lang="da-DK" sz="1200" kern="1200" dirty="0">
                <a:solidFill>
                  <a:schemeClr val="tx1"/>
                </a:solidFill>
                <a:latin typeface="+mn-lt"/>
                <a:ea typeface="+mn-ea"/>
                <a:cs typeface="+mn-cs"/>
              </a:rPr>
              <a:t> </a:t>
            </a:r>
            <a:r>
              <a:rPr lang="da-DK" sz="1200" i="1" kern="1200" dirty="0">
                <a:solidFill>
                  <a:schemeClr val="tx1"/>
                </a:solidFill>
                <a:latin typeface="+mn-lt"/>
                <a:ea typeface="+mn-ea"/>
                <a:cs typeface="+mn-cs"/>
              </a:rPr>
              <a:t>Ved renovering vender billedet, da fundamenter, dæk og ydervægge er givet på forhånd. De tekniske installationer og vinduer udgør 75,5 procent. </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Det er altså vigtigt, at du først og fremmest forholder dig til bygningstypen (en eller flere etager) og situationen (renovering eller nybyg) og dernæst at du vælger de rigtige indsatsområder f.eks. optimering af betonstyrker, se s. 72 i Guiden eller optimering af tagisolering. </a:t>
            </a:r>
          </a:p>
          <a:p>
            <a:endParaRPr lang="da-DK" sz="1200" kern="1200" dirty="0">
              <a:solidFill>
                <a:schemeClr val="tx1"/>
              </a:solidFill>
              <a:latin typeface="+mn-lt"/>
              <a:ea typeface="+mn-ea"/>
              <a:cs typeface="+mn-cs"/>
            </a:endParaRPr>
          </a:p>
          <a:p>
            <a:endParaRPr lang="da-DK" sz="1200" kern="1200" dirty="0">
              <a:solidFill>
                <a:schemeClr val="tx1"/>
              </a:solidFill>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46</a:t>
            </a:fld>
            <a:endParaRPr lang="da-DK"/>
          </a:p>
        </p:txBody>
      </p:sp>
    </p:spTree>
    <p:extLst>
      <p:ext uri="{BB962C8B-B14F-4D97-AF65-F5344CB8AC3E}">
        <p14:creationId xmlns:p14="http://schemas.microsoft.com/office/powerpoint/2010/main" val="39048479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effectLst/>
                <a:latin typeface="Arial" panose="020B0604020202020204" pitchFamily="34" charset="0"/>
              </a:rPr>
              <a:t>Rapporten  præsenterer </a:t>
            </a:r>
            <a:r>
              <a:rPr lang="da-DK" b="0" i="0" dirty="0" err="1">
                <a:effectLst/>
                <a:latin typeface="Arial" panose="020B0604020202020204" pitchFamily="34" charset="0"/>
              </a:rPr>
              <a:t>LCA’er</a:t>
            </a:r>
            <a:r>
              <a:rPr lang="da-DK" b="0" i="0" dirty="0">
                <a:effectLst/>
                <a:latin typeface="Arial" panose="020B0604020202020204" pitchFamily="34" charset="0"/>
              </a:rPr>
              <a:t> af 60 bygnings-cases opført i perioden fra 2013 til 2021. Case-bygningerne stammer fra DGNB-certificerede projekter, eksterne projekter samt livscyklusvurderinger udført af </a:t>
            </a:r>
            <a:r>
              <a:rPr lang="da-DK" b="0" i="0" dirty="0" err="1">
                <a:effectLst/>
                <a:latin typeface="Arial" panose="020B0604020202020204" pitchFamily="34" charset="0"/>
              </a:rPr>
              <a:t>SBi</a:t>
            </a:r>
            <a:r>
              <a:rPr lang="da-DK" b="0" i="0" dirty="0">
                <a:effectLst/>
                <a:latin typeface="Arial" panose="020B0604020202020204" pitchFamily="34" charset="0"/>
              </a:rPr>
              <a:t>. Casene er opdelt i fem bygningstyper med hovedfokus på boliger og kontorer, se figur 1. I indsamlingen af case-bygningerne er det forsøgt at </a:t>
            </a:r>
            <a:r>
              <a:rPr lang="da-DK" b="0" i="0" dirty="0" err="1">
                <a:effectLst/>
                <a:latin typeface="Arial" panose="020B0604020202020204" pitchFamily="34" charset="0"/>
              </a:rPr>
              <a:t>inklu-dere</a:t>
            </a:r>
            <a:r>
              <a:rPr lang="da-DK" b="0" i="0" dirty="0">
                <a:effectLst/>
                <a:latin typeface="Arial" panose="020B0604020202020204" pitchFamily="34" charset="0"/>
              </a:rPr>
              <a:t> et bredt udvalg af cases med forskellige kvaliteter i henhold til bygningstyper, energi-klasser, materialer, solcelleareal m.m. På denne måde tages der højde for forskelle mellem bygninger, således at datagrundlaget for referenceværdierne bliver så repræsentativt som muligt. </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47</a:t>
            </a:fld>
            <a:endParaRPr lang="da-DK"/>
          </a:p>
        </p:txBody>
      </p:sp>
    </p:spTree>
    <p:extLst>
      <p:ext uri="{BB962C8B-B14F-4D97-AF65-F5344CB8AC3E}">
        <p14:creationId xmlns:p14="http://schemas.microsoft.com/office/powerpoint/2010/main" val="3918306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Bygningens påvirkninger kan fordeles på påvirkninger fra materialer og påvirkninger fra drift. Påvirkningerne fra bygningens materialer er cirka 2-4 gange højere end påvirkningerne fra driften for både en 50-års og en 80-års betragtningsperiode. Desuden er der et stort spænd i påvirkninger fra materialerne alene, som varierer fra 3,7 til 10,8 kg CO2-ækv/m2/år ved 50 år og 3,11 til 9,50 kg CO2-ækv/m2/år ved 80 år. Det samme gælder for påvirkninger fra driftsenergiforbruget, som varierer fra 0,22 til 4,58 kg CO2-ækv/m2/år ved 50 år og 0,17 til 4,30 kg CO2-ækv/m2/år ved 80 år. Resultater viser også, at der ikke er en stor forskel i påvirkninger for forskellige bygningstypers klimapåvirkning, hverken i påvirkninger for drifts-energi eller materialer. Medianværdien for materialernes klimabelastning for enfamiliehuse, rækkehuse, etageboligbyggeri og kontorer ligger på hhv. (7,4) (7,1) (7,0) og (6,9) kg CO2-ækv/m2/år ved en 50-års betragtningsperiode.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dirty="0"/>
          </a:p>
          <a:p>
            <a:r>
              <a:rPr lang="da-DK" dirty="0"/>
              <a:t>Her er det vigtigt at være opmærksom på, at driftsenergifor-bruget for hver bygning er baseret på data fra energirammeberegninger. </a:t>
            </a:r>
          </a:p>
          <a:p>
            <a:r>
              <a:rPr lang="da-DK" dirty="0"/>
              <a:t>Det faktiske drifts-energiforbrug ligger erfaringsmæssigt højere, fordi beregningsmetoden ikke omfatter alt </a:t>
            </a:r>
            <a:r>
              <a:rPr lang="da-DK" dirty="0" err="1"/>
              <a:t>for-brug</a:t>
            </a:r>
            <a:r>
              <a:rPr lang="da-DK" dirty="0"/>
              <a:t> og anvender standardantagelser. </a:t>
            </a:r>
          </a:p>
          <a:p>
            <a:r>
              <a:rPr lang="da-DK" dirty="0"/>
              <a:t>Det betyder, at den reelle klimapåvirkning formentlig vil være højere.</a:t>
            </a:r>
          </a:p>
          <a:p>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Ligeledes vil den reelle klimapåvirkning fra materialerne også være højere. I </a:t>
            </a:r>
            <a:r>
              <a:rPr lang="da-DK" dirty="0" err="1"/>
              <a:t>metodeaf</a:t>
            </a:r>
            <a:r>
              <a:rPr lang="da-DK" dirty="0"/>
              <a:t>-snittet er det beskrevet, at ikke alle livscyklusfaser er medtaget i beregningen. Det betyder at der ikke medtages påvirkninger fra transport til byggepladsen samt installation og materiale-spild på byggepladsen. Der er heller ikke medtaget reparation og vedligeholdelse af </a:t>
            </a:r>
            <a:r>
              <a:rPr lang="da-DK" dirty="0" err="1"/>
              <a:t>bygge-materialerne</a:t>
            </a:r>
            <a:r>
              <a:rPr lang="da-DK" dirty="0"/>
              <a:t>, som også har potentiale til at forøge klimapåvirkningen. </a:t>
            </a:r>
          </a:p>
          <a:p>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48</a:t>
            </a:fld>
            <a:endParaRPr lang="da-DK" dirty="0"/>
          </a:p>
        </p:txBody>
      </p:sp>
    </p:spTree>
    <p:extLst>
      <p:ext uri="{BB962C8B-B14F-4D97-AF65-F5344CB8AC3E}">
        <p14:creationId xmlns:p14="http://schemas.microsoft.com/office/powerpoint/2010/main" val="649638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49</a:t>
            </a:fld>
            <a:endParaRPr lang="da-DK"/>
          </a:p>
        </p:txBody>
      </p:sp>
    </p:spTree>
    <p:extLst>
      <p:ext uri="{BB962C8B-B14F-4D97-AF65-F5344CB8AC3E}">
        <p14:creationId xmlns:p14="http://schemas.microsoft.com/office/powerpoint/2010/main" val="78179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a:solidFill>
                  <a:schemeClr val="tx1"/>
                </a:solidFill>
                <a:latin typeface="+mn-lt"/>
                <a:ea typeface="+mn-ea"/>
                <a:cs typeface="+mn-cs"/>
              </a:rPr>
              <a:t>Bæredygtighed betyder at byggeriet betragtes i et helhedsperspektiv.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Definitionen betyder, at et projekt ikke bliver bæredygtigt alene af at blive bygget med de allermest miljørigtige materialer, hvis man gør det under dårlige arbejdsforhold og til en økonomi, der betyder, at ingen har råd til at bo i den berørte ejendom. Alle tre kvaliteter skal prioriteres for at en løsning er bæredygtig. </a:t>
            </a:r>
          </a:p>
          <a:p>
            <a:endParaRPr lang="da-DK"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bg1"/>
                </a:solidFill>
                <a:latin typeface="FranklinGothic URW Demi" pitchFamily="2" charset="77"/>
                <a:ea typeface="+mn-ea"/>
                <a:cs typeface="+mn-cs"/>
              </a:rPr>
              <a:t>Huskeregel: De tre kvaliteter forkortes SØM</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a:t>
            </a:fld>
            <a:endParaRPr lang="da-DK"/>
          </a:p>
        </p:txBody>
      </p:sp>
    </p:spTree>
    <p:extLst>
      <p:ext uri="{BB962C8B-B14F-4D97-AF65-F5344CB8AC3E}">
        <p14:creationId xmlns:p14="http://schemas.microsoft.com/office/powerpoint/2010/main" val="1765641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50</a:t>
            </a:fld>
            <a:endParaRPr lang="da-DK"/>
          </a:p>
        </p:txBody>
      </p:sp>
    </p:spTree>
    <p:extLst>
      <p:ext uri="{BB962C8B-B14F-4D97-AF65-F5344CB8AC3E}">
        <p14:creationId xmlns:p14="http://schemas.microsoft.com/office/powerpoint/2010/main" val="482627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51</a:t>
            </a:fld>
            <a:endParaRPr lang="da-DK"/>
          </a:p>
        </p:txBody>
      </p:sp>
    </p:spTree>
    <p:extLst>
      <p:ext uri="{BB962C8B-B14F-4D97-AF65-F5344CB8AC3E}">
        <p14:creationId xmlns:p14="http://schemas.microsoft.com/office/powerpoint/2010/main" val="34298514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dirty="0"/>
              <a:t>Ligeledes vil den reelle klimapåvirkning fra materialerne også være højere. I </a:t>
            </a:r>
            <a:r>
              <a:rPr lang="da-DK" dirty="0" err="1"/>
              <a:t>metodeaf</a:t>
            </a:r>
            <a:r>
              <a:rPr lang="da-DK" dirty="0"/>
              <a:t>-snittet er det beskrevet, at ikke alle livscyklusfaser er medtaget i beregningen. Det betyder at der ikke medtages påvirkninger fra transport til byggepladsen samt installation og materiale-spild på byggepladsen. Der er heller ikke medtaget reparation og vedligeholdelse af </a:t>
            </a:r>
            <a:r>
              <a:rPr lang="da-DK" dirty="0" err="1"/>
              <a:t>bygge-materialerne</a:t>
            </a:r>
            <a:r>
              <a:rPr lang="da-DK" dirty="0"/>
              <a:t>, som også har potentiale til at forøge klimapåvirkningen. </a:t>
            </a:r>
          </a:p>
          <a:p>
            <a:endParaRPr lang="da-DK" dirty="0"/>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52</a:t>
            </a:fld>
            <a:endParaRPr lang="da-DK" dirty="0"/>
          </a:p>
        </p:txBody>
      </p:sp>
    </p:spTree>
    <p:extLst>
      <p:ext uri="{BB962C8B-B14F-4D97-AF65-F5344CB8AC3E}">
        <p14:creationId xmlns:p14="http://schemas.microsoft.com/office/powerpoint/2010/main" val="952724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53</a:t>
            </a:fld>
            <a:endParaRPr lang="da-DK"/>
          </a:p>
        </p:txBody>
      </p:sp>
    </p:spTree>
    <p:extLst>
      <p:ext uri="{BB962C8B-B14F-4D97-AF65-F5344CB8AC3E}">
        <p14:creationId xmlns:p14="http://schemas.microsoft.com/office/powerpoint/2010/main" val="3195989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1" i="0" u="none" strike="noStrike" baseline="0" dirty="0">
                <a:solidFill>
                  <a:srgbClr val="000000"/>
                </a:solidFill>
                <a:latin typeface="BentonSans"/>
              </a:rPr>
              <a:t>Hvorfor har træuld negativ GWP?</a:t>
            </a:r>
          </a:p>
          <a:p>
            <a:r>
              <a:rPr lang="da-DK" sz="1800" b="1" i="0" u="none" strike="noStrike" baseline="0" dirty="0">
                <a:solidFill>
                  <a:srgbClr val="000000"/>
                </a:solidFill>
                <a:latin typeface="BentonSans"/>
              </a:rPr>
              <a:t>Mens papir-uld ikke er negativ? </a:t>
            </a:r>
          </a:p>
          <a:p>
            <a:endParaRPr lang="da-DK" sz="1800" b="0" i="0" u="none" strike="noStrike" baseline="0" dirty="0">
              <a:solidFill>
                <a:srgbClr val="000000"/>
              </a:solidFill>
              <a:latin typeface="BentonSans"/>
            </a:endParaRPr>
          </a:p>
          <a:p>
            <a:r>
              <a:rPr lang="da-DK" sz="1800" b="0" i="0" u="none" strike="noStrike" baseline="0" dirty="0">
                <a:solidFill>
                  <a:srgbClr val="000000"/>
                </a:solidFill>
                <a:latin typeface="BentonSans"/>
              </a:rPr>
              <a:t>Hvis man vælger kun at vurdere materialevalget ud fra CO2-udledning pr. kg materiale fra produktionen af produkterne, ses det i figur 10, at træuldsisolering klarer sig bedst. Udledningen er negativ, fordi træerne optog CO2 fra luften, da de voksede i skoven. Den mængde CO2, træerne har optaget, overstiger altså den mængde CO2, der udledes ved </a:t>
            </a:r>
            <a:r>
              <a:rPr lang="da-DK" sz="1800" b="0" i="0" u="none" strike="noStrike" baseline="0" dirty="0" err="1">
                <a:solidFill>
                  <a:srgbClr val="000000"/>
                </a:solidFill>
                <a:latin typeface="BentonSans"/>
              </a:rPr>
              <a:t>beabejdning</a:t>
            </a:r>
            <a:r>
              <a:rPr lang="da-DK" sz="1800" b="0" i="0" u="none" strike="noStrike" baseline="0" dirty="0">
                <a:solidFill>
                  <a:srgbClr val="000000"/>
                </a:solidFill>
                <a:latin typeface="BentonSans"/>
              </a:rPr>
              <a:t> af træet i produktionen. </a:t>
            </a:r>
          </a:p>
          <a:p>
            <a:r>
              <a:rPr lang="da-DK" sz="1800" b="0" i="0" u="none" strike="noStrike" baseline="0" dirty="0">
                <a:solidFill>
                  <a:srgbClr val="000000"/>
                </a:solidFill>
                <a:latin typeface="BentonSans"/>
              </a:rPr>
              <a:t>Det ses også, at </a:t>
            </a:r>
            <a:r>
              <a:rPr lang="da-DK" sz="1800" b="0" i="0" u="none" strike="noStrike" baseline="0" dirty="0" err="1">
                <a:solidFill>
                  <a:srgbClr val="000000"/>
                </a:solidFill>
                <a:latin typeface="BentonSans"/>
              </a:rPr>
              <a:t>papiruld</a:t>
            </a:r>
            <a:r>
              <a:rPr lang="da-DK" sz="1800" b="0" i="0" u="none" strike="noStrike" baseline="0" dirty="0">
                <a:solidFill>
                  <a:srgbClr val="000000"/>
                </a:solidFill>
                <a:latin typeface="BentonSans"/>
              </a:rPr>
              <a:t> har en lav CO2-udledning pr. kg materiale. Det skyldes, at det oftest fremstilles af gamle aviser. Når råmaterialer er genanvendte produkter eller "affald", skal der ifølge gængse LCA-regler ikke medregnes nogen belastning. Avispapirets CO2-påvirkning bliver dermed lig med nul. Der er dog en påvirkning fra bearbejdning af aviserne til granulat og evt. behandling med tilsætningsstoffer. </a:t>
            </a:r>
          </a:p>
          <a:p>
            <a:r>
              <a:rPr lang="da-DK" sz="1800" b="0" i="0" u="none" strike="noStrike" baseline="0" dirty="0">
                <a:solidFill>
                  <a:srgbClr val="000000"/>
                </a:solidFill>
                <a:latin typeface="BentonSans"/>
              </a:rPr>
              <a:t>De andre materialer har en relativt højere CO2-udledning pr. kg materiale – typisk fra fossile brændsler og råstoffer brugt i produktionen. </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54</a:t>
            </a:fld>
            <a:endParaRPr lang="da-DK"/>
          </a:p>
        </p:txBody>
      </p:sp>
    </p:spTree>
    <p:extLst>
      <p:ext uri="{BB962C8B-B14F-4D97-AF65-F5344CB8AC3E}">
        <p14:creationId xmlns:p14="http://schemas.microsoft.com/office/powerpoint/2010/main" val="551207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1" i="0" u="none" strike="noStrike" baseline="0" dirty="0">
                <a:solidFill>
                  <a:srgbClr val="000000"/>
                </a:solidFill>
                <a:latin typeface="BentonSans"/>
              </a:rPr>
              <a:t>Simpel sammenligning på baggrund af energiforbrug </a:t>
            </a:r>
          </a:p>
          <a:p>
            <a:endParaRPr lang="da-DK" sz="1800" b="1" i="0" u="none" strike="noStrike" baseline="0" dirty="0">
              <a:solidFill>
                <a:srgbClr val="000000"/>
              </a:solidFill>
              <a:latin typeface="BentonSans"/>
            </a:endParaRPr>
          </a:p>
          <a:p>
            <a:r>
              <a:rPr lang="da-DK" sz="1800" b="1" i="0" u="none" strike="noStrike" baseline="0" dirty="0">
                <a:solidFill>
                  <a:srgbClr val="000000"/>
                </a:solidFill>
                <a:latin typeface="BentonSans"/>
              </a:rPr>
              <a:t>Hvorfor er træuld så ikke negativ hér også?</a:t>
            </a:r>
          </a:p>
          <a:p>
            <a:endParaRPr lang="da-DK" sz="1800" b="0" i="0" u="none" strike="noStrike" baseline="0" dirty="0">
              <a:solidFill>
                <a:srgbClr val="000000"/>
              </a:solidFill>
              <a:latin typeface="BentonSans"/>
            </a:endParaRPr>
          </a:p>
          <a:p>
            <a:r>
              <a:rPr lang="da-DK" sz="1800" b="0" i="0" u="none" strike="noStrike" baseline="0" dirty="0">
                <a:solidFill>
                  <a:srgbClr val="000000"/>
                </a:solidFill>
                <a:latin typeface="BentonSans"/>
              </a:rPr>
              <a:t>Energiforbrug måles i MJ (Megajoule), dvs. en anden enhed end den, der anvendes for global opvarmning. </a:t>
            </a:r>
          </a:p>
          <a:p>
            <a:r>
              <a:rPr lang="da-DK" sz="1800" b="0" i="0" u="none" strike="noStrike" baseline="0" dirty="0">
                <a:solidFill>
                  <a:srgbClr val="000000"/>
                </a:solidFill>
                <a:latin typeface="BentonSans"/>
              </a:rPr>
              <a:t>Vælger man at benytte energi (indlejret energi pr. kg. materiale), når man skal beslutte, hvilket isoleringsmateriale man vil bruge, ses det, at billedet ændrer sig. </a:t>
            </a:r>
          </a:p>
          <a:p>
            <a:r>
              <a:rPr lang="da-DK" sz="1800" b="0" i="0" u="none" strike="noStrike" baseline="0" dirty="0">
                <a:solidFill>
                  <a:srgbClr val="000000"/>
                </a:solidFill>
                <a:latin typeface="BentonSans"/>
              </a:rPr>
              <a:t>Umiddelbart har </a:t>
            </a:r>
            <a:r>
              <a:rPr lang="da-DK" sz="1800" b="0" i="0" u="none" strike="noStrike" baseline="0" dirty="0" err="1">
                <a:solidFill>
                  <a:srgbClr val="000000"/>
                </a:solidFill>
                <a:latin typeface="BentonSans"/>
              </a:rPr>
              <a:t>papiruld</a:t>
            </a:r>
            <a:r>
              <a:rPr lang="da-DK" sz="1800" b="0" i="0" u="none" strike="noStrike" baseline="0" dirty="0">
                <a:solidFill>
                  <a:srgbClr val="000000"/>
                </a:solidFill>
                <a:latin typeface="BentonSans"/>
              </a:rPr>
              <a:t> det laveste energiforbrug under bearbejdning og produktion. PUR og EPS er to relativt energitunge materialer, bl.a. fordi de er baseret på fossile brændsler (olie). De sidste tre typer isoleringsmateriale (træuld, glasuld og mineraluld) har nogenlunde samme indlejrede energimængde pr. kg materiale. </a:t>
            </a:r>
          </a:p>
          <a:p>
            <a:r>
              <a:rPr lang="da-DK" sz="1800" b="0" i="0" u="none" strike="noStrike" baseline="0" dirty="0">
                <a:solidFill>
                  <a:srgbClr val="000000"/>
                </a:solidFill>
                <a:latin typeface="BentonSans"/>
              </a:rPr>
              <a:t>For glasuld og mineraluld er det især energiforbruget ved produktion, der trækker op – mens energiforbruget ved træuld skyldes, at råmaterialet i form af træ har suget energi til sig fra solen, da det stod i skoven. Denne indlejrede energi skal medregnes. </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55</a:t>
            </a:fld>
            <a:endParaRPr lang="da-DK"/>
          </a:p>
        </p:txBody>
      </p:sp>
    </p:spTree>
    <p:extLst>
      <p:ext uri="{BB962C8B-B14F-4D97-AF65-F5344CB8AC3E}">
        <p14:creationId xmlns:p14="http://schemas.microsoft.com/office/powerpoint/2010/main" val="377535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a:solidFill>
                  <a:schemeClr val="tx1"/>
                </a:solidFill>
                <a:latin typeface="+mn-lt"/>
                <a:ea typeface="+mn-ea"/>
                <a:cs typeface="+mn-cs"/>
              </a:rPr>
              <a:t>Udover GWP og energiforbrug pr. kg materiale – hvad har så betydning for det endelige CO-2-udslip?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Det er imidlertid ikke tilstrækkeligt at sammenligne 1 kg af et materiale med 1 kg af et andet. Det skyldes, at de forskellige materialers varme-ledningsevne varierer – og man derfor skal bruge forskellige tykkelser af de forskellige materialer for at opnå samme isoleringsevne (U-værdi). Læs videre herom på næste side.</a:t>
            </a:r>
            <a:r>
              <a:rPr lang="da-DK" sz="1200" b="1" i="0" u="none" strike="noStrike" kern="1200" baseline="0" dirty="0">
                <a:solidFill>
                  <a:schemeClr val="tx1"/>
                </a:solidFill>
                <a:latin typeface="+mn-lt"/>
                <a:ea typeface="+mn-ea"/>
                <a:cs typeface="+mn-cs"/>
              </a:rPr>
              <a:t>32 </a:t>
            </a:r>
            <a:endParaRPr lang="da-DK" sz="1200" b="0"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Simpel sammenligning på baggrund af funktion </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I dette diagram ses, at de materialer, der ligger lavt med hensyn til CO2-udledning og energiforbrug pr. kg materiale, kræver større mængder materiale for at opnå samme isoleringsevne. En bestemt isoleringsevne kan opnås med 3 kg EPS pr. m² ydervæg, mens det samme kræver 8 kg </a:t>
            </a:r>
            <a:r>
              <a:rPr lang="da-DK" sz="1200" b="0" i="0" u="none" strike="noStrike" kern="1200" baseline="0" dirty="0" err="1">
                <a:solidFill>
                  <a:schemeClr val="tx1"/>
                </a:solidFill>
                <a:latin typeface="+mn-lt"/>
                <a:ea typeface="+mn-ea"/>
                <a:cs typeface="+mn-cs"/>
              </a:rPr>
              <a:t>papiruld</a:t>
            </a:r>
            <a:r>
              <a:rPr lang="da-DK" sz="1200" b="0" i="0" u="none" strike="noStrike" kern="1200" baseline="0" dirty="0">
                <a:solidFill>
                  <a:schemeClr val="tx1"/>
                </a:solidFill>
                <a:latin typeface="+mn-lt"/>
                <a:ea typeface="+mn-ea"/>
                <a:cs typeface="+mn-cs"/>
              </a:rPr>
              <a:t>. </a:t>
            </a:r>
          </a:p>
          <a:p>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fld id="{4F42ADB8-B285-4B2D-B663-C1F0F3D334FD}" type="slidenum">
              <a:rPr lang="da-DK" smtClean="0"/>
              <a:t>56</a:t>
            </a:fld>
            <a:endParaRPr lang="da-DK"/>
          </a:p>
        </p:txBody>
      </p:sp>
    </p:spTree>
    <p:extLst>
      <p:ext uri="{BB962C8B-B14F-4D97-AF65-F5344CB8AC3E}">
        <p14:creationId xmlns:p14="http://schemas.microsoft.com/office/powerpoint/2010/main" val="844463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a:solidFill>
                  <a:schemeClr val="tx1"/>
                </a:solidFill>
                <a:latin typeface="+mn-lt"/>
                <a:ea typeface="+mn-ea"/>
                <a:cs typeface="+mn-cs"/>
              </a:rPr>
              <a:t>Her ses, at hvis man kun ser på CO-2 – så er træuld bedst – men hvad kunne også have betydning for valg af isolering? </a:t>
            </a:r>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1" u="none" strike="noStrike" kern="1200" baseline="0" dirty="0">
                <a:solidFill>
                  <a:schemeClr val="tx1"/>
                </a:solidFill>
                <a:latin typeface="+mn-lt"/>
                <a:ea typeface="+mn-ea"/>
                <a:cs typeface="+mn-cs"/>
              </a:rPr>
              <a:t>Bemærk, at dette alene er ét vurderingsparameter af mange. Læs derfor hele eksemplet. </a:t>
            </a:r>
            <a:endParaRPr lang="da-DK" sz="1200" b="0"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Simpel sammenligning af isoleringsmaterialer ud fra et enkelt funktionskrav </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Eksemplet er en situation, hvor en fiktiv bygherre har efterspurgt en løsning, hvor en tung ydervæg af letbeton skal efterisoleres. Det anses i Bygningsreglementet for en ombygning. Derfor skal bygherren overholde Bygningsreglementets mindstekrav for efterisolering af tunge ydervægge, hvilket er en U-værdi på 0,18 W/m²K efter efterisolering. Der skal kun efterisoleres op til det niveau, der er rentabelt og ikke medfører risiko for fugtskader, men for eksemplets skyld antages det her, at der kan efterisoleres op til mindstekravet. Dette svarer til isolering på ca. 200 mm mineraluld med lambdaværdi 0,037 W/mK.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CO2-udledningen og den indlejrede energi pr. efterisoleret kvadratmeter tung ydervæg for forskellige typer af isoleringsmaterialer ses i figurerne nedenfor og på næste side. Det skal understreges, at det er et simpelt eksempel, hvor der alene er krav om en bestemt U-værdi. I situationer, hvor der også er andre krav – fx til holdbarhed og levetid – vil det muligvis se anderledes ud. Læs mere i afsnittet om, hvordan levetider kan have indflydelse på materialevalg på side 73. </a:t>
            </a:r>
          </a:p>
          <a:p>
            <a:r>
              <a:rPr lang="da-DK" sz="1200" b="0" i="0" u="none" strike="noStrike" kern="1200" baseline="0" dirty="0">
                <a:solidFill>
                  <a:schemeClr val="tx1"/>
                </a:solidFill>
                <a:latin typeface="+mn-lt"/>
                <a:ea typeface="+mn-ea"/>
                <a:cs typeface="+mn-cs"/>
              </a:rPr>
              <a:t>Ikke alle de viste isoleringsmaterialer er nødvendigvis velegnede til at efterisolere en tung ydervæg udvendigt, men de er medtaget for eksemplets skyld.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latin typeface="Segoe UI" panose="020B0502040204020203" pitchFamily="34" charset="0"/>
              </a:rPr>
              <a:t>Kom gerne ind på hvordan der kan afvejes mellem de forskellige parametre</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57</a:t>
            </a:fld>
            <a:endParaRPr lang="da-DK"/>
          </a:p>
        </p:txBody>
      </p:sp>
    </p:spTree>
    <p:extLst>
      <p:ext uri="{BB962C8B-B14F-4D97-AF65-F5344CB8AC3E}">
        <p14:creationId xmlns:p14="http://schemas.microsoft.com/office/powerpoint/2010/main" val="4145849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a:solidFill>
                  <a:schemeClr val="tx1"/>
                </a:solidFill>
                <a:latin typeface="+mn-lt"/>
                <a:ea typeface="+mn-ea"/>
                <a:cs typeface="+mn-cs"/>
              </a:rPr>
              <a:t>Her ses, at hvis man kun ser på CO-2 – så er træuld bedst – men hvad kunne også have betydning for valg af isolering? </a:t>
            </a:r>
            <a:endParaRPr lang="da-DK" sz="1200" b="0" i="0" u="none" strike="noStrike" kern="1200" baseline="0" dirty="0">
              <a:solidFill>
                <a:schemeClr val="tx1"/>
              </a:solidFill>
              <a:latin typeface="+mn-lt"/>
              <a:ea typeface="+mn-ea"/>
              <a:cs typeface="+mn-cs"/>
            </a:endParaRPr>
          </a:p>
          <a:p>
            <a:endParaRPr lang="da-DK" sz="1200" b="0" i="0" u="none" strike="noStrike" kern="1200" baseline="0" dirty="0">
              <a:solidFill>
                <a:schemeClr val="tx1"/>
              </a:solidFill>
              <a:latin typeface="+mn-lt"/>
              <a:ea typeface="+mn-ea"/>
              <a:cs typeface="+mn-cs"/>
            </a:endParaRPr>
          </a:p>
          <a:p>
            <a:r>
              <a:rPr lang="da-DK" sz="1200" b="0" i="1" u="none" strike="noStrike" kern="1200" baseline="0" dirty="0">
                <a:solidFill>
                  <a:schemeClr val="tx1"/>
                </a:solidFill>
                <a:latin typeface="+mn-lt"/>
                <a:ea typeface="+mn-ea"/>
                <a:cs typeface="+mn-cs"/>
              </a:rPr>
              <a:t>Bemærk, at dette alene er ét vurderingsparameter af mange. Læs derfor hele eksemplet. </a:t>
            </a:r>
            <a:endParaRPr lang="da-DK" sz="1200" b="0" i="0" u="none" strike="noStrike" kern="1200" baseline="0" dirty="0">
              <a:solidFill>
                <a:schemeClr val="tx1"/>
              </a:solidFill>
              <a:latin typeface="+mn-lt"/>
              <a:ea typeface="+mn-ea"/>
              <a:cs typeface="+mn-cs"/>
            </a:endParaRPr>
          </a:p>
          <a:p>
            <a:r>
              <a:rPr lang="da-DK" sz="1200" b="1" i="0" u="none" strike="noStrike" kern="1200" baseline="0" dirty="0">
                <a:solidFill>
                  <a:schemeClr val="tx1"/>
                </a:solidFill>
                <a:latin typeface="+mn-lt"/>
                <a:ea typeface="+mn-ea"/>
                <a:cs typeface="+mn-cs"/>
              </a:rPr>
              <a:t>Simpel sammenligning af isoleringsmaterialer ud fra et enkelt funktionskrav </a:t>
            </a:r>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Eksemplet er en situation, hvor en fiktiv bygherre har efterspurgt en løsning, hvor en tung ydervæg af letbeton skal efterisoleres. Det anses i Bygningsreglementet for en ombygning. Derfor skal bygherren overholde Bygningsreglementets mindstekrav for efterisolering af tunge ydervægge, hvilket er en U-værdi på 0,18 W/m²K efter efterisolering. Der skal kun efterisoleres op til det niveau, der er rentabelt og ikke medfører risiko for fugtskader, men for eksemplets skyld antages det her, at der kan efterisoleres op til mindstekravet. Dette svarer til isolering på ca. 200 mm mineraluld med lambdaværdi 0,037 W/mK.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CO2-udledningen og den indlejrede energi pr. efterisoleret kvadratmeter tung ydervæg for forskellige typer af isoleringsmaterialer ses i figurerne nedenfor og på næste side. Det skal understreges, at det er et simpelt eksempel, hvor der alene er krav om en bestemt U-værdi. I situationer, hvor der også er andre krav – fx til holdbarhed og levetid – vil det muligvis se anderledes ud. Læs mere i afsnittet om, hvordan levetider kan have indflydelse på materialevalg på side 73. </a:t>
            </a:r>
          </a:p>
          <a:p>
            <a:r>
              <a:rPr lang="da-DK" sz="1200" b="0" i="0" u="none" strike="noStrike" kern="1200" baseline="0" dirty="0">
                <a:solidFill>
                  <a:schemeClr val="tx1"/>
                </a:solidFill>
                <a:latin typeface="+mn-lt"/>
                <a:ea typeface="+mn-ea"/>
                <a:cs typeface="+mn-cs"/>
              </a:rPr>
              <a:t>Ikke alle de viste isoleringsmaterialer er nødvendigvis velegnede til at efterisolere en tung ydervæg udvendigt, men de er medtaget for eksemplets skyld.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b="1" dirty="0">
                <a:latin typeface="Segoe UI" panose="020B0502040204020203" pitchFamily="34" charset="0"/>
              </a:rPr>
              <a:t>Kom gerne ind på hvordan der kan afvejes mellem de forskellige parametre</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58</a:t>
            </a:fld>
            <a:endParaRPr lang="da-DK"/>
          </a:p>
        </p:txBody>
      </p:sp>
    </p:spTree>
    <p:extLst>
      <p:ext uri="{BB962C8B-B14F-4D97-AF65-F5344CB8AC3E}">
        <p14:creationId xmlns:p14="http://schemas.microsoft.com/office/powerpoint/2010/main" val="13423921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latin typeface="Segoe UI" panose="020B0502040204020203" pitchFamily="34" charset="0"/>
              </a:rPr>
              <a:t>hvad vil konklusionen være hvis der arbejdes med prisen i kroner på de to alternativer?</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59</a:t>
            </a:fld>
            <a:endParaRPr lang="da-DK"/>
          </a:p>
        </p:txBody>
      </p:sp>
    </p:spTree>
    <p:extLst>
      <p:ext uri="{BB962C8B-B14F-4D97-AF65-F5344CB8AC3E}">
        <p14:creationId xmlns:p14="http://schemas.microsoft.com/office/powerpoint/2010/main" val="2077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rgbClr val="FF0000"/>
                </a:solidFill>
              </a:rPr>
              <a:t>DGNB   </a:t>
            </a:r>
            <a:r>
              <a:rPr lang="de-DE" dirty="0"/>
              <a:t>(Deutsche Gesellschaft für Nachhaltiges Bauen)</a:t>
            </a:r>
            <a:endParaRPr lang="da-DK"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solidFill>
                  <a:srgbClr val="FF0000"/>
                </a:solidFill>
              </a:rPr>
              <a:t>Nogen vil allerede nu gerne have certificeret deres byggeri, og de bruger ofte DGNB, som oven i SØM lægger proces  og teknisk kvalitet. I BR bliver de obligatorisk om to år, men nu får man to år til at øve sig i den frivillige bæredygtighedsklasse.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solidFill>
                  <a:srgbClr val="FF0000"/>
                </a:solidFill>
              </a:rPr>
              <a:t>Eksempel: Transportkrav gjorde, at det gav point at købe facadeelementer i DK i stedet for udenlands.</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solidFill>
                  <a:srgbClr val="FF0000"/>
                </a:solidFill>
              </a:rPr>
              <a:t>Prisen stiger ikke ved brug af DGNB</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solidFill>
                  <a:srgbClr val="FF0000"/>
                </a:solidFill>
              </a:rPr>
              <a:t>DGNB er den bedste ramme for  en god diskussion.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solidFill>
                  <a:srgbClr val="FF0000"/>
                </a:solidFill>
              </a:rPr>
              <a:t>DGNB er en bæredygtighedscertificering af byggeri. </a:t>
            </a:r>
            <a:r>
              <a:rPr lang="da-DK" dirty="0">
                <a:solidFill>
                  <a:srgbClr val="FF0000"/>
                </a:solidFill>
              </a:rPr>
              <a:t>DGNB er en tysk ordning (</a:t>
            </a:r>
            <a:r>
              <a:rPr lang="de-DE" sz="1200" b="1" i="0" kern="1200" dirty="0">
                <a:solidFill>
                  <a:srgbClr val="FF0000"/>
                </a:solidFill>
                <a:effectLst/>
                <a:latin typeface="+mn-lt"/>
                <a:ea typeface="+mn-ea"/>
                <a:cs typeface="+mn-cs"/>
              </a:rPr>
              <a:t>D</a:t>
            </a:r>
            <a:r>
              <a:rPr lang="de-DE" sz="1200" b="0" i="0" kern="1200" dirty="0">
                <a:solidFill>
                  <a:srgbClr val="FF0000"/>
                </a:solidFill>
                <a:effectLst/>
                <a:latin typeface="+mn-lt"/>
                <a:ea typeface="+mn-ea"/>
                <a:cs typeface="+mn-cs"/>
              </a:rPr>
              <a:t>eutsche </a:t>
            </a:r>
            <a:r>
              <a:rPr lang="de-DE" sz="1200" b="1" i="0" kern="1200" dirty="0">
                <a:solidFill>
                  <a:srgbClr val="FF0000"/>
                </a:solidFill>
                <a:effectLst/>
                <a:latin typeface="+mn-lt"/>
                <a:ea typeface="+mn-ea"/>
                <a:cs typeface="+mn-cs"/>
              </a:rPr>
              <a:t>G</a:t>
            </a:r>
            <a:r>
              <a:rPr lang="de-DE" sz="1200" b="0" i="0" kern="1200" dirty="0">
                <a:solidFill>
                  <a:srgbClr val="FF0000"/>
                </a:solidFill>
                <a:effectLst/>
                <a:latin typeface="+mn-lt"/>
                <a:ea typeface="+mn-ea"/>
                <a:cs typeface="+mn-cs"/>
              </a:rPr>
              <a:t>esellschaft für </a:t>
            </a:r>
            <a:r>
              <a:rPr lang="de-DE" sz="1200" b="1" i="0" kern="1200" dirty="0">
                <a:solidFill>
                  <a:srgbClr val="FF0000"/>
                </a:solidFill>
                <a:effectLst/>
                <a:latin typeface="+mn-lt"/>
                <a:ea typeface="+mn-ea"/>
                <a:cs typeface="+mn-cs"/>
              </a:rPr>
              <a:t>N</a:t>
            </a:r>
            <a:r>
              <a:rPr lang="de-DE" sz="1200" b="0" i="0" kern="1200" dirty="0">
                <a:solidFill>
                  <a:srgbClr val="FF0000"/>
                </a:solidFill>
                <a:effectLst/>
                <a:latin typeface="+mn-lt"/>
                <a:ea typeface="+mn-ea"/>
                <a:cs typeface="+mn-cs"/>
              </a:rPr>
              <a:t>achhaltiges </a:t>
            </a:r>
            <a:r>
              <a:rPr lang="de-DE" sz="1200" b="1" i="0" kern="1200" dirty="0">
                <a:solidFill>
                  <a:srgbClr val="FF0000"/>
                </a:solidFill>
                <a:effectLst/>
                <a:latin typeface="+mn-lt"/>
                <a:ea typeface="+mn-ea"/>
                <a:cs typeface="+mn-cs"/>
              </a:rPr>
              <a:t>B</a:t>
            </a:r>
            <a:r>
              <a:rPr lang="de-DE" sz="1200" b="0" i="0" kern="1200" dirty="0">
                <a:solidFill>
                  <a:srgbClr val="FF0000"/>
                </a:solidFill>
                <a:effectLst/>
                <a:latin typeface="+mn-lt"/>
                <a:ea typeface="+mn-ea"/>
                <a:cs typeface="+mn-cs"/>
              </a:rPr>
              <a:t>auen)</a:t>
            </a:r>
            <a:r>
              <a:rPr lang="da-DK" dirty="0">
                <a:solidFill>
                  <a:srgbClr val="FF0000"/>
                </a:solidFill>
              </a:rPr>
              <a:t> som byggebranchen i Danmark har tilpasset til danske krav og standarder for byggeri. DGNB har sat bæredygtighed på formel. Derfor er certificeringens kriterier gode pejlemærker for bæredygtighed i alle bygninger, også selv om målet ikke er at certificere bygningen.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FF0000"/>
                </a:solidFill>
              </a:rPr>
              <a:t>Certificeringen arbejder med </a:t>
            </a:r>
            <a:r>
              <a:rPr lang="da-DK" sz="1200" b="1" i="1" dirty="0">
                <a:solidFill>
                  <a:srgbClr val="FF0000"/>
                </a:solidFill>
              </a:rPr>
              <a:t>S</a:t>
            </a:r>
            <a:r>
              <a:rPr lang="da-DK" sz="1200" i="1" dirty="0">
                <a:solidFill>
                  <a:srgbClr val="FF0000"/>
                </a:solidFill>
              </a:rPr>
              <a:t>ocial, </a:t>
            </a:r>
            <a:r>
              <a:rPr lang="da-DK" sz="1200" b="1" i="1" dirty="0">
                <a:solidFill>
                  <a:srgbClr val="FF0000"/>
                </a:solidFill>
              </a:rPr>
              <a:t>Ø</a:t>
            </a:r>
            <a:r>
              <a:rPr lang="da-DK" sz="1200" i="1" dirty="0">
                <a:solidFill>
                  <a:srgbClr val="FF0000"/>
                </a:solidFill>
              </a:rPr>
              <a:t>konomisk og </a:t>
            </a:r>
            <a:r>
              <a:rPr lang="da-DK" sz="1200" b="1" i="1" dirty="0">
                <a:solidFill>
                  <a:srgbClr val="FF0000"/>
                </a:solidFill>
              </a:rPr>
              <a:t>M</a:t>
            </a:r>
            <a:r>
              <a:rPr lang="da-DK" sz="1200" i="1" dirty="0">
                <a:solidFill>
                  <a:srgbClr val="FF0000"/>
                </a:solidFill>
              </a:rPr>
              <a:t>iljømæssig kvalitet i byggeriet og dertil yderligere to kvaliteter: Teknisk og Proces kvalitet. </a:t>
            </a:r>
            <a:endParaRPr lang="da-DK"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FF0000"/>
                </a:solidFill>
              </a:rPr>
              <a:t>Bygningens tekniske kvalitet indenfor brand, akustik, klimaskærm, installationer og rengøringsvenlighed er afgørende for, at byggeriet fungerer i almindelighed. Derfor vægter DGNB bygningens tekniske kvalitet på lige fod med </a:t>
            </a:r>
            <a:r>
              <a:rPr lang="da-DK" b="1" dirty="0">
                <a:solidFill>
                  <a:srgbClr val="FF0000"/>
                </a:solidFill>
              </a:rPr>
              <a:t>SØM</a:t>
            </a:r>
            <a:r>
              <a:rPr lang="da-DK" dirty="0">
                <a:solidFill>
                  <a:srgbClr val="FF0000"/>
                </a:solidFill>
              </a:rPr>
              <a:t>. DGNB anerkender ligeledes, at processen omkring planlægning og udførelsen af et byggeri er afgørende for den afsluttende kvalitet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1" dirty="0">
                <a:solidFill>
                  <a:srgbClr val="FF0000"/>
                </a:solidFill>
              </a:rPr>
              <a:t>For store byggerier og omfattende renoveringer er DGNB den mest anvendte certificering i Danmark. </a:t>
            </a:r>
            <a:endParaRPr lang="da-DK" i="1" dirty="0">
              <a:solidFill>
                <a:srgbClr val="FF0000"/>
              </a:solidFill>
            </a:endParaRPr>
          </a:p>
          <a:p>
            <a:endParaRPr lang="da-DK"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rgbClr val="FF0000"/>
                </a:solidFill>
              </a:rPr>
              <a:t>Men som noget nyt i 2020 bliver det muligt at certificerer enfamilieshuse, derved kan alle størrelser af virksomheder komme til at støde på DGNB i fremtiden. </a:t>
            </a:r>
          </a:p>
          <a:p>
            <a:r>
              <a:rPr lang="da-DK" dirty="0">
                <a:solidFill>
                  <a:srgbClr val="FF0000"/>
                </a:solidFill>
              </a:rPr>
              <a:t>Det første DGNB certificerede parcelhus ligger i Grenå.  </a:t>
            </a:r>
          </a:p>
        </p:txBody>
      </p:sp>
      <p:sp>
        <p:nvSpPr>
          <p:cNvPr id="4" name="Pladsholder til slidenummer 3"/>
          <p:cNvSpPr>
            <a:spLocks noGrp="1"/>
          </p:cNvSpPr>
          <p:nvPr>
            <p:ph type="sldNum" sz="quarter" idx="5"/>
          </p:nvPr>
        </p:nvSpPr>
        <p:spPr/>
        <p:txBody>
          <a:bodyPr/>
          <a:lstStyle/>
          <a:p>
            <a:fld id="{4F42ADB8-B285-4B2D-B663-C1F0F3D334FD}" type="slidenum">
              <a:rPr lang="da-DK" smtClean="0"/>
              <a:t>6</a:t>
            </a:fld>
            <a:endParaRPr lang="da-DK"/>
          </a:p>
        </p:txBody>
      </p:sp>
    </p:spTree>
    <p:extLst>
      <p:ext uri="{BB962C8B-B14F-4D97-AF65-F5344CB8AC3E}">
        <p14:creationId xmlns:p14="http://schemas.microsoft.com/office/powerpoint/2010/main" val="42666070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61</a:t>
            </a:fld>
            <a:endParaRPr lang="da-DK"/>
          </a:p>
        </p:txBody>
      </p:sp>
    </p:spTree>
    <p:extLst>
      <p:ext uri="{BB962C8B-B14F-4D97-AF65-F5344CB8AC3E}">
        <p14:creationId xmlns:p14="http://schemas.microsoft.com/office/powerpoint/2010/main" val="186660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Kan der være ulemper ved at have valgt højisolerede vinduer?</a:t>
            </a:r>
          </a:p>
        </p:txBody>
      </p:sp>
      <p:sp>
        <p:nvSpPr>
          <p:cNvPr id="4" name="Pladsholder til slidenummer 3"/>
          <p:cNvSpPr>
            <a:spLocks noGrp="1"/>
          </p:cNvSpPr>
          <p:nvPr>
            <p:ph type="sldNum" sz="quarter" idx="5"/>
          </p:nvPr>
        </p:nvSpPr>
        <p:spPr/>
        <p:txBody>
          <a:bodyPr/>
          <a:lstStyle/>
          <a:p>
            <a:fld id="{4F42ADB8-B285-4B2D-B663-C1F0F3D334FD}" type="slidenum">
              <a:rPr lang="da-DK" smtClean="0"/>
              <a:t>62</a:t>
            </a:fld>
            <a:endParaRPr lang="da-DK"/>
          </a:p>
        </p:txBody>
      </p:sp>
    </p:spTree>
    <p:extLst>
      <p:ext uri="{BB962C8B-B14F-4D97-AF65-F5344CB8AC3E}">
        <p14:creationId xmlns:p14="http://schemas.microsoft.com/office/powerpoint/2010/main" val="890733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a:t>
            </a:r>
            <a:r>
              <a:rPr lang="da-DK" dirty="0"/>
              <a:t> </a:t>
            </a:r>
          </a:p>
          <a:p>
            <a:pPr marL="0" indent="0">
              <a:buFont typeface="Arial" panose="020B0604020202020204" pitchFamily="34" charset="0"/>
              <a:buNone/>
            </a:pPr>
            <a:r>
              <a:rPr lang="da-DK" sz="1200" dirty="0">
                <a:solidFill>
                  <a:schemeClr val="bg2"/>
                </a:solidFill>
              </a:rPr>
              <a:t>Hvad ville du bruge LCA til at undersøge? </a:t>
            </a:r>
          </a:p>
          <a:p>
            <a:pPr marL="0" indent="0">
              <a:buFont typeface="Arial" panose="020B0604020202020204" pitchFamily="34" charset="0"/>
              <a:buNone/>
            </a:pPr>
            <a:endParaRPr lang="da-DK" sz="1200" dirty="0">
              <a:solidFill>
                <a:schemeClr val="bg2"/>
              </a:solidFill>
            </a:endParaRPr>
          </a:p>
          <a:p>
            <a:pPr marL="0" indent="0">
              <a:buFont typeface="Arial" panose="020B0604020202020204" pitchFamily="34" charset="0"/>
              <a:buNone/>
            </a:pPr>
            <a:r>
              <a:rPr lang="da-DK" sz="1200" dirty="0">
                <a:solidFill>
                  <a:schemeClr val="bg2"/>
                </a:solidFill>
              </a:rPr>
              <a:t>Hvad skal man være opmærksom på?</a:t>
            </a:r>
            <a:endParaRPr lang="da-DK" dirty="0"/>
          </a:p>
          <a:p>
            <a:r>
              <a:rPr lang="da-DK" dirty="0"/>
              <a:t>Svar: at det ikke er alle faser der medtages i en LCA beregning. F.eks. er transport til byggepladsen og bygbarhed (vægt, mulighed for tilpasning af materialet på pladsen mv.) ikke medtaget i beregningen. Det er bl.a. her et CLT element har nogle fordele frem for et beton element.    </a:t>
            </a:r>
          </a:p>
        </p:txBody>
      </p:sp>
      <p:sp>
        <p:nvSpPr>
          <p:cNvPr id="4" name="Pladsholder til slidenummer 3"/>
          <p:cNvSpPr>
            <a:spLocks noGrp="1"/>
          </p:cNvSpPr>
          <p:nvPr>
            <p:ph type="sldNum" sz="quarter" idx="5"/>
          </p:nvPr>
        </p:nvSpPr>
        <p:spPr/>
        <p:txBody>
          <a:bodyPr/>
          <a:lstStyle/>
          <a:p>
            <a:fld id="{4F42ADB8-B285-4B2D-B663-C1F0F3D334FD}" type="slidenum">
              <a:rPr lang="da-DK" smtClean="0"/>
              <a:t>63</a:t>
            </a:fld>
            <a:endParaRPr lang="da-DK"/>
          </a:p>
        </p:txBody>
      </p:sp>
    </p:spTree>
    <p:extLst>
      <p:ext uri="{BB962C8B-B14F-4D97-AF65-F5344CB8AC3E}">
        <p14:creationId xmlns:p14="http://schemas.microsoft.com/office/powerpoint/2010/main" val="20586727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dirty="0">
                <a:solidFill>
                  <a:schemeClr val="tx1"/>
                </a:solidFill>
                <a:effectLst/>
                <a:latin typeface="+mn-lt"/>
                <a:ea typeface="+mn-ea"/>
                <a:cs typeface="+mn-cs"/>
              </a:rPr>
              <a:t>Bruges der flest penge på rengøring eller vedligehold i en bygning – over levetiden?</a:t>
            </a:r>
          </a:p>
          <a:p>
            <a:r>
              <a:rPr lang="da-DK" sz="1200" b="0" i="0" kern="1200" dirty="0">
                <a:solidFill>
                  <a:schemeClr val="tx1"/>
                </a:solidFill>
                <a:effectLst/>
                <a:latin typeface="+mn-lt"/>
                <a:ea typeface="+mn-ea"/>
                <a:cs typeface="+mn-cs"/>
              </a:rPr>
              <a:t>Rengøringsudgifter over livstid større end andet vedligehold, derfor er rengøringsvenlige overflader utroligt vigtigt</a:t>
            </a:r>
          </a:p>
          <a:p>
            <a:r>
              <a:rPr lang="da-DK" sz="1200" b="0" i="0" kern="1200" dirty="0">
                <a:solidFill>
                  <a:schemeClr val="tx1"/>
                </a:solidFill>
                <a:effectLst/>
                <a:latin typeface="+mn-lt"/>
                <a:ea typeface="+mn-ea"/>
                <a:cs typeface="+mn-cs"/>
              </a:rPr>
              <a:t>Facader skal nu holde  50 år, for ikke at påvirke LCC rigtig negativt. </a:t>
            </a:r>
          </a:p>
          <a:p>
            <a:endParaRPr lang="da-DK" sz="1200" b="1"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Indgår økonomikrav i bygningsreglementet? (Kun ved rentabilitet ved ombygning) </a:t>
            </a:r>
          </a:p>
          <a:p>
            <a:r>
              <a:rPr lang="da-DK" sz="1200" b="1" i="0" kern="1200" dirty="0">
                <a:solidFill>
                  <a:schemeClr val="tx1"/>
                </a:solidFill>
                <a:effectLst/>
                <a:latin typeface="+mn-lt"/>
                <a:ea typeface="+mn-ea"/>
                <a:cs typeface="+mn-cs"/>
              </a:rPr>
              <a:t>Indgår økonomi i den frivillige bæredygtighedsklasse? </a:t>
            </a:r>
          </a:p>
          <a:p>
            <a:r>
              <a:rPr lang="da-DK" sz="1200" b="0" i="0" kern="1200" dirty="0">
                <a:solidFill>
                  <a:schemeClr val="tx1"/>
                </a:solidFill>
                <a:effectLst/>
                <a:latin typeface="+mn-lt"/>
                <a:ea typeface="+mn-ea"/>
                <a:cs typeface="+mn-cs"/>
              </a:rPr>
              <a:t>Ja. Se nedenfor. </a:t>
            </a:r>
          </a:p>
          <a:p>
            <a:endParaRPr lang="da-DK" sz="1200" b="1" i="0" kern="1200" dirty="0">
              <a:solidFill>
                <a:schemeClr val="tx1"/>
              </a:solidFill>
              <a:effectLst/>
              <a:latin typeface="+mn-lt"/>
              <a:ea typeface="+mn-ea"/>
              <a:cs typeface="+mn-cs"/>
            </a:endParaRPr>
          </a:p>
          <a:p>
            <a:r>
              <a:rPr lang="da-DK" sz="1200" b="0" i="0" kern="1200" dirty="0" err="1">
                <a:solidFill>
                  <a:schemeClr val="tx1"/>
                </a:solidFill>
                <a:effectLst/>
                <a:latin typeface="+mn-lt"/>
                <a:ea typeface="+mn-ea"/>
                <a:cs typeface="+mn-cs"/>
              </a:rPr>
              <a:t>LCCbyg</a:t>
            </a:r>
            <a:r>
              <a:rPr lang="da-DK" sz="1200" b="0" i="0" kern="1200" dirty="0">
                <a:solidFill>
                  <a:schemeClr val="tx1"/>
                </a:solidFill>
                <a:effectLst/>
                <a:latin typeface="+mn-lt"/>
                <a:ea typeface="+mn-ea"/>
                <a:cs typeface="+mn-cs"/>
              </a:rPr>
              <a:t> er et værktøj, der beregner totaløkonomi og fremstiller en overskuelig oversigt over levetidsomkostninger for et helt byggeri og for enkelte bygningsdele. </a:t>
            </a:r>
            <a:r>
              <a:rPr lang="da-DK" sz="1200" b="0" i="0" kern="1200" dirty="0" err="1">
                <a:solidFill>
                  <a:schemeClr val="tx1"/>
                </a:solidFill>
                <a:effectLst/>
                <a:latin typeface="+mn-lt"/>
                <a:ea typeface="+mn-ea"/>
                <a:cs typeface="+mn-cs"/>
              </a:rPr>
              <a:t>LCCbyg</a:t>
            </a:r>
            <a:r>
              <a:rPr lang="da-DK" sz="1200" b="0" i="0" kern="1200" dirty="0">
                <a:solidFill>
                  <a:schemeClr val="tx1"/>
                </a:solidFill>
                <a:effectLst/>
                <a:latin typeface="+mn-lt"/>
                <a:ea typeface="+mn-ea"/>
                <a:cs typeface="+mn-cs"/>
              </a:rPr>
              <a:t> kan bl.a. hjælpe beslutningstagere med at sammenligne to eller flere alternativer, som har forskellige omkostningsprofiler over tid.</a:t>
            </a:r>
          </a:p>
          <a:p>
            <a:r>
              <a:rPr lang="da-DK" sz="1200" b="0" i="0" kern="1200" dirty="0">
                <a:solidFill>
                  <a:schemeClr val="tx1"/>
                </a:solidFill>
                <a:effectLst/>
                <a:latin typeface="+mn-lt"/>
                <a:ea typeface="+mn-ea"/>
                <a:cs typeface="+mn-cs"/>
              </a:rPr>
              <a:t>Det vil som oftest umiddelbart være vanskeligt at afgøre om en løsning med en høj anskaffelsespris og lave årlige omkostninger er billigere på langt sigt i forhold til en løsning med en lav anskaffelsespris og højere årlige omkostninger. Værktøjet løser dette ved at udregne en samlet nutidsværdi eller en årsomkostning for hvert af alternativerne på basis af de typer af omkostninger, som beslutningstageren har valgt skal inddrages i vurderingen. Nutidsværdierne eller årsomkostningerne for hvert alternativ kan derefter sammenlignes, og den på langt sigt billigste løsning kan dermed findes.</a:t>
            </a:r>
          </a:p>
          <a:p>
            <a:r>
              <a:rPr lang="da-DK" sz="1200" b="0" i="0" kern="1200" dirty="0" err="1">
                <a:solidFill>
                  <a:schemeClr val="tx1"/>
                </a:solidFill>
                <a:effectLst/>
                <a:latin typeface="+mn-lt"/>
                <a:ea typeface="+mn-ea"/>
                <a:cs typeface="+mn-cs"/>
              </a:rPr>
              <a:t>LCCbyg</a:t>
            </a:r>
            <a:r>
              <a:rPr lang="da-DK" sz="1200" b="0" i="0" kern="1200" dirty="0">
                <a:solidFill>
                  <a:schemeClr val="tx1"/>
                </a:solidFill>
                <a:effectLst/>
                <a:latin typeface="+mn-lt"/>
                <a:ea typeface="+mn-ea"/>
                <a:cs typeface="+mn-cs"/>
              </a:rPr>
              <a:t> letter arbejdet ved at automatisere beregningerne, fordi værktøjet rummer en række standardindstillinger og -værdier, der kan imødekomme de fleste behov. </a:t>
            </a:r>
            <a:r>
              <a:rPr lang="da-DK" sz="1200" b="0" i="0" kern="1200" dirty="0" err="1">
                <a:solidFill>
                  <a:schemeClr val="tx1"/>
                </a:solidFill>
                <a:effectLst/>
                <a:latin typeface="+mn-lt"/>
                <a:ea typeface="+mn-ea"/>
                <a:cs typeface="+mn-cs"/>
              </a:rPr>
              <a:t>LCCbyg</a:t>
            </a:r>
            <a:r>
              <a:rPr lang="da-DK" sz="1200" b="0" i="0" kern="1200" dirty="0">
                <a:solidFill>
                  <a:schemeClr val="tx1"/>
                </a:solidFill>
                <a:effectLst/>
                <a:latin typeface="+mn-lt"/>
                <a:ea typeface="+mn-ea"/>
                <a:cs typeface="+mn-cs"/>
              </a:rPr>
              <a:t> giver samtidig brugeren mulighed for at skræddersy sine egne beregninger til egne formål ved at ændre på en række parametre, hvis de på forhånd definerede standardværdier i værktøjet ikke er hensigtsmæssige for brugeren.</a:t>
            </a:r>
            <a:endParaRPr lang="da-DK" dirty="0"/>
          </a:p>
          <a:p>
            <a:endParaRPr lang="da-DK" dirty="0">
              <a:hlinkClick r:id="" action="ppaction://noaction"/>
            </a:endParaRPr>
          </a:p>
          <a:p>
            <a:r>
              <a:rPr lang="da-DK" sz="1200" b="0" i="0" u="none" kern="1200" dirty="0">
                <a:solidFill>
                  <a:schemeClr val="tx1"/>
                </a:solidFill>
                <a:effectLst/>
                <a:latin typeface="+mn-lt"/>
                <a:ea typeface="+mn-ea"/>
                <a:cs typeface="+mn-cs"/>
              </a:rPr>
              <a:t>Læs mere på: </a:t>
            </a:r>
            <a:r>
              <a:rPr lang="da-DK" sz="1200" b="0" i="0" u="sng" kern="1200" dirty="0">
                <a:solidFill>
                  <a:schemeClr val="tx1"/>
                </a:solidFill>
                <a:effectLst/>
                <a:latin typeface="+mn-lt"/>
                <a:ea typeface="+mn-ea"/>
                <a:cs typeface="+mn-cs"/>
              </a:rPr>
              <a:t> </a:t>
            </a:r>
            <a:r>
              <a:rPr lang="da-DK" dirty="0">
                <a:hlinkClick r:id="" action="ppaction://noaction"/>
              </a:rPr>
              <a:t>https://lccbyg.dk/lccbyg/start/</a:t>
            </a:r>
            <a:endParaRPr lang="da-DK" dirty="0"/>
          </a:p>
          <a:p>
            <a:endParaRPr lang="da-DK" dirty="0"/>
          </a:p>
          <a:p>
            <a:r>
              <a:rPr lang="da-DK" dirty="0"/>
              <a:t>Find programmet her: www.lccbyg.dk (programmet er gratis) </a:t>
            </a:r>
          </a:p>
          <a:p>
            <a:endParaRPr lang="da-DK" dirty="0"/>
          </a:p>
          <a:p>
            <a:r>
              <a:rPr lang="da-DK" u="sng" dirty="0"/>
              <a:t>OBS! Opgaver til LCA og LCC ligger til sidst i præsentationen. </a:t>
            </a:r>
          </a:p>
          <a:p>
            <a:endParaRPr lang="da-DK" b="1" dirty="0"/>
          </a:p>
          <a:p>
            <a:endParaRPr lang="da-DK" b="1" dirty="0"/>
          </a:p>
          <a:p>
            <a:r>
              <a:rPr lang="da-DK" b="1" dirty="0"/>
              <a:t>Frivillig bæredygtighedsklasse - FBK </a:t>
            </a:r>
          </a:p>
          <a:p>
            <a:pPr fontAlgn="base"/>
            <a:r>
              <a:rPr lang="da-DK" sz="1200" b="0" i="0" kern="1200" dirty="0">
                <a:solidFill>
                  <a:schemeClr val="tx1"/>
                </a:solidFill>
                <a:effectLst/>
                <a:latin typeface="+mn-lt"/>
                <a:ea typeface="+mn-ea"/>
                <a:cs typeface="+mn-cs"/>
              </a:rPr>
              <a:t>Ved færdigmelding af en bygning skal der foreligge beregninger af totaløkonomi (LCC**) for mindst tre væsentlige valg, hvor to eller flere alternativer sammenlignes for hvert af de tre valg. De totaløkonomisk væsentlige valg, der foretages af bygherre, kan fx være det bærende system i bygningen, vinduer og facadebeklædning.</a:t>
            </a:r>
          </a:p>
          <a:p>
            <a:pPr fontAlgn="base"/>
            <a:endParaRPr lang="da-DK" sz="1200" b="0" i="0" kern="1200" dirty="0">
              <a:solidFill>
                <a:schemeClr val="tx1"/>
              </a:solidFill>
              <a:effectLst/>
              <a:latin typeface="+mn-lt"/>
              <a:ea typeface="+mn-ea"/>
              <a:cs typeface="+mn-cs"/>
            </a:endParaRPr>
          </a:p>
          <a:p>
            <a:pPr fontAlgn="base"/>
            <a:r>
              <a:rPr lang="da-DK" sz="1200" b="0" i="0" kern="1200" dirty="0">
                <a:solidFill>
                  <a:schemeClr val="tx1"/>
                </a:solidFill>
                <a:effectLst/>
                <a:latin typeface="+mn-lt"/>
                <a:ea typeface="+mn-ea"/>
                <a:cs typeface="+mn-cs"/>
              </a:rPr>
              <a:t>På fx en </a:t>
            </a:r>
            <a:r>
              <a:rPr lang="da-DK" sz="1200" b="0" i="0" kern="1200" dirty="0" err="1">
                <a:solidFill>
                  <a:schemeClr val="tx1"/>
                </a:solidFill>
                <a:effectLst/>
                <a:latin typeface="+mn-lt"/>
                <a:ea typeface="+mn-ea"/>
                <a:cs typeface="+mn-cs"/>
              </a:rPr>
              <a:t>facade….regnes</a:t>
            </a:r>
            <a:r>
              <a:rPr lang="da-DK" sz="1200" b="0" i="0" kern="1200" dirty="0">
                <a:solidFill>
                  <a:schemeClr val="tx1"/>
                </a:solidFill>
                <a:effectLst/>
                <a:latin typeface="+mn-lt"/>
                <a:ea typeface="+mn-ea"/>
                <a:cs typeface="+mn-cs"/>
              </a:rPr>
              <a:t> energitab gennem facaden over livstid. </a:t>
            </a:r>
          </a:p>
          <a:p>
            <a:pPr fontAlgn="base"/>
            <a:endParaRPr lang="da-DK" sz="1200" b="0" i="0" kern="1200" dirty="0">
              <a:solidFill>
                <a:schemeClr val="tx1"/>
              </a:solidFill>
              <a:effectLst/>
              <a:latin typeface="+mn-lt"/>
              <a:ea typeface="+mn-ea"/>
              <a:cs typeface="+mn-cs"/>
            </a:endParaRPr>
          </a:p>
          <a:p>
            <a:pPr fontAlgn="base"/>
            <a:r>
              <a:rPr lang="da-DK" sz="1200" b="0" i="0" kern="1200" dirty="0">
                <a:solidFill>
                  <a:schemeClr val="tx1"/>
                </a:solidFill>
                <a:effectLst/>
                <a:latin typeface="+mn-lt"/>
                <a:ea typeface="+mn-ea"/>
                <a:cs typeface="+mn-cs"/>
              </a:rPr>
              <a:t>BR indeholder ikke krav om beregning af totaløkonomi, men blandt andet energikravene i bygningsreglementet er fastlagt ud fra, hvad der er totaløkonomisk fordelagtigt.</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64</a:t>
            </a:fld>
            <a:endParaRPr lang="da-DK"/>
          </a:p>
        </p:txBody>
      </p:sp>
    </p:spTree>
    <p:extLst>
      <p:ext uri="{BB962C8B-B14F-4D97-AF65-F5344CB8AC3E}">
        <p14:creationId xmlns:p14="http://schemas.microsoft.com/office/powerpoint/2010/main" val="2663747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200" b="1" kern="1200" dirty="0">
                <a:solidFill>
                  <a:schemeClr val="tx1"/>
                </a:solidFill>
                <a:effectLst/>
                <a:latin typeface="Arial" charset="0"/>
                <a:ea typeface="+mn-ea"/>
                <a:cs typeface="+mn-cs"/>
              </a:rPr>
              <a:t>Totaløkonomisk analyse, også kaldet LCC (Life-</a:t>
            </a:r>
            <a:r>
              <a:rPr lang="da-DK" sz="1200" b="1" kern="1200" dirty="0" err="1">
                <a:solidFill>
                  <a:schemeClr val="tx1"/>
                </a:solidFill>
                <a:effectLst/>
                <a:latin typeface="Arial" charset="0"/>
                <a:ea typeface="+mn-ea"/>
                <a:cs typeface="+mn-cs"/>
              </a:rPr>
              <a:t>Cycle</a:t>
            </a:r>
            <a:r>
              <a:rPr lang="da-DK" sz="1200" b="1" kern="1200" dirty="0">
                <a:solidFill>
                  <a:schemeClr val="tx1"/>
                </a:solidFill>
                <a:effectLst/>
                <a:latin typeface="Arial" charset="0"/>
                <a:ea typeface="+mn-ea"/>
                <a:cs typeface="+mn-cs"/>
              </a:rPr>
              <a:t> </a:t>
            </a:r>
            <a:r>
              <a:rPr lang="da-DK" sz="1200" b="1" kern="1200" dirty="0" err="1">
                <a:solidFill>
                  <a:schemeClr val="tx1"/>
                </a:solidFill>
                <a:effectLst/>
                <a:latin typeface="Arial" charset="0"/>
                <a:ea typeface="+mn-ea"/>
                <a:cs typeface="+mn-cs"/>
              </a:rPr>
              <a:t>Costing</a:t>
            </a:r>
            <a:r>
              <a:rPr lang="da-DK" sz="1200" b="1" kern="1200" dirty="0">
                <a:solidFill>
                  <a:schemeClr val="tx1"/>
                </a:solidFill>
                <a:effectLst/>
                <a:latin typeface="Arial" charset="0"/>
                <a:ea typeface="+mn-ea"/>
                <a:cs typeface="+mn-cs"/>
              </a:rPr>
              <a:t>), hviler på et totalomkostningsprincip, hvor relevante omkostninger og indtægter inkluderes. Dette for at sikre, at kvaliteten og de langsigtede konsekvenser af valg af løsninger vurderes.</a:t>
            </a:r>
            <a:br>
              <a:rPr lang="da-DK" sz="1200" b="1" kern="1200" dirty="0">
                <a:solidFill>
                  <a:schemeClr val="tx1"/>
                </a:solidFill>
                <a:effectLst/>
                <a:latin typeface="Arial" charset="0"/>
                <a:ea typeface="+mn-ea"/>
                <a:cs typeface="+mn-cs"/>
              </a:rPr>
            </a:br>
            <a:endParaRPr lang="da-DK" sz="1200" b="1" kern="1200" dirty="0">
              <a:solidFill>
                <a:schemeClr val="tx1"/>
              </a:solidFill>
              <a:effectLst/>
              <a:latin typeface="Arial" charset="0"/>
              <a:ea typeface="+mn-ea"/>
              <a:cs typeface="+mn-cs"/>
            </a:endParaRPr>
          </a:p>
          <a:p>
            <a:pPr fontAlgn="base"/>
            <a:r>
              <a:rPr lang="da-DK" sz="1200" b="0" i="0" kern="1200" dirty="0">
                <a:solidFill>
                  <a:schemeClr val="tx1"/>
                </a:solidFill>
                <a:effectLst/>
                <a:latin typeface="Arial" charset="0"/>
                <a:ea typeface="+mn-ea"/>
                <a:cs typeface="+mn-cs"/>
              </a:rPr>
              <a:t>LCC kan således understøtte arbejdet med en øget økonomisk bæredygtighed, som forudsætter, at der er skabt balance mellem omkostninger og opnået kvalitet over bygningens levetid, samt at der er fokus på den værdiskabelse, som genereres i bygge- og driftsfaserne. Læs mere i publikationen "Introduktion til LCC på bygninger".</a:t>
            </a:r>
          </a:p>
          <a:p>
            <a:pPr fontAlgn="base"/>
            <a:r>
              <a:rPr lang="da-DK" sz="1200" b="0" i="0" kern="1200" dirty="0">
                <a:solidFill>
                  <a:schemeClr val="tx1"/>
                </a:solidFill>
                <a:effectLst/>
                <a:latin typeface="Arial" charset="0"/>
                <a:ea typeface="+mn-ea"/>
                <a:cs typeface="+mn-cs"/>
              </a:rPr>
              <a:t> </a:t>
            </a:r>
          </a:p>
          <a:p>
            <a:pPr fontAlgn="base"/>
            <a:r>
              <a:rPr lang="da-DK" sz="1200" b="0" i="0" kern="1200" dirty="0">
                <a:solidFill>
                  <a:schemeClr val="tx1"/>
                </a:solidFill>
                <a:effectLst/>
                <a:latin typeface="Arial" charset="0"/>
                <a:ea typeface="+mn-ea"/>
                <a:cs typeface="+mn-cs"/>
              </a:rPr>
              <a:t>Til støtte for totaløkonomiske beregninger har Trafik-, Bygge- og Boligstyrelsen udviklet et nyt fælles beregningsværktøj kaldet </a:t>
            </a:r>
            <a:r>
              <a:rPr lang="da-DK" sz="1200" b="0" i="0" kern="1200" dirty="0" err="1">
                <a:solidFill>
                  <a:schemeClr val="tx1"/>
                </a:solidFill>
                <a:effectLst/>
                <a:latin typeface="Arial" charset="0"/>
                <a:ea typeface="+mn-ea"/>
                <a:cs typeface="+mn-cs"/>
              </a:rPr>
              <a:t>LCCbyg</a:t>
            </a:r>
            <a:r>
              <a:rPr lang="da-DK" sz="1200" b="0" i="0" kern="1200" dirty="0">
                <a:solidFill>
                  <a:schemeClr val="tx1"/>
                </a:solidFill>
                <a:effectLst/>
                <a:latin typeface="Arial" charset="0"/>
                <a:ea typeface="+mn-ea"/>
                <a:cs typeface="+mn-cs"/>
              </a:rPr>
              <a:t>. Der er også udarbejdet en tilhørende "Installationsguide og brugervejledning til </a:t>
            </a:r>
            <a:r>
              <a:rPr lang="da-DK" sz="1200" b="0" i="0" kern="1200" dirty="0" err="1">
                <a:solidFill>
                  <a:schemeClr val="tx1"/>
                </a:solidFill>
                <a:effectLst/>
                <a:latin typeface="Arial" charset="0"/>
                <a:ea typeface="+mn-ea"/>
                <a:cs typeface="+mn-cs"/>
              </a:rPr>
              <a:t>LCCbyg</a:t>
            </a:r>
            <a:r>
              <a:rPr lang="da-DK" sz="1200" b="0" i="0" kern="1200" dirty="0">
                <a:solidFill>
                  <a:schemeClr val="tx1"/>
                </a:solidFill>
                <a:effectLst/>
                <a:latin typeface="Arial" charset="0"/>
                <a:ea typeface="+mn-ea"/>
                <a:cs typeface="+mn-cs"/>
              </a:rPr>
              <a:t>", som detaljeret beskriver, hvordan værktøjet anvendes. </a:t>
            </a:r>
          </a:p>
          <a:p>
            <a:pPr fontAlgn="base"/>
            <a:endParaRPr lang="da-DK" sz="1200" b="0" i="0" kern="1200" dirty="0">
              <a:solidFill>
                <a:schemeClr val="tx1"/>
              </a:solidFill>
              <a:effectLst/>
              <a:latin typeface="Arial" charset="0"/>
              <a:ea typeface="+mn-ea"/>
              <a:cs typeface="+mn-cs"/>
            </a:endParaRPr>
          </a:p>
          <a:p>
            <a:pPr fontAlgn="base"/>
            <a:r>
              <a:rPr lang="da-DK" sz="1200" b="0" i="0" kern="1200" dirty="0">
                <a:solidFill>
                  <a:schemeClr val="tx1"/>
                </a:solidFill>
                <a:effectLst/>
                <a:latin typeface="Arial" charset="0"/>
                <a:ea typeface="+mn-ea"/>
                <a:cs typeface="+mn-cs"/>
              </a:rPr>
              <a:t>Fra TBST-intro: </a:t>
            </a:r>
          </a:p>
          <a:p>
            <a:pPr fontAlgn="base"/>
            <a:r>
              <a:rPr lang="da-DK" sz="1200" b="0" i="0" kern="1200" dirty="0">
                <a:solidFill>
                  <a:schemeClr val="tx1"/>
                </a:solidFill>
                <a:effectLst/>
                <a:latin typeface="Arial" charset="0"/>
                <a:ea typeface="+mn-ea"/>
                <a:cs typeface="+mn-cs"/>
              </a:rPr>
              <a:t>Kravet indføres for at muliggøre en optimering af bygningens totaløkonomi og understøtte øget økonomisk bæredygtighed. Det forudsætter, at der skabes balance mellem omkostninger og opnået kvalitet over bygningens levetid, samt at der er fokus på den værdiskabelse, som genereres i bygge- og driftsfaserne. Totaløkonomisk analyse hviler på et princip, hvor alle relevante omkostninger inkluderes. Dette sikrer, at kvaliteten og de langsigtede konsekvenser af valg af løsninger indgår i analysen. Anvendelsen af totaløkonomiske analyser kan sikre, at både drifts- og vedligeholdelses-omkostninger samt konsekvensen af materialers og byggetekniske løsningers levetider belyses. Totaløkonomiske beregninger skaber grundlag for at vælge de over tid økonomisk mest fordelagtige løsninger. Beregningerne kan desuden danne grundlag for en bedre prioritering mellem anlæg og drift.</a:t>
            </a:r>
          </a:p>
          <a:p>
            <a:pPr fontAlgn="base"/>
            <a:r>
              <a:rPr lang="da-DK" sz="1200" b="0" i="0" kern="1200" dirty="0">
                <a:solidFill>
                  <a:schemeClr val="tx1"/>
                </a:solidFill>
                <a:effectLst/>
                <a:latin typeface="Arial" charset="0"/>
                <a:ea typeface="+mn-ea"/>
                <a:cs typeface="+mn-cs"/>
              </a:rPr>
              <a:t> </a:t>
            </a:r>
          </a:p>
          <a:p>
            <a:pPr fontAlgn="base"/>
            <a:r>
              <a:rPr lang="da-DK" sz="1200" b="0" i="0" kern="1200" dirty="0">
                <a:solidFill>
                  <a:schemeClr val="tx1"/>
                </a:solidFill>
                <a:effectLst/>
                <a:latin typeface="Arial" charset="0"/>
                <a:ea typeface="+mn-ea"/>
                <a:cs typeface="+mn-cs"/>
              </a:rPr>
              <a:t>Ved væsentlige valg forstås valg i projekterings- eller udførelsesfasen, der har betydning for totaløkonomien. Det kan fx være valg af bærende konstruktion eller valg af bygningsdele. Det er vigtigt, at beregningerne foretages til understøttelse af både projektering og udførelse, fx ved projektoptimering i forbindelse med sparerunder ved licitation. Totaløkonomien omfatter fx byggeomkostninger, drift, udgifter til forsyning, rengøring, vedligeholdelse og renovering eller udskiftning.</a:t>
            </a:r>
          </a:p>
          <a:p>
            <a:pPr fontAlgn="base"/>
            <a:r>
              <a:rPr lang="da-DK" sz="1200" b="0" i="0" kern="1200" dirty="0">
                <a:solidFill>
                  <a:schemeClr val="tx1"/>
                </a:solidFill>
                <a:effectLst/>
                <a:latin typeface="Arial" charset="0"/>
                <a:ea typeface="+mn-ea"/>
                <a:cs typeface="+mn-cs"/>
              </a:rPr>
              <a:t> </a:t>
            </a:r>
          </a:p>
          <a:p>
            <a:pPr fontAlgn="base"/>
            <a:r>
              <a:rPr lang="da-DK" sz="1200" b="0" i="0" kern="1200" dirty="0">
                <a:solidFill>
                  <a:schemeClr val="tx1"/>
                </a:solidFill>
                <a:effectLst/>
                <a:latin typeface="Arial" charset="0"/>
                <a:ea typeface="+mn-ea"/>
                <a:cs typeface="+mn-cs"/>
              </a:rPr>
              <a:t>De gennemførte beregninger eller overslag på tre betydende valg kan gennemføres på forskellige tidspunkter i projektforløbet, fx idefase, forslagsfase og hovedprojekteringsfase, og med forskellige mål for øje.</a:t>
            </a:r>
          </a:p>
          <a:p>
            <a:pPr fontAlgn="base"/>
            <a:endParaRPr lang="da-DK" sz="1200" b="0" i="0" kern="1200" dirty="0">
              <a:solidFill>
                <a:schemeClr val="tx1"/>
              </a:solidFill>
              <a:effectLst/>
              <a:latin typeface="Arial" charset="0"/>
              <a:ea typeface="+mn-ea"/>
              <a:cs typeface="+mn-cs"/>
            </a:endParaRPr>
          </a:p>
          <a:p>
            <a:pPr fontAlgn="base"/>
            <a:r>
              <a:rPr lang="da-DK" sz="1200" b="1" kern="1200" dirty="0">
                <a:solidFill>
                  <a:schemeClr val="tx1"/>
                </a:solidFill>
                <a:effectLst/>
                <a:latin typeface="Arial" charset="0"/>
                <a:ea typeface="+mn-ea"/>
                <a:cs typeface="+mn-cs"/>
              </a:rPr>
              <a:t>TBST-Vejledning</a:t>
            </a:r>
          </a:p>
          <a:p>
            <a:pPr fontAlgn="base"/>
            <a:r>
              <a:rPr lang="da-DK" dirty="0">
                <a:effectLst/>
              </a:rPr>
              <a:t>Totaløkonomiske beregninger skal gennemføres med den nedenstående metode og forudsætninger. I beregningerne skal der gennemføres beregninger af tre valg, som er væsentlige for totaløkonomien. Det kan fx være valg af beklædninger, der kræver mindre vedligehold eller holder længere end andre beklædninger.</a:t>
            </a:r>
            <a:br>
              <a:rPr lang="da-DK" dirty="0">
                <a:effectLst/>
              </a:rPr>
            </a:br>
            <a:br>
              <a:rPr lang="da-DK" dirty="0">
                <a:effectLst/>
              </a:rPr>
            </a:br>
            <a:r>
              <a:rPr lang="da-DK" dirty="0">
                <a:effectLst/>
              </a:rPr>
              <a:t>Valgene og vurderingerne af disse skal anlægges på baggrund af, at valget skal have betydning for totaløkonomien og være realistisk at gennemføre. Det giver fx ikke mening at regne på en ændring af en tagbeklædning, hvis tagbeklædningen er bundet af krav i lokalplanen.</a:t>
            </a:r>
            <a:br>
              <a:rPr lang="da-DK" dirty="0">
                <a:effectLst/>
              </a:rPr>
            </a:br>
            <a:endParaRPr lang="da-DK" dirty="0">
              <a:effectLst/>
            </a:endParaRPr>
          </a:p>
          <a:p>
            <a:pPr fontAlgn="base"/>
            <a:r>
              <a:rPr lang="da-DK" sz="1200" b="1" kern="1200" dirty="0">
                <a:solidFill>
                  <a:schemeClr val="tx1"/>
                </a:solidFill>
                <a:effectLst/>
                <a:latin typeface="Arial" charset="0"/>
                <a:ea typeface="+mn-ea"/>
                <a:cs typeface="+mn-cs"/>
              </a:rPr>
              <a:t>Nutidsværdimetoden</a:t>
            </a:r>
          </a:p>
          <a:p>
            <a:pPr fontAlgn="base"/>
            <a:r>
              <a:rPr lang="da-DK" dirty="0">
                <a:effectLst/>
              </a:rPr>
              <a:t>Beregning af totaløkonomi (LCC) skal ske i henhold til nutidsværdimetoden. Nutidsværdimetoden er nærmere beskrevet i blandt andet ”Bekendtgørelse nr. 1179 af 04/10/2013 om kvalitet, OPP og totaløkonomi i offentligt byggeri” med tilhørende vejledningsmateriale.</a:t>
            </a:r>
            <a:br>
              <a:rPr lang="da-DK" dirty="0">
                <a:effectLst/>
              </a:rPr>
            </a:br>
            <a:endParaRPr lang="da-DK" dirty="0">
              <a:effectLst/>
            </a:endParaRPr>
          </a:p>
          <a:p>
            <a:pPr fontAlgn="base"/>
            <a:r>
              <a:rPr lang="da-DK" sz="1200" b="1" kern="1200" dirty="0">
                <a:solidFill>
                  <a:schemeClr val="tx1"/>
                </a:solidFill>
                <a:effectLst/>
                <a:latin typeface="Arial" charset="0"/>
                <a:ea typeface="+mn-ea"/>
                <a:cs typeface="+mn-cs"/>
              </a:rPr>
              <a:t>Beregningsforudsætninger</a:t>
            </a:r>
          </a:p>
          <a:p>
            <a:pPr fontAlgn="base"/>
            <a:r>
              <a:rPr lang="da-DK" sz="1200" kern="1200" dirty="0">
                <a:solidFill>
                  <a:schemeClr val="tx1"/>
                </a:solidFill>
                <a:effectLst/>
                <a:latin typeface="Arial" charset="0"/>
                <a:ea typeface="+mn-ea"/>
                <a:cs typeface="+mn-cs"/>
              </a:rPr>
              <a:t>Beregning af totaløkonomi (LCC) skal gennemføres på basis af en række generelle beregningsforudsætninger jf. Tabel 6.</a:t>
            </a:r>
          </a:p>
          <a:p>
            <a:pPr fontAlgn="base"/>
            <a:r>
              <a:rPr lang="da-DK" sz="1200" kern="1200" dirty="0">
                <a:solidFill>
                  <a:schemeClr val="tx1"/>
                </a:solidFill>
                <a:effectLst/>
                <a:latin typeface="Arial" charset="0"/>
                <a:ea typeface="+mn-ea"/>
                <a:cs typeface="+mn-cs"/>
              </a:rPr>
              <a:t> </a:t>
            </a:r>
          </a:p>
          <a:p>
            <a:pPr fontAlgn="base"/>
            <a:r>
              <a:rPr lang="da-DK" sz="1200" b="1" kern="1200" dirty="0">
                <a:solidFill>
                  <a:schemeClr val="tx1"/>
                </a:solidFill>
                <a:effectLst/>
                <a:latin typeface="Arial" charset="0"/>
                <a:ea typeface="+mn-ea"/>
                <a:cs typeface="+mn-cs"/>
              </a:rPr>
              <a:t>Omfang og detaljeringsniveau</a:t>
            </a:r>
          </a:p>
          <a:p>
            <a:pPr fontAlgn="base"/>
            <a:r>
              <a:rPr lang="da-DK" dirty="0">
                <a:effectLst/>
              </a:rPr>
              <a:t>Beregning af totaløkonomi (LCC) skal ske for minimum tre totaløkonomisk betydende valg, hvor to eller flere alternativer sammenlignes for hvert af de tre betydende valg.</a:t>
            </a:r>
            <a:br>
              <a:rPr lang="da-DK" dirty="0">
                <a:effectLst/>
              </a:rPr>
            </a:br>
            <a:br>
              <a:rPr lang="da-DK" dirty="0">
                <a:effectLst/>
              </a:rPr>
            </a:br>
            <a:r>
              <a:rPr lang="da-DK" dirty="0">
                <a:effectLst/>
              </a:rPr>
              <a:t>Valg eller fravalg af løsning skal begrundes og dokumenteres, men det totaløkonomisk mest optimale alternativ behøver ikke nødvendigvis at blive valgt, idet andre argumenter, fx klimapåvirkningen, kan veje tungere.</a:t>
            </a:r>
            <a:br>
              <a:rPr lang="da-DK" dirty="0">
                <a:effectLst/>
              </a:rPr>
            </a:br>
            <a:br>
              <a:rPr lang="da-DK" dirty="0">
                <a:effectLst/>
              </a:rPr>
            </a:br>
            <a:r>
              <a:rPr lang="da-DK" dirty="0">
                <a:effectLst/>
              </a:rPr>
              <a:t>De gennemførte beregninger eller overslag på tre betydende valg kan gennemføres på forskellige tidspunkter i projektforløbet og med forskellige mål for øje fx:</a:t>
            </a:r>
            <a:br>
              <a:rPr lang="da-DK" dirty="0">
                <a:effectLst/>
              </a:rPr>
            </a:br>
            <a:br>
              <a:rPr lang="da-DK" dirty="0">
                <a:effectLst/>
              </a:rPr>
            </a:br>
            <a:r>
              <a:rPr lang="da-DK" sz="1200" kern="1200" dirty="0">
                <a:solidFill>
                  <a:schemeClr val="tx1"/>
                </a:solidFill>
                <a:effectLst/>
                <a:latin typeface="Arial" charset="0"/>
                <a:ea typeface="+mn-ea"/>
                <a:cs typeface="+mn-cs"/>
              </a:rPr>
              <a:t>Idefase: Valg mellem at renovere eksisterende ejendom, bygge nyt eller købe anden ejendom.</a:t>
            </a:r>
          </a:p>
          <a:p>
            <a:pPr fontAlgn="base"/>
            <a:r>
              <a:rPr lang="da-DK" sz="1200" kern="1200" dirty="0">
                <a:solidFill>
                  <a:schemeClr val="tx1"/>
                </a:solidFill>
                <a:effectLst/>
                <a:latin typeface="Arial" charset="0"/>
                <a:ea typeface="+mn-ea"/>
                <a:cs typeface="+mn-cs"/>
              </a:rPr>
              <a:t>Forslagsfase: Valg mellem forskellige energiklasser eller valg af råhus i forskellige materialer, fx træ, beton eller stål.</a:t>
            </a:r>
          </a:p>
          <a:p>
            <a:pPr fontAlgn="base"/>
            <a:r>
              <a:rPr lang="da-DK" sz="1200" kern="1200" dirty="0">
                <a:solidFill>
                  <a:schemeClr val="tx1"/>
                </a:solidFill>
                <a:effectLst/>
                <a:latin typeface="Arial" charset="0"/>
                <a:ea typeface="+mn-ea"/>
                <a:cs typeface="+mn-cs"/>
              </a:rPr>
              <a:t>Hovedprojekteringsfase: Valg mellem konkrete bygningsdele, fx forskellige facade- eller vinduesløsninger.</a:t>
            </a:r>
          </a:p>
          <a:p>
            <a:pPr fontAlgn="base"/>
            <a:r>
              <a:rPr lang="da-DK" sz="1200" b="1" kern="1200" dirty="0">
                <a:solidFill>
                  <a:schemeClr val="tx1"/>
                </a:solidFill>
                <a:effectLst/>
                <a:latin typeface="Arial" charset="0"/>
                <a:ea typeface="+mn-ea"/>
                <a:cs typeface="+mn-cs"/>
              </a:rPr>
              <a:t>Omkostningstyper</a:t>
            </a:r>
          </a:p>
          <a:p>
            <a:pPr fontAlgn="base"/>
            <a:r>
              <a:rPr lang="da-DK" sz="1200" kern="1200" dirty="0">
                <a:solidFill>
                  <a:schemeClr val="tx1"/>
                </a:solidFill>
                <a:effectLst/>
                <a:latin typeface="Arial" charset="0"/>
                <a:ea typeface="+mn-ea"/>
                <a:cs typeface="+mn-cs"/>
              </a:rPr>
              <a:t>Beregning af nutidsværdien skal som minimum indeholde en opgørelse af alle relevante bygningsrelaterede omkostninger og indtægter inklusive restværdi for at kunne foretage en ligeværdig sammenligning af alternativer.</a:t>
            </a:r>
            <a:br>
              <a:rPr lang="da-DK" sz="1200" kern="1200" dirty="0">
                <a:solidFill>
                  <a:schemeClr val="tx1"/>
                </a:solidFill>
                <a:effectLst/>
                <a:latin typeface="Arial" charset="0"/>
                <a:ea typeface="+mn-ea"/>
                <a:cs typeface="+mn-cs"/>
              </a:rPr>
            </a:br>
            <a:br>
              <a:rPr lang="da-DK" sz="1200" kern="1200" dirty="0">
                <a:solidFill>
                  <a:schemeClr val="tx1"/>
                </a:solidFill>
                <a:effectLst/>
                <a:latin typeface="Arial" charset="0"/>
                <a:ea typeface="+mn-ea"/>
                <a:cs typeface="+mn-cs"/>
              </a:rPr>
            </a:br>
            <a:r>
              <a:rPr lang="da-DK" sz="1200" kern="1200" dirty="0">
                <a:solidFill>
                  <a:schemeClr val="tx1"/>
                </a:solidFill>
                <a:effectLst/>
                <a:latin typeface="Arial" charset="0"/>
                <a:ea typeface="+mn-ea"/>
                <a:cs typeface="+mn-cs"/>
              </a:rPr>
              <a:t>For at sikre en ligeværdig sammenligning af alternativer skal der redegøres for valg og fravalg af, hvilke omkostninger og indtægter der anses for relevante.</a:t>
            </a:r>
            <a:br>
              <a:rPr lang="da-DK" sz="1200" kern="1200" dirty="0">
                <a:solidFill>
                  <a:schemeClr val="tx1"/>
                </a:solidFill>
                <a:effectLst/>
                <a:latin typeface="Arial" charset="0"/>
                <a:ea typeface="+mn-ea"/>
                <a:cs typeface="+mn-cs"/>
              </a:rPr>
            </a:br>
            <a:br>
              <a:rPr lang="da-DK" sz="1200" kern="1200" dirty="0">
                <a:solidFill>
                  <a:schemeClr val="tx1"/>
                </a:solidFill>
                <a:effectLst/>
                <a:latin typeface="Arial" charset="0"/>
                <a:ea typeface="+mn-ea"/>
                <a:cs typeface="+mn-cs"/>
              </a:rPr>
            </a:br>
            <a:r>
              <a:rPr lang="da-DK" sz="1200" kern="1200" dirty="0">
                <a:solidFill>
                  <a:schemeClr val="tx1"/>
                </a:solidFill>
                <a:effectLst/>
                <a:latin typeface="Arial" charset="0"/>
                <a:ea typeface="+mn-ea"/>
                <a:cs typeface="+mn-cs"/>
              </a:rPr>
              <a:t>De typiske hovedomkostningsgrupper omfatter følgende:</a:t>
            </a:r>
          </a:p>
          <a:p>
            <a:pPr fontAlgn="base"/>
            <a:r>
              <a:rPr lang="da-DK" sz="1200" kern="1200" dirty="0">
                <a:solidFill>
                  <a:schemeClr val="tx1"/>
                </a:solidFill>
                <a:effectLst/>
                <a:latin typeface="Arial" charset="0"/>
                <a:ea typeface="+mn-ea"/>
                <a:cs typeface="+mn-cs"/>
              </a:rPr>
              <a:t>Anskaffelsesomkostninger, fx terræn og bygningsdele, fast inventar, byggegrund, rådgiverhonorar og bygherreomkostninger.</a:t>
            </a:r>
          </a:p>
          <a:p>
            <a:pPr fontAlgn="base"/>
            <a:r>
              <a:rPr lang="da-DK" sz="1200" kern="1200" dirty="0">
                <a:solidFill>
                  <a:schemeClr val="tx1"/>
                </a:solidFill>
                <a:effectLst/>
                <a:latin typeface="Arial" charset="0"/>
                <a:ea typeface="+mn-ea"/>
                <a:cs typeface="+mn-cs"/>
              </a:rPr>
              <a:t>Drift- og vedligeholdsomkostninger, fx løbende drift og vedligehold af bygningsdele og genopretning/udskiftning.</a:t>
            </a:r>
          </a:p>
          <a:p>
            <a:pPr fontAlgn="base"/>
            <a:r>
              <a:rPr lang="da-DK" sz="1200" kern="1200" dirty="0">
                <a:solidFill>
                  <a:schemeClr val="tx1"/>
                </a:solidFill>
                <a:effectLst/>
                <a:latin typeface="Arial" charset="0"/>
                <a:ea typeface="+mn-ea"/>
                <a:cs typeface="+mn-cs"/>
              </a:rPr>
              <a:t>Forvaltningsomkostninger, fx administration, skatter og forsikring.</a:t>
            </a:r>
          </a:p>
          <a:p>
            <a:pPr fontAlgn="base"/>
            <a:r>
              <a:rPr lang="da-DK" sz="1200" kern="1200" dirty="0">
                <a:solidFill>
                  <a:schemeClr val="tx1"/>
                </a:solidFill>
                <a:effectLst/>
                <a:latin typeface="Arial" charset="0"/>
                <a:ea typeface="+mn-ea"/>
                <a:cs typeface="+mn-cs"/>
              </a:rPr>
              <a:t>Forsyningsomkostninger, fx vand, varme, elektricitet og affald.</a:t>
            </a:r>
          </a:p>
          <a:p>
            <a:pPr fontAlgn="base"/>
            <a:r>
              <a:rPr lang="da-DK" sz="1200" kern="1200" dirty="0">
                <a:solidFill>
                  <a:schemeClr val="tx1"/>
                </a:solidFill>
                <a:effectLst/>
                <a:latin typeface="Arial" charset="0"/>
                <a:ea typeface="+mn-ea"/>
                <a:cs typeface="+mn-cs"/>
              </a:rPr>
              <a:t>Renholdelsesomkostninger, fx indvendig renhold, udvendig renhold, vinduespudsning og pasning af udearealer.</a:t>
            </a:r>
          </a:p>
          <a:p>
            <a:pPr fontAlgn="base"/>
            <a:br>
              <a:rPr lang="da-DK" sz="1200" kern="1200" dirty="0">
                <a:solidFill>
                  <a:schemeClr val="tx1"/>
                </a:solidFill>
                <a:effectLst/>
                <a:latin typeface="Arial" charset="0"/>
                <a:ea typeface="+mn-ea"/>
                <a:cs typeface="+mn-cs"/>
              </a:rPr>
            </a:br>
            <a:r>
              <a:rPr lang="da-DK" sz="1200" kern="1200" dirty="0">
                <a:solidFill>
                  <a:schemeClr val="tx1"/>
                </a:solidFill>
                <a:effectLst/>
                <a:latin typeface="Arial" charset="0"/>
                <a:ea typeface="+mn-ea"/>
                <a:cs typeface="+mn-cs"/>
              </a:rPr>
              <a:t>Indtægter fra fx produktion af energi skal medtages, hvor disse er relevante for at kunne foretage en ligeværdig sammenligning af fx energibesparende versus energiproducerende alternativer som fx øget isolering kontra solceller, solvarmeanlæg eller jordvarmeanlæg. Den producerede energi opgøres i henhold til energirammeberegning (</a:t>
            </a:r>
            <a:r>
              <a:rPr lang="da-DK" sz="1200" kern="1200" dirty="0" err="1">
                <a:solidFill>
                  <a:schemeClr val="tx1"/>
                </a:solidFill>
                <a:effectLst/>
                <a:latin typeface="Arial" charset="0"/>
                <a:ea typeface="+mn-ea"/>
                <a:cs typeface="+mn-cs"/>
              </a:rPr>
              <a:t>SBi</a:t>
            </a:r>
            <a:r>
              <a:rPr lang="da-DK" sz="1200" kern="1200" dirty="0">
                <a:solidFill>
                  <a:schemeClr val="tx1"/>
                </a:solidFill>
                <a:effectLst/>
                <a:latin typeface="Arial" charset="0"/>
                <a:ea typeface="+mn-ea"/>
                <a:cs typeface="+mn-cs"/>
              </a:rPr>
              <a:t>-anvisning 213, 2018).</a:t>
            </a:r>
            <a:br>
              <a:rPr lang="da-DK" sz="1200" kern="1200" dirty="0">
                <a:solidFill>
                  <a:schemeClr val="tx1"/>
                </a:solidFill>
                <a:effectLst/>
                <a:latin typeface="Arial" charset="0"/>
                <a:ea typeface="+mn-ea"/>
                <a:cs typeface="+mn-cs"/>
              </a:rPr>
            </a:br>
            <a:br>
              <a:rPr lang="da-DK" sz="1200" kern="1200" dirty="0">
                <a:solidFill>
                  <a:schemeClr val="tx1"/>
                </a:solidFill>
                <a:effectLst/>
                <a:latin typeface="Arial" charset="0"/>
                <a:ea typeface="+mn-ea"/>
                <a:cs typeface="+mn-cs"/>
              </a:rPr>
            </a:br>
            <a:r>
              <a:rPr lang="da-DK" sz="1200" kern="1200" dirty="0">
                <a:solidFill>
                  <a:schemeClr val="tx1"/>
                </a:solidFill>
                <a:effectLst/>
                <a:latin typeface="Arial" charset="0"/>
                <a:ea typeface="+mn-ea"/>
                <a:cs typeface="+mn-cs"/>
              </a:rPr>
              <a:t>Restværdi beregnes i henhold til principperne om lineær afskrivning over bygningsdelenes respektive levetider. Levetider opgøres på basis af levetidstabellen i </a:t>
            </a:r>
            <a:r>
              <a:rPr lang="da-DK" sz="1200" kern="1200" dirty="0" err="1">
                <a:solidFill>
                  <a:schemeClr val="tx1"/>
                </a:solidFill>
                <a:effectLst/>
                <a:latin typeface="Arial" charset="0"/>
                <a:ea typeface="+mn-ea"/>
                <a:cs typeface="+mn-cs"/>
              </a:rPr>
              <a:t>SBi</a:t>
            </a:r>
            <a:r>
              <a:rPr lang="da-DK" sz="1200" kern="1200" dirty="0">
                <a:solidFill>
                  <a:schemeClr val="tx1"/>
                </a:solidFill>
                <a:effectLst/>
                <a:latin typeface="Arial" charset="0"/>
                <a:ea typeface="+mn-ea"/>
                <a:cs typeface="+mn-cs"/>
              </a:rPr>
              <a:t> 2013:30 eller nyere udgave.</a:t>
            </a:r>
          </a:p>
          <a:p>
            <a:pPr fontAlgn="base"/>
            <a:r>
              <a:rPr lang="da-DK" sz="1200" b="1" kern="1200" dirty="0">
                <a:solidFill>
                  <a:schemeClr val="tx1"/>
                </a:solidFill>
                <a:effectLst/>
                <a:latin typeface="Arial" charset="0"/>
                <a:ea typeface="+mn-ea"/>
                <a:cs typeface="+mn-cs"/>
              </a:rPr>
              <a:t>Dokumentation</a:t>
            </a:r>
          </a:p>
          <a:p>
            <a:pPr fontAlgn="base"/>
            <a:r>
              <a:rPr lang="da-DK" dirty="0">
                <a:effectLst/>
              </a:rPr>
              <a:t>Beregningerne gennemføres ved hjælp af den senest tilgængelige version af </a:t>
            </a:r>
            <a:r>
              <a:rPr lang="da-DK" dirty="0" err="1">
                <a:effectLst/>
              </a:rPr>
              <a:t>LCCbyg</a:t>
            </a:r>
            <a:r>
              <a:rPr lang="da-DK" dirty="0">
                <a:effectLst/>
              </a:rPr>
              <a:t> eller tilsvarende beregningsmetode og beregningsforudsætninger.</a:t>
            </a:r>
            <a:br>
              <a:rPr lang="da-DK" dirty="0">
                <a:effectLst/>
              </a:rPr>
            </a:br>
            <a:r>
              <a:rPr lang="da-DK" dirty="0">
                <a:effectLst/>
              </a:rPr>
              <a:t> </a:t>
            </a:r>
          </a:p>
          <a:p>
            <a:pPr fontAlgn="base"/>
            <a:r>
              <a:rPr lang="da-DK" i="1" dirty="0">
                <a:effectLst/>
              </a:rPr>
              <a:t>Intro fra TBST: Som ved </a:t>
            </a:r>
            <a:r>
              <a:rPr lang="da-DK" i="1" dirty="0" err="1">
                <a:effectLst/>
              </a:rPr>
              <a:t>lca</a:t>
            </a:r>
            <a:r>
              <a:rPr lang="da-DK" i="1" dirty="0">
                <a:effectLst/>
              </a:rPr>
              <a:t> bør man starte tidligt i processen, i hvert fald  foretage valg på et oplyst grundlag – sikre, at det over levetiden er så billigt som muligt -. Fx materialer, der ikke behøver udskiftning</a:t>
            </a:r>
          </a:p>
          <a:p>
            <a:pPr fontAlgn="base"/>
            <a:r>
              <a:rPr lang="da-DK" i="1" dirty="0">
                <a:effectLst/>
              </a:rPr>
              <a:t>Beklædninger, der kræver ganske lidt rengøring: Rengøring er en større del end anden vedligehold</a:t>
            </a:r>
          </a:p>
          <a:p>
            <a:pPr fontAlgn="base"/>
            <a:endParaRPr lang="da-DK" dirty="0">
              <a:effectLst/>
            </a:endParaRPr>
          </a:p>
          <a:p>
            <a:pPr fontAlgn="base"/>
            <a:r>
              <a:rPr lang="da-DK" dirty="0">
                <a:effectLst/>
              </a:rPr>
              <a:t>Dokumentationen skal ud over selve beregningerne indeholde følgende:</a:t>
            </a:r>
          </a:p>
          <a:p>
            <a:pPr marL="171450" indent="-171450" fontAlgn="base">
              <a:buFont typeface="Arial" panose="020B0604020202020204" pitchFamily="34" charset="0"/>
              <a:buChar char="•"/>
            </a:pPr>
            <a:r>
              <a:rPr lang="da-DK" sz="1200" kern="1200" dirty="0">
                <a:solidFill>
                  <a:schemeClr val="tx1"/>
                </a:solidFill>
                <a:effectLst/>
                <a:latin typeface="Arial" charset="0"/>
                <a:ea typeface="+mn-ea"/>
                <a:cs typeface="+mn-cs"/>
              </a:rPr>
              <a:t>Stamoplysninger om projektet.</a:t>
            </a:r>
          </a:p>
          <a:p>
            <a:pPr marL="171450" indent="-171450" fontAlgn="base">
              <a:buFont typeface="Arial" panose="020B0604020202020204" pitchFamily="34" charset="0"/>
              <a:buChar char="•"/>
            </a:pPr>
            <a:r>
              <a:rPr lang="da-DK" sz="1200" kern="1200" dirty="0">
                <a:solidFill>
                  <a:schemeClr val="tx1"/>
                </a:solidFill>
                <a:effectLst/>
                <a:latin typeface="Arial" charset="0"/>
                <a:ea typeface="+mn-ea"/>
                <a:cs typeface="+mn-cs"/>
              </a:rPr>
              <a:t>En redegørelse for beregningsforudsætninger.</a:t>
            </a:r>
          </a:p>
          <a:p>
            <a:pPr marL="171450" indent="-171450" fontAlgn="base">
              <a:buFont typeface="Arial" panose="020B0604020202020204" pitchFamily="34" charset="0"/>
              <a:buChar char="•"/>
            </a:pPr>
            <a:r>
              <a:rPr lang="da-DK" sz="1200" kern="1200" dirty="0">
                <a:solidFill>
                  <a:schemeClr val="tx1"/>
                </a:solidFill>
                <a:effectLst/>
                <a:latin typeface="Arial" charset="0"/>
                <a:ea typeface="+mn-ea"/>
                <a:cs typeface="+mn-cs"/>
              </a:rPr>
              <a:t>En begrundet redegørelse for valg af, hvilke omkostninger og indtægter der er medtaget eller udeladt af beregningen for at kunne lave en fyldestgørende sammenligning af alternativer</a:t>
            </a:r>
          </a:p>
          <a:p>
            <a:pPr marL="171450" indent="-171450" fontAlgn="base">
              <a:buFont typeface="Arial" panose="020B0604020202020204" pitchFamily="34" charset="0"/>
              <a:buChar char="•"/>
            </a:pPr>
            <a:r>
              <a:rPr lang="da-DK" sz="1200" kern="1200" dirty="0">
                <a:solidFill>
                  <a:schemeClr val="tx1"/>
                </a:solidFill>
                <a:effectLst/>
                <a:latin typeface="Arial" charset="0"/>
                <a:ea typeface="+mn-ea"/>
                <a:cs typeface="+mn-cs"/>
              </a:rPr>
              <a:t>Beregningsresultater.</a:t>
            </a:r>
          </a:p>
          <a:p>
            <a:pPr marL="171450" indent="-171450" fontAlgn="base">
              <a:buFont typeface="Arial" panose="020B0604020202020204" pitchFamily="34" charset="0"/>
              <a:buChar char="•"/>
            </a:pPr>
            <a:r>
              <a:rPr lang="da-DK" sz="1200" kern="1200" dirty="0">
                <a:solidFill>
                  <a:schemeClr val="tx1"/>
                </a:solidFill>
                <a:effectLst/>
                <a:latin typeface="Arial" charset="0"/>
                <a:ea typeface="+mn-ea"/>
                <a:cs typeface="+mn-cs"/>
              </a:rPr>
              <a:t>En begrundet redegørelse for valg eller fravalg af løsninger. Det totaløkonomisk mest optimale alternativ behøver ikke nødvendigvis at blive valgt, idet andre argumenter, fx miljøhensyn, kan veje tungere.</a:t>
            </a:r>
          </a:p>
          <a:p>
            <a:pPr marL="171450" indent="-171450" fontAlgn="base">
              <a:buFont typeface="Arial" panose="020B0604020202020204" pitchFamily="34" charset="0"/>
              <a:buChar char="•"/>
            </a:pPr>
            <a:r>
              <a:rPr lang="da-DK" sz="1200" kern="1200" dirty="0">
                <a:solidFill>
                  <a:schemeClr val="tx1"/>
                </a:solidFill>
                <a:effectLst/>
                <a:latin typeface="Arial" charset="0"/>
                <a:ea typeface="+mn-ea"/>
                <a:cs typeface="+mn-cs"/>
              </a:rPr>
              <a:t>En oversigt over de anvendte datakilder til beregningerne.</a:t>
            </a:r>
          </a:p>
          <a:p>
            <a:pPr fontAlgn="base"/>
            <a:br>
              <a:rPr lang="da-DK" dirty="0">
                <a:effectLst/>
              </a:rPr>
            </a:br>
            <a:r>
              <a:rPr lang="da-DK" dirty="0">
                <a:effectLst/>
              </a:rPr>
              <a:t>Hvis der benyttes </a:t>
            </a:r>
            <a:r>
              <a:rPr lang="da-DK" dirty="0" err="1">
                <a:effectLst/>
              </a:rPr>
              <a:t>LCCbyg</a:t>
            </a:r>
            <a:r>
              <a:rPr lang="da-DK" dirty="0">
                <a:effectLst/>
              </a:rPr>
              <a:t>, skal al dokumentationen indeholdes i </a:t>
            </a:r>
            <a:r>
              <a:rPr lang="da-DK" dirty="0" err="1">
                <a:effectLst/>
              </a:rPr>
              <a:t>LCCbyg</a:t>
            </a:r>
            <a:r>
              <a:rPr lang="da-DK" dirty="0">
                <a:effectLst/>
              </a:rPr>
              <a:t> beregningen. Dokumentation skal foreligge digitalt i et åbent læsbart format, fx i form af en projektfil i xml-format fra </a:t>
            </a:r>
            <a:r>
              <a:rPr lang="da-DK" dirty="0" err="1">
                <a:effectLst/>
              </a:rPr>
              <a:t>LCCbyg</a:t>
            </a:r>
            <a:r>
              <a:rPr lang="da-DK" dirty="0">
                <a:effectLst/>
              </a:rPr>
              <a:t>. Desuden skal dokumentation omfatte en fuld rapport i pdf-format fra beregningsprogrammet. Dokumentation kan afleveres samlet eller for hver af de gennemførte beregninger. Dokumentation skal anvende bedst mulige data som grundlag for beregningerne, dvs. brug af regnskabstal for byggeomkostninger, hvor det er muligt, opgørelse af energiforbrug på basis af bygningsreglementets sædvanlige bestemmelser vedr. energirammeberegning mv.</a:t>
            </a:r>
          </a:p>
          <a:p>
            <a:pPr fontAlgn="base"/>
            <a:endParaRPr lang="da-DK" dirty="0">
              <a:effectLst/>
            </a:endParaRPr>
          </a:p>
          <a:p>
            <a:pPr fontAlgn="base"/>
            <a:r>
              <a:rPr lang="da-DK" sz="1800" dirty="0">
                <a:latin typeface="Segoe UI" panose="020B0502040204020203" pitchFamily="34" charset="0"/>
              </a:rPr>
              <a:t>Det er specielt et dilemma, når det er forskellige aktører, som betaler forskellige dele og på forskellige tidspunkter. Hvilke interesser så så vægtes højest?</a:t>
            </a:r>
            <a:endParaRPr lang="da-DK" dirty="0">
              <a:effectLst/>
            </a:endParaRPr>
          </a:p>
          <a:p>
            <a:pPr fontAlgn="base"/>
            <a:endParaRPr lang="da-DK" sz="1200" b="0" i="0" kern="1200" dirty="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65</a:t>
            </a:fld>
            <a:endParaRPr lang="da-DK" dirty="0"/>
          </a:p>
        </p:txBody>
      </p:sp>
    </p:spTree>
    <p:extLst>
      <p:ext uri="{BB962C8B-B14F-4D97-AF65-F5344CB8AC3E}">
        <p14:creationId xmlns:p14="http://schemas.microsoft.com/office/powerpoint/2010/main" val="2928777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Husk – dette er et gårdmiljø, som også skal være der, når byggeriet er færdigt. </a:t>
            </a:r>
          </a:p>
          <a:p>
            <a:r>
              <a:rPr lang="da-DK" b="1" dirty="0"/>
              <a:t>Eksempel: Bevar træer – ikke spilde kemikalier</a:t>
            </a:r>
          </a:p>
          <a:p>
            <a:r>
              <a:rPr lang="da-DK" dirty="0"/>
              <a:t>Hvordan du kan optimere arbejdet med bæredygtighed på byggeplads og i byggeprocessen, kan du finde inspiration til i kravene ved DGNB-certificering. Der er krav om, at den enkelte entreprise beskrivelser og løbende dokumenterer, hvor den håndterer minimering af energiforbrug, affaldssortering, støv, støj, og miljøbeskyttelse på byggepladsen. Hvert punkt suppleres af en beskrivelse/et koncept for hvordan man har tænkt sig at føre punktet ud i livet.</a:t>
            </a:r>
          </a:p>
          <a:p>
            <a:endParaRPr lang="da-DK" dirty="0"/>
          </a:p>
          <a:p>
            <a:r>
              <a:rPr lang="da-DK" b="1" dirty="0"/>
              <a:t>FBK </a:t>
            </a:r>
          </a:p>
          <a:p>
            <a:r>
              <a:rPr lang="da-DK" sz="1200" b="0" i="0" kern="1200" dirty="0">
                <a:solidFill>
                  <a:schemeClr val="tx1"/>
                </a:solidFill>
                <a:effectLst/>
                <a:latin typeface="+mn-lt"/>
                <a:ea typeface="+mn-ea"/>
                <a:cs typeface="+mn-cs"/>
              </a:rPr>
              <a:t>Transport, energi og vandforbrug på byggepladsen samt mængden af byggeaffald skal måles, registreres og dokumenteres. Transport, energiforbruget og byggeaffald opgøres og benyttes i den endelige </a:t>
            </a:r>
            <a:r>
              <a:rPr lang="da-DK" sz="1200" b="0" i="0" kern="1200" dirty="0" err="1">
                <a:solidFill>
                  <a:schemeClr val="tx1"/>
                </a:solidFill>
                <a:effectLst/>
                <a:latin typeface="+mn-lt"/>
                <a:ea typeface="+mn-ea"/>
                <a:cs typeface="+mn-cs"/>
              </a:rPr>
              <a:t>LCAberegning</a:t>
            </a:r>
            <a:r>
              <a:rPr lang="da-DK" sz="1200" b="0" i="0" kern="1200" dirty="0">
                <a:solidFill>
                  <a:schemeClr val="tx1"/>
                </a:solidFill>
                <a:effectLst/>
                <a:latin typeface="+mn-lt"/>
                <a:ea typeface="+mn-ea"/>
                <a:cs typeface="+mn-cs"/>
              </a:rPr>
              <a:t> ved færdigmelding af byggeriet. Vandforbruget på byggepladsen afrapporteres separat. </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BR indeholder ikke krav om ressourceforbrug på byggepladsen. Der er krav om bl.a. sikkerhed for personer og bygninger på og omkring byggepladsen, brandværnsforanstaltninger, gener på anden grund og beskyttelse af fugtfølsomme byggematerialer.</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66</a:t>
            </a:fld>
            <a:endParaRPr lang="da-DK"/>
          </a:p>
        </p:txBody>
      </p:sp>
    </p:spTree>
    <p:extLst>
      <p:ext uri="{BB962C8B-B14F-4D97-AF65-F5344CB8AC3E}">
        <p14:creationId xmlns:p14="http://schemas.microsoft.com/office/powerpoint/2010/main" val="2109890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Arial" charset="0"/>
                <a:ea typeface="+mn-ea"/>
                <a:cs typeface="+mn-cs"/>
              </a:rPr>
              <a:t>Ressourceanvendelse på byggepladsen</a:t>
            </a:r>
          </a:p>
          <a:p>
            <a:r>
              <a:rPr lang="da-DK" i="1" dirty="0"/>
              <a:t>TBST: Vi kræver, at man måler og registrerer vand, energi og transport – det er nyt </a:t>
            </a:r>
            <a:r>
              <a:rPr lang="da-DK" i="1" dirty="0" err="1"/>
              <a:t>ift</a:t>
            </a:r>
            <a:r>
              <a:rPr lang="da-DK" i="1" dirty="0"/>
              <a:t> tidligere LCA – hvor byggeplads har været overset</a:t>
            </a:r>
          </a:p>
          <a:p>
            <a:endParaRPr lang="da-DK" i="1" dirty="0"/>
          </a:p>
          <a:p>
            <a:r>
              <a:rPr lang="da-DK" b="1" i="0" dirty="0"/>
              <a:t>Hvem mon skal gøre det? Måle og registrere?</a:t>
            </a:r>
          </a:p>
          <a:p>
            <a:r>
              <a:rPr lang="da-DK" b="1" i="0" dirty="0"/>
              <a:t>Tror I at måling medvirker til at nedsætte energiforbrug og spild? </a:t>
            </a:r>
          </a:p>
          <a:p>
            <a:r>
              <a:rPr lang="da-DK" b="1" i="0" dirty="0"/>
              <a:t>Hvor skal målingerne benyttes? (I LCA-en)</a:t>
            </a:r>
          </a:p>
          <a:p>
            <a:pPr fontAlgn="base"/>
            <a:endParaRPr lang="da-DK" sz="1200" b="1" kern="1200" dirty="0">
              <a:solidFill>
                <a:schemeClr val="tx1"/>
              </a:solidFill>
              <a:effectLst/>
              <a:latin typeface="Arial" charset="0"/>
              <a:ea typeface="+mn-ea"/>
              <a:cs typeface="+mn-cs"/>
            </a:endParaRPr>
          </a:p>
          <a:p>
            <a:pPr fontAlgn="base"/>
            <a:r>
              <a:rPr lang="da-DK" sz="1200" b="1" kern="1200" dirty="0">
                <a:solidFill>
                  <a:schemeClr val="tx1"/>
                </a:solidFill>
                <a:effectLst/>
                <a:latin typeface="Arial" charset="0"/>
                <a:ea typeface="+mn-ea"/>
                <a:cs typeface="+mn-cs"/>
              </a:rPr>
              <a:t>Transport, energi- og vandforbrug på byggepladsen samt mængden af byggeaffald skal måles, registreres og dokumenteres.</a:t>
            </a:r>
          </a:p>
          <a:p>
            <a:pPr fontAlgn="base"/>
            <a:r>
              <a:rPr lang="da-DK" sz="1200" b="0" i="0" kern="1200" dirty="0">
                <a:solidFill>
                  <a:schemeClr val="tx1"/>
                </a:solidFill>
                <a:effectLst/>
                <a:latin typeface="Arial" charset="0"/>
                <a:ea typeface="+mn-ea"/>
                <a:cs typeface="+mn-cs"/>
              </a:rPr>
              <a:t>Kravet indføres for at kortlægge den faktiske ressourceanvendelse og dermed give mulighed for at reducere dette på byggepladsen.</a:t>
            </a:r>
          </a:p>
          <a:p>
            <a:pPr fontAlgn="base"/>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De primære ressourceanvendelser på byggepladsen er:</a:t>
            </a:r>
          </a:p>
          <a:p>
            <a:pPr marL="171450" indent="-171450" fontAlgn="base">
              <a:buFont typeface="Arial" panose="020B0604020202020204" pitchFamily="34" charset="0"/>
              <a:buChar char="•"/>
            </a:pPr>
            <a:r>
              <a:rPr lang="da-DK" sz="1200" b="0" i="0" kern="1200" dirty="0">
                <a:solidFill>
                  <a:schemeClr val="tx1"/>
                </a:solidFill>
                <a:effectLst/>
                <a:latin typeface="Arial" charset="0"/>
                <a:ea typeface="+mn-ea"/>
                <a:cs typeface="+mn-cs"/>
              </a:rPr>
              <a:t> </a:t>
            </a:r>
          </a:p>
          <a:p>
            <a:pPr marL="171450" indent="-171450" fontAlgn="base">
              <a:buFont typeface="Arial" panose="020B0604020202020204" pitchFamily="34" charset="0"/>
              <a:buChar char="•"/>
            </a:pPr>
            <a:r>
              <a:rPr lang="da-DK" sz="1200" b="0" i="0" kern="1200" dirty="0">
                <a:solidFill>
                  <a:schemeClr val="tx1"/>
                </a:solidFill>
                <a:effectLst/>
                <a:latin typeface="Arial" charset="0"/>
                <a:ea typeface="+mn-ea"/>
                <a:cs typeface="+mn-cs"/>
              </a:rPr>
              <a:t>Transport af byggematerialer og jord til og fra byggepladsen</a:t>
            </a:r>
          </a:p>
          <a:p>
            <a:pPr marL="171450" indent="-171450" fontAlgn="base">
              <a:buFont typeface="Arial" panose="020B0604020202020204" pitchFamily="34" charset="0"/>
              <a:buChar char="•"/>
            </a:pPr>
            <a:r>
              <a:rPr lang="da-DK" sz="1200" b="0" i="0" kern="1200" dirty="0">
                <a:solidFill>
                  <a:schemeClr val="tx1"/>
                </a:solidFill>
                <a:effectLst/>
                <a:latin typeface="Arial" charset="0"/>
                <a:ea typeface="+mn-ea"/>
                <a:cs typeface="+mn-cs"/>
              </a:rPr>
              <a:t>Transport på byggepladsen</a:t>
            </a:r>
          </a:p>
          <a:p>
            <a:pPr marL="171450" indent="-171450" fontAlgn="base">
              <a:buFont typeface="Arial" panose="020B0604020202020204" pitchFamily="34" charset="0"/>
              <a:buChar char="•"/>
            </a:pPr>
            <a:r>
              <a:rPr lang="da-DK" sz="1200" b="0" i="0" kern="1200" dirty="0">
                <a:solidFill>
                  <a:schemeClr val="tx1"/>
                </a:solidFill>
                <a:effectLst/>
                <a:latin typeface="Arial" charset="0"/>
                <a:ea typeface="+mn-ea"/>
                <a:cs typeface="+mn-cs"/>
              </a:rPr>
              <a:t>Energiforbruget til bl.a. opførelse og udtørring af byggeriet</a:t>
            </a:r>
          </a:p>
          <a:p>
            <a:pPr marL="171450" indent="-171450" fontAlgn="base">
              <a:buFont typeface="Arial" panose="020B0604020202020204" pitchFamily="34" charset="0"/>
              <a:buChar char="•"/>
            </a:pPr>
            <a:r>
              <a:rPr lang="da-DK" sz="1200" b="0" i="0" kern="1200" dirty="0">
                <a:solidFill>
                  <a:schemeClr val="tx1"/>
                </a:solidFill>
                <a:effectLst/>
                <a:latin typeface="Arial" charset="0"/>
                <a:ea typeface="+mn-ea"/>
                <a:cs typeface="+mn-cs"/>
              </a:rPr>
              <a:t>Vandforbruget</a:t>
            </a:r>
          </a:p>
          <a:p>
            <a:pPr marL="171450" indent="-171450" fontAlgn="base">
              <a:buFont typeface="Arial" panose="020B0604020202020204" pitchFamily="34" charset="0"/>
              <a:buChar char="•"/>
            </a:pPr>
            <a:r>
              <a:rPr lang="da-DK" sz="1200" b="0" i="0" kern="1200" dirty="0">
                <a:solidFill>
                  <a:schemeClr val="tx1"/>
                </a:solidFill>
                <a:effectLst/>
                <a:latin typeface="Arial" charset="0"/>
                <a:ea typeface="+mn-ea"/>
                <a:cs typeface="+mn-cs"/>
              </a:rPr>
              <a:t>Mængden af byggeaffald</a:t>
            </a:r>
          </a:p>
          <a:p>
            <a:pPr fontAlgn="base"/>
            <a:r>
              <a:rPr lang="da-DK" sz="1200" b="0" i="0" kern="1200" dirty="0">
                <a:solidFill>
                  <a:schemeClr val="tx1"/>
                </a:solidFill>
                <a:effectLst/>
                <a:latin typeface="Arial" charset="0"/>
                <a:ea typeface="+mn-ea"/>
                <a:cs typeface="+mn-cs"/>
              </a:rPr>
              <a:t> </a:t>
            </a:r>
          </a:p>
          <a:p>
            <a:pPr fontAlgn="base"/>
            <a:r>
              <a:rPr lang="da-DK" sz="1200" b="0" i="0" kern="1200" dirty="0">
                <a:solidFill>
                  <a:schemeClr val="tx1"/>
                </a:solidFill>
                <a:effectLst/>
                <a:latin typeface="Arial" charset="0"/>
                <a:ea typeface="+mn-ea"/>
                <a:cs typeface="+mn-cs"/>
              </a:rPr>
              <a:t>Ressourceanvendelse på byggepladsen er et område, der hidtil har været begrænset fokus på, men som kan have væsentlig betydning for en bygnings miljø- og klimapåvirkning under opførelsen. </a:t>
            </a: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Hensigten er at skabe øget bevidsthed om dette forbrug hos bl.a. entreprenør og bygherre og dermed opnå konkrete ressource- og energibesparelser. Mindre ressourceforbrug og ikke mindst mindre spild af ressourcer mindsker klimapåvirkningen og medfører en økonomisk besparelse.</a:t>
            </a:r>
          </a:p>
          <a:p>
            <a:pPr fontAlgn="base"/>
            <a:r>
              <a:rPr lang="da-DK" sz="1200" b="0" i="0" kern="1200" dirty="0">
                <a:solidFill>
                  <a:schemeClr val="tx1"/>
                </a:solidFill>
                <a:effectLst/>
                <a:latin typeface="Arial" charset="0"/>
                <a:ea typeface="+mn-ea"/>
                <a:cs typeface="+mn-cs"/>
              </a:rPr>
              <a:t>Der skal i forvejen være energi- og vandmålere på byggepladsen, og alt byggeaffald skal kildesorteres. Alligevel kan ressourceforbruget variere betydeligt byggepladserne imellem. Desuden kan der ske direkte spild af nye byggematerialer.  Det sker primært, fordi der er bestilt for mange byggematerialer hjem, materialerne bliver opbevaret uhensigtsmæssigt, eller de beskadiges i forbindelse med eller efter indbygningen.</a:t>
            </a:r>
          </a:p>
          <a:p>
            <a:pPr fontAlgn="base"/>
            <a:r>
              <a:rPr lang="da-DK" sz="1200" b="0" i="0" kern="1200" dirty="0">
                <a:solidFill>
                  <a:schemeClr val="tx1"/>
                </a:solidFill>
                <a:effectLst/>
                <a:latin typeface="Arial" charset="0"/>
                <a:ea typeface="+mn-ea"/>
                <a:cs typeface="+mn-cs"/>
              </a:rPr>
              <a:t> </a:t>
            </a:r>
          </a:p>
          <a:p>
            <a:pPr fontAlgn="base"/>
            <a:r>
              <a:rPr lang="da-DK" sz="1200" b="0" i="0" kern="1200" dirty="0">
                <a:solidFill>
                  <a:schemeClr val="tx1"/>
                </a:solidFill>
                <a:effectLst/>
                <a:latin typeface="Arial" charset="0"/>
                <a:ea typeface="+mn-ea"/>
                <a:cs typeface="+mn-cs"/>
              </a:rPr>
              <a:t>Registrering af ressourceanvendelse på byggepladsen bidrager til dataindsamling, som anvendes i krav om livscyklusvurdering.</a:t>
            </a:r>
          </a:p>
          <a:p>
            <a:pPr fontAlgn="base"/>
            <a:endParaRPr lang="da-DK" sz="1200" b="0" i="0" kern="1200" dirty="0">
              <a:solidFill>
                <a:schemeClr val="tx1"/>
              </a:solidFill>
              <a:effectLst/>
              <a:latin typeface="Arial" charset="0"/>
              <a:ea typeface="+mn-ea"/>
              <a:cs typeface="+mn-cs"/>
            </a:endParaRPr>
          </a:p>
          <a:p>
            <a:pPr fontAlgn="base"/>
            <a:r>
              <a:rPr lang="da-DK" sz="1200" b="1" kern="1200" dirty="0">
                <a:solidFill>
                  <a:schemeClr val="tx1"/>
                </a:solidFill>
                <a:effectLst/>
                <a:latin typeface="Arial" charset="0"/>
                <a:ea typeface="+mn-ea"/>
                <a:cs typeface="+mn-cs"/>
              </a:rPr>
              <a:t>Vejledning</a:t>
            </a:r>
          </a:p>
          <a:p>
            <a:pPr fontAlgn="base"/>
            <a:r>
              <a:rPr lang="da-DK" dirty="0">
                <a:effectLst/>
              </a:rPr>
              <a:t>Vandforbruget på byggepladsen afrapporteres separat, mens transport, energiforbruget og byggeaffald opgøres og benyttes i LCA-beregningen.</a:t>
            </a:r>
            <a:br>
              <a:rPr lang="da-DK" dirty="0">
                <a:effectLst/>
              </a:rPr>
            </a:br>
            <a:endParaRPr lang="da-DK" dirty="0">
              <a:effectLst/>
            </a:endParaRPr>
          </a:p>
          <a:p>
            <a:pPr fontAlgn="base"/>
            <a:r>
              <a:rPr lang="da-DK" sz="1200" b="1" kern="1200" dirty="0">
                <a:solidFill>
                  <a:schemeClr val="tx1"/>
                </a:solidFill>
                <a:effectLst/>
                <a:latin typeface="Arial" charset="0"/>
                <a:ea typeface="+mn-ea"/>
                <a:cs typeface="+mn-cs"/>
              </a:rPr>
              <a:t>Vandforbruget</a:t>
            </a:r>
          </a:p>
          <a:p>
            <a:pPr fontAlgn="base"/>
            <a:r>
              <a:rPr lang="da-DK" dirty="0">
                <a:effectLst/>
              </a:rPr>
              <a:t>Vandforbruget i byggeperioden på byggepladsen skal måles og registreres løbende.</a:t>
            </a:r>
            <a:br>
              <a:rPr lang="da-DK" dirty="0">
                <a:effectLst/>
              </a:rPr>
            </a:br>
            <a:br>
              <a:rPr lang="da-DK" dirty="0">
                <a:effectLst/>
              </a:rPr>
            </a:br>
            <a:r>
              <a:rPr lang="da-DK" dirty="0">
                <a:effectLst/>
              </a:rPr>
              <a:t>Dokumentationen skal indeholde mængde af vand samt formål med vandforbruget. Vand, som genbruges, skal kun måles en gang.</a:t>
            </a:r>
          </a:p>
          <a:p>
            <a:pPr fontAlgn="base"/>
            <a:r>
              <a:rPr lang="da-DK" sz="1200" b="1" kern="1200" dirty="0">
                <a:solidFill>
                  <a:schemeClr val="tx1"/>
                </a:solidFill>
                <a:effectLst/>
                <a:latin typeface="Arial" charset="0"/>
                <a:ea typeface="+mn-ea"/>
                <a:cs typeface="+mn-cs"/>
              </a:rPr>
              <a:t>Transport</a:t>
            </a:r>
          </a:p>
          <a:p>
            <a:pPr fontAlgn="base"/>
            <a:r>
              <a:rPr lang="da-DK" dirty="0">
                <a:effectLst/>
              </a:rPr>
              <a:t>Transport i henhold til byggeprocessen for byggevarer, jord og byggeaffald skal dokumenteres i henhold til LCA-kravet, Bilag 1: Emissionsfaktorer, Tabel 8. Transport mellem byggeplads og øvrige beliggenheder i forbindelse med byggeprocessen, herunder til oplagring, præfabrikation eller oparbejdning, er også medtaget.</a:t>
            </a:r>
            <a:br>
              <a:rPr lang="da-DK" dirty="0">
                <a:effectLst/>
              </a:rPr>
            </a:br>
            <a:br>
              <a:rPr lang="da-DK" dirty="0">
                <a:effectLst/>
              </a:rPr>
            </a:br>
            <a:r>
              <a:rPr lang="da-DK" dirty="0">
                <a:effectLst/>
              </a:rPr>
              <a:t>Dokumentationen skal indeholde afstanden samt transportform og type transporterede gode. Transport af byggevarer til byggepladsen skal knyttes til byggevarerne.</a:t>
            </a:r>
            <a:br>
              <a:rPr lang="da-DK" dirty="0">
                <a:effectLst/>
              </a:rPr>
            </a:br>
            <a:br>
              <a:rPr lang="da-DK" dirty="0">
                <a:effectLst/>
              </a:rPr>
            </a:br>
            <a:r>
              <a:rPr lang="da-DK" dirty="0">
                <a:effectLst/>
              </a:rPr>
              <a:t>Transporten af byggevarer og jord til byggepladsen skal benyttes i LCA-beregningen for modul A4 Transport til byggeplads. Transport af personer og materiel samt transport af byggeaffald fra forudgående nedrivning er ikke omfattet.</a:t>
            </a:r>
            <a:br>
              <a:rPr lang="da-DK" dirty="0">
                <a:effectLst/>
              </a:rPr>
            </a:br>
            <a:br>
              <a:rPr lang="da-DK" dirty="0">
                <a:effectLst/>
              </a:rPr>
            </a:br>
            <a:r>
              <a:rPr lang="da-DK" dirty="0">
                <a:effectLst/>
              </a:rPr>
              <a:t>Brændstofforbrug fx til maskiner og køretøjer på byggepladsen skal registreres. Forbrug, hvor dette ikke kan ske på en hensigtsmæssig måde, kan alternativt estimeres ved beregning. Transport i forbindelse med byggeprocessen, dvs. på byggepladsen og væk fra byggepladsen skal bruges i </a:t>
            </a:r>
            <a:r>
              <a:rPr lang="da-DK" dirty="0" err="1">
                <a:effectLst/>
              </a:rPr>
              <a:t>LCAberegningen</a:t>
            </a:r>
            <a:r>
              <a:rPr lang="da-DK" dirty="0">
                <a:effectLst/>
              </a:rPr>
              <a:t> for modul A5 Opførelse / montering.</a:t>
            </a:r>
            <a:br>
              <a:rPr lang="da-DK" dirty="0">
                <a:effectLst/>
              </a:rPr>
            </a:br>
            <a:r>
              <a:rPr lang="da-DK" dirty="0">
                <a:effectLst/>
              </a:rPr>
              <a:t> </a:t>
            </a:r>
          </a:p>
          <a:p>
            <a:pPr fontAlgn="base"/>
            <a:r>
              <a:rPr lang="da-DK" dirty="0">
                <a:effectLst/>
              </a:rPr>
              <a:t>Ved ukendt transportform skal der vælges transportformen standard lastbil. Det gælder også for transport af byggeaffald og jord. Ved ukendt transportafstand skal der antages en afstand på 500 km for byggevarer henholdsvis 200 km for byggeaffald og jord. Transportform og -afstand skal dog dokumenteres detaljeret for de fem byggevarer med den største samlede vægt. Den detaljerede dokumentation skal indeholde alle transportformer og -afstande i leveringskæden, som er relateret til de fem byggevarer. Transport af de øvrige byggevarer, jord og byggeaffald dokumenteres som afstand mellem produktionssted og byggeplads, henholdsvis mellem byggeplads og modtager, og ved brug af den dominerende transportform.</a:t>
            </a:r>
          </a:p>
          <a:p>
            <a:pPr fontAlgn="base"/>
            <a:br>
              <a:rPr lang="da-DK" dirty="0">
                <a:effectLst/>
              </a:rPr>
            </a:br>
            <a:endParaRPr lang="da-DK" dirty="0">
              <a:effectLst/>
            </a:endParaRPr>
          </a:p>
          <a:p>
            <a:pPr fontAlgn="base"/>
            <a:r>
              <a:rPr lang="da-DK" sz="1200" b="1" kern="1200" dirty="0">
                <a:solidFill>
                  <a:schemeClr val="tx1"/>
                </a:solidFill>
                <a:effectLst/>
                <a:latin typeface="Arial" charset="0"/>
                <a:ea typeface="+mn-ea"/>
                <a:cs typeface="+mn-cs"/>
              </a:rPr>
              <a:t>Energiforbruget</a:t>
            </a:r>
          </a:p>
          <a:p>
            <a:pPr fontAlgn="base"/>
            <a:r>
              <a:rPr lang="da-DK" dirty="0">
                <a:effectLst/>
              </a:rPr>
              <a:t>Forbrug af energi skal måles og registreres løbende. Også forbrug af energi på andre lokationer end den egentlige byggeplads, som er relateret til byggeprocessen samt transport mellem disse skal registreres. Det kan fx være pladser til lagring, oparbejdning eller præfabrikation.</a:t>
            </a:r>
            <a:br>
              <a:rPr lang="da-DK" dirty="0">
                <a:effectLst/>
              </a:rPr>
            </a:br>
            <a:r>
              <a:rPr lang="da-DK" dirty="0">
                <a:effectLst/>
              </a:rPr>
              <a:t> </a:t>
            </a:r>
          </a:p>
          <a:p>
            <a:pPr fontAlgn="base"/>
            <a:r>
              <a:rPr lang="da-DK" dirty="0">
                <a:effectLst/>
              </a:rPr>
              <a:t>Elforbrug skal måles og dokumenteres i separate delforbrug i</a:t>
            </a:r>
          </a:p>
          <a:p>
            <a:pPr fontAlgn="base"/>
            <a:r>
              <a:rPr lang="da-DK" dirty="0">
                <a:effectLst/>
              </a:rPr>
              <a:t>henhold til Tabel 5.</a:t>
            </a:r>
          </a:p>
          <a:p>
            <a:pPr fontAlgn="base"/>
            <a:r>
              <a:rPr lang="da-DK" dirty="0">
                <a:effectLst/>
              </a:rPr>
              <a:t> </a:t>
            </a:r>
          </a:p>
          <a:p>
            <a:pPr fontAlgn="base"/>
            <a:r>
              <a:rPr lang="da-DK" dirty="0">
                <a:effectLst/>
              </a:rPr>
              <a:t>På mindre byggepladser i skala af enfamiliehusbyggeri kan elforbruget måles og dokumenteres med én måler. Målingen skal starte på dato for anmeldelse af byggearbejde til kommunen eller senest efter installation af måleren. Den sidste dag for målingen er datoen for ibrugtagningstilladelse. Datoen kan ligge tidligere, hvis måleren bliver afmonteret før dette tidspunkt, eller hvis byggeriet er blevet afleveret tidligere.</a:t>
            </a:r>
            <a:br>
              <a:rPr lang="da-DK" dirty="0">
                <a:effectLst/>
              </a:rPr>
            </a:br>
            <a:endParaRPr lang="da-DK" dirty="0">
              <a:effectLst/>
            </a:endParaRPr>
          </a:p>
          <a:p>
            <a:pPr fontAlgn="base"/>
            <a:r>
              <a:rPr lang="da-DK" sz="1200" b="1" kern="1200" dirty="0">
                <a:solidFill>
                  <a:schemeClr val="tx1"/>
                </a:solidFill>
                <a:effectLst/>
                <a:latin typeface="Arial" charset="0"/>
                <a:ea typeface="+mn-ea"/>
                <a:cs typeface="+mn-cs"/>
              </a:rPr>
              <a:t>Byggeaffald</a:t>
            </a:r>
          </a:p>
          <a:p>
            <a:pPr fontAlgn="base"/>
            <a:r>
              <a:rPr lang="da-DK" dirty="0">
                <a:effectLst/>
              </a:rPr>
              <a:t>Byggeaffald i byggeperioden på byggepladsen skal mængdeopgøres og dokumenteres. Også byggeaffald i andre beliggenheder end den egentlige byggeplads, som er relateret til byggeprocessen, skal registreres. Det kan fx være pladser til lagring, oparbejdning eller præfabrikation. Byggeaffald fra forudgående nedrivning er ikke omfattet.</a:t>
            </a:r>
            <a:br>
              <a:rPr lang="da-DK" dirty="0">
                <a:effectLst/>
              </a:rPr>
            </a:br>
            <a:r>
              <a:rPr lang="da-DK" dirty="0">
                <a:effectLst/>
              </a:rPr>
              <a:t> </a:t>
            </a:r>
          </a:p>
          <a:p>
            <a:pPr fontAlgn="base"/>
            <a:r>
              <a:rPr lang="da-DK" dirty="0">
                <a:effectLst/>
              </a:rPr>
              <a:t>Dokumentation af byggeaffald skal indeholde type af byggeaffald</a:t>
            </a:r>
          </a:p>
          <a:p>
            <a:pPr fontAlgn="base"/>
            <a:r>
              <a:rPr lang="da-DK" dirty="0">
                <a:effectLst/>
              </a:rPr>
              <a:t>og en mængdeopgørelse.</a:t>
            </a:r>
          </a:p>
          <a:p>
            <a:pPr fontAlgn="base"/>
            <a:r>
              <a:rPr lang="da-DK" dirty="0">
                <a:effectLst/>
              </a:rPr>
              <a:t> </a:t>
            </a:r>
          </a:p>
          <a:p>
            <a:pPr fontAlgn="base"/>
            <a:r>
              <a:rPr lang="da-DK" dirty="0">
                <a:effectLst/>
              </a:rPr>
              <a:t>Byggevarer, som blev beskadiget under byggeprocessen, fx ved transport eller gennem forkert lagring, og dermed ikke længere kan bruges til det egentlige formål, skal dokumenteres som spild af materialer. Spild af materialer skal benyttes i LCA-beregningen for modul A1-4 og C3-4. Ved ukendt mængde spild skal alle materialer i bygningsmodellen tillægges 10 procent spild.</a:t>
            </a:r>
            <a:br>
              <a:rPr lang="da-DK" dirty="0">
                <a:effectLst/>
              </a:rPr>
            </a:br>
            <a:r>
              <a:rPr lang="da-DK" dirty="0">
                <a:effectLst/>
              </a:rPr>
              <a:t> </a:t>
            </a:r>
          </a:p>
          <a:p>
            <a:pPr fontAlgn="base"/>
            <a:r>
              <a:rPr lang="da-DK" dirty="0">
                <a:effectLst/>
              </a:rPr>
              <a:t>Dokumentationen af spild af materialer skal indeholde type af spildt byggevare og en mængdeopgørelse.</a:t>
            </a:r>
          </a:p>
          <a:p>
            <a:pPr fontAlgn="base"/>
            <a:endParaRPr lang="da-DK"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a-DK" dirty="0">
                <a:effectLst/>
              </a:rPr>
              <a:t>Spørgsmål til eleverne: H</a:t>
            </a:r>
            <a:r>
              <a:rPr lang="da-DK" sz="1800" dirty="0">
                <a:latin typeface="Segoe UI" panose="020B0502040204020203" pitchFamily="34" charset="0"/>
              </a:rPr>
              <a:t>ar de erfaringer med dokumentation eller hvordan det fungerer, der hvor de har arbejdet?</a:t>
            </a:r>
          </a:p>
          <a:p>
            <a:pPr fontAlgn="base"/>
            <a:endParaRPr lang="da-DK" dirty="0">
              <a:effectLst/>
            </a:endParaRPr>
          </a:p>
          <a:p>
            <a:pPr fontAlgn="base"/>
            <a:endParaRPr lang="da-DK" sz="1200" b="0" i="0" kern="1200" dirty="0">
              <a:solidFill>
                <a:schemeClr val="tx1"/>
              </a:solidFill>
              <a:effectLst/>
              <a:latin typeface="Arial" charset="0"/>
              <a:ea typeface="+mn-ea"/>
              <a:cs typeface="+mn-cs"/>
            </a:endParaRPr>
          </a:p>
          <a:p>
            <a:endParaRPr lang="da-DK" i="1" dirty="0"/>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67</a:t>
            </a:fld>
            <a:endParaRPr lang="da-DK" dirty="0"/>
          </a:p>
        </p:txBody>
      </p:sp>
    </p:spTree>
    <p:extLst>
      <p:ext uri="{BB962C8B-B14F-4D97-AF65-F5344CB8AC3E}">
        <p14:creationId xmlns:p14="http://schemas.microsoft.com/office/powerpoint/2010/main" val="2388493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Inspiration til hvor du opnår en mere bæredygtig byggeplads.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Der anvendes betonelementer med forudbestemte huller/åbninger– dette minimerer betonaffaldet fra boringer og udskæringer.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latin typeface="Segoe UI" panose="020B0502040204020203" pitchFamily="34" charset="0"/>
              </a:rPr>
              <a:t>Spørg eleverne om deres forslag og eksempler på at opnå en mere bæredygtig byggeplads.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bg2"/>
              </a:solidFill>
            </a:endParaRPr>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68</a:t>
            </a:fld>
            <a:endParaRPr lang="da-DK"/>
          </a:p>
        </p:txBody>
      </p:sp>
    </p:spTree>
    <p:extLst>
      <p:ext uri="{BB962C8B-B14F-4D97-AF65-F5344CB8AC3E}">
        <p14:creationId xmlns:p14="http://schemas.microsoft.com/office/powerpoint/2010/main" val="8057617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Affaldssortering A.C Bangs hus</a:t>
            </a:r>
          </a:p>
          <a:p>
            <a:r>
              <a:rPr lang="da-DK" b="1" dirty="0"/>
              <a:t>I København: </a:t>
            </a:r>
            <a:r>
              <a:rPr lang="da-DK" b="1" dirty="0" err="1"/>
              <a:t>pga</a:t>
            </a:r>
            <a:r>
              <a:rPr lang="da-DK" b="1" dirty="0"/>
              <a:t> plads så bare kyle det i én container, som så sorteres på en anden plads – med højere genanvendelighed. (Line : tingene er miljøcertificeret inden man smider det i?? Hvor – i den første </a:t>
            </a:r>
            <a:r>
              <a:rPr lang="da-DK" b="1" dirty="0" err="1"/>
              <a:t>elelr</a:t>
            </a:r>
            <a:r>
              <a:rPr lang="da-DK" b="1" dirty="0"/>
              <a:t> den anden?) </a:t>
            </a:r>
          </a:p>
          <a:p>
            <a:r>
              <a:rPr lang="da-DK" i="1" dirty="0"/>
              <a:t>I byggefasen blev der lagt stor vægt på korrekt affaldssortering. Sorteringen blev varetaget af et specialiseret firma, som afhentede usorterede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containere på byggepladsen og sørger de for professionel sortering </a:t>
            </a:r>
            <a:r>
              <a:rPr lang="da-DK" i="1" dirty="0" err="1"/>
              <a:t>off</a:t>
            </a:r>
            <a:r>
              <a:rPr lang="da-DK" i="1" dirty="0"/>
              <a:t>-site. Ordningen blev valgt grundet projektets placering i centrum af København, hvor pladsen til affaldscontainere var knap. Den optimerede samtidig arbejdsgangen på pladsen og fjernede ansvaret for korrekt sortering fra den enkelte byggearbejder.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i="0" dirty="0"/>
              <a:t>Det er en dyrere løsning end traditionel affaldssortering, </a:t>
            </a:r>
            <a:r>
              <a:rPr lang="da-DK" sz="1200" i="0" kern="1200" dirty="0">
                <a:solidFill>
                  <a:schemeClr val="tx1"/>
                </a:solidFill>
                <a:effectLst/>
                <a:latin typeface="+mn-lt"/>
                <a:ea typeface="+mn-ea"/>
                <a:cs typeface="+mn-cs"/>
              </a:rPr>
              <a:t>men den kan være med til at sænke antallet af lastbiler til og fra pladsen, da der aldrig bliver kørt med halvtomme containere fra pladsen.</a:t>
            </a:r>
            <a:r>
              <a:rPr lang="da-DK" sz="1200" kern="1200" dirty="0">
                <a:solidFill>
                  <a:schemeClr val="tx1"/>
                </a:solidFill>
                <a:effectLst/>
                <a:latin typeface="+mn-lt"/>
                <a:ea typeface="+mn-ea"/>
                <a:cs typeface="+mn-cs"/>
              </a:rPr>
              <a:t> Man skal dog være opmærksom på, at det altid er en god ide at sortere affald ved kilden for at holde affaldsstrømme og deres forskellige kvaliteter adskilt. Affald fra byggefasen har relativ høj kvalitet (sammenlignet med affald fra nedrivningen), da det typisk er fraskær og lignende fra nye produkter. Når dette blandes med andre fraktioner i en container, for efterfølgende at blive sorteret på et behandlingsanlæg - hvor det typisk læsses af sammen med containerlæs fra andre sites og projekter, kan man risikere at genanvendelsespotentialet forringes. Her står man altså overfor et dilemma.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69</a:t>
            </a:fld>
            <a:endParaRPr lang="da-DK"/>
          </a:p>
        </p:txBody>
      </p:sp>
    </p:spTree>
    <p:extLst>
      <p:ext uri="{BB962C8B-B14F-4D97-AF65-F5344CB8AC3E}">
        <p14:creationId xmlns:p14="http://schemas.microsoft.com/office/powerpoint/2010/main" val="23289874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Inspiration til hvor du opnår en mere bæredygtig byggeplads. </a:t>
            </a:r>
          </a:p>
          <a:p>
            <a:endParaRPr lang="da-DK" b="1" dirty="0"/>
          </a:p>
          <a:p>
            <a:endParaRPr lang="da-DK" sz="1200" kern="1200" dirty="0">
              <a:solidFill>
                <a:schemeClr val="tx1"/>
              </a:solidFill>
              <a:latin typeface="+mn-lt"/>
              <a:ea typeface="+mn-ea"/>
              <a:cs typeface="+mn-cs"/>
            </a:endParaRPr>
          </a:p>
          <a:p>
            <a:endParaRPr lang="da-DK"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Der anvendes betonelementer med forudbestemte huller/åbninger– dette minimerer betonaffaldet fra boringer og udskæringer</a:t>
            </a:r>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70</a:t>
            </a:fld>
            <a:endParaRPr lang="da-DK"/>
          </a:p>
        </p:txBody>
      </p:sp>
    </p:spTree>
    <p:extLst>
      <p:ext uri="{BB962C8B-B14F-4D97-AF65-F5344CB8AC3E}">
        <p14:creationId xmlns:p14="http://schemas.microsoft.com/office/powerpoint/2010/main" val="80576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rgbClr val="FF0000"/>
                </a:solidFill>
              </a:rPr>
              <a:t>DGNB   </a:t>
            </a:r>
            <a:r>
              <a:rPr lang="de-DE" dirty="0"/>
              <a:t>(Deutsche Gesellschaft für Nachhaltiges Bauen)</a:t>
            </a:r>
            <a:endParaRPr lang="da-DK" b="1" dirty="0">
              <a:solidFill>
                <a:srgbClr val="FF0000"/>
              </a:solidFill>
            </a:endParaRPr>
          </a:p>
          <a:p>
            <a:endParaRPr lang="da-DK" b="0" dirty="0"/>
          </a:p>
          <a:p>
            <a:r>
              <a:rPr lang="da-DK" b="0" dirty="0"/>
              <a:t>Det er nogenlunde de samme kriterier, der er i de forskellige internationale ordninger – og i den nye frivillige bæredygtighedsklasse. (FBK)</a:t>
            </a:r>
          </a:p>
          <a:p>
            <a:endParaRPr lang="da-DK" b="0" dirty="0"/>
          </a:p>
          <a:p>
            <a:r>
              <a:rPr lang="da-DK" b="0" dirty="0"/>
              <a:t>Mange områder fra DGNB går igen i FBK</a:t>
            </a:r>
          </a:p>
          <a:p>
            <a:r>
              <a:rPr lang="da-DK" b="0" dirty="0"/>
              <a:t>DGNB kriterier  er dem alle - de  grønne punkter fra FBK går igen</a:t>
            </a:r>
          </a:p>
          <a:p>
            <a:endParaRPr lang="da-DK" b="0" dirty="0"/>
          </a:p>
          <a:p>
            <a:r>
              <a:rPr lang="da-DK" b="0" dirty="0"/>
              <a:t>Den lange liste af kriterier (som alle har underkriterier) understreger, at bæred</a:t>
            </a:r>
            <a:r>
              <a:rPr lang="da-DK" dirty="0"/>
              <a:t>ygtighed er et meget bredt begreb og kræver helhedstænkning. </a:t>
            </a:r>
          </a:p>
          <a:p>
            <a:endParaRPr lang="da-DK" dirty="0"/>
          </a:p>
          <a:p>
            <a:r>
              <a:rPr lang="da-DK" dirty="0"/>
              <a:t>Det varierer naturligvis meget, hvor mange kriterier og beslutninger entreprenører og håndværksvirksomheder kan påvirke i forhold til bæredygtige valg i en konkret byggesag. Det afhænger af både projektstørrelse og virksomhedens rolle i projektet.</a:t>
            </a:r>
          </a:p>
          <a:p>
            <a:endParaRPr lang="da-DK" dirty="0"/>
          </a:p>
          <a:p>
            <a:r>
              <a:rPr lang="da-DK" sz="1200" i="0" dirty="0">
                <a:solidFill>
                  <a:schemeClr val="bg2"/>
                </a:solidFill>
              </a:rPr>
              <a:t>Alle parter som er involveret i et projektet, der skal bæredygtighedscertificeres, skal bidrage med noget til certificeringen. </a:t>
            </a:r>
          </a:p>
          <a:p>
            <a:endParaRPr lang="da-DK" sz="1200" i="0" dirty="0">
              <a:solidFill>
                <a:schemeClr val="bg2"/>
              </a:solidFill>
            </a:endParaRPr>
          </a:p>
          <a:p>
            <a:r>
              <a:rPr lang="da-DK" sz="1200" i="0" dirty="0">
                <a:solidFill>
                  <a:schemeClr val="bg2"/>
                </a:solidFill>
              </a:rPr>
              <a:t>De orange markeringer viser hvor en håndværker eller entreprenør bidrager. Det kan være i form af mængdeopgørelser, datablade, faglige beskrivelser el. lign. </a:t>
            </a:r>
          </a:p>
          <a:p>
            <a:endParaRPr lang="da-DK" sz="1200" i="1" dirty="0">
              <a:solidFill>
                <a:schemeClr val="bg2"/>
              </a:solidFill>
            </a:endParaRPr>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7</a:t>
            </a:fld>
            <a:endParaRPr lang="da-DK"/>
          </a:p>
        </p:txBody>
      </p:sp>
    </p:spTree>
    <p:extLst>
      <p:ext uri="{BB962C8B-B14F-4D97-AF65-F5344CB8AC3E}">
        <p14:creationId xmlns:p14="http://schemas.microsoft.com/office/powerpoint/2010/main" val="38995425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Inspiration til hvor du opnår en mere bæredygtig byggeplads. </a:t>
            </a:r>
          </a:p>
          <a:p>
            <a:endParaRPr lang="da-DK" b="1" dirty="0"/>
          </a:p>
          <a:p>
            <a:endParaRPr lang="da-DK" sz="1200" kern="1200" dirty="0">
              <a:solidFill>
                <a:schemeClr val="tx1"/>
              </a:solidFill>
              <a:latin typeface="+mn-lt"/>
              <a:ea typeface="+mn-ea"/>
              <a:cs typeface="+mn-cs"/>
            </a:endParaRPr>
          </a:p>
          <a:p>
            <a:endParaRPr lang="da-DK" sz="1200" kern="1200" dirty="0">
              <a:solidFill>
                <a:schemeClr val="tx1"/>
              </a:solidFill>
              <a:latin typeface="+mn-lt"/>
              <a:ea typeface="+mn-ea"/>
              <a:cs typeface="+mn-cs"/>
            </a:endParaRPr>
          </a:p>
          <a:p>
            <a:r>
              <a:rPr lang="da-DK" sz="1400" b="1" dirty="0">
                <a:solidFill>
                  <a:schemeClr val="bg1"/>
                </a:solidFill>
              </a:rPr>
              <a:t>Naboinformation</a:t>
            </a:r>
            <a:endParaRPr lang="da-DK" b="1" dirty="0">
              <a:solidFill>
                <a:schemeClr val="bg1"/>
              </a:solidFill>
            </a:endParaRPr>
          </a:p>
          <a:p>
            <a:r>
              <a:rPr lang="da-DK" dirty="0">
                <a:solidFill>
                  <a:schemeClr val="bg2"/>
                </a:solidFill>
              </a:rPr>
              <a:t>• Kontinuerlig information af naboer</a:t>
            </a:r>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71</a:t>
            </a:fld>
            <a:endParaRPr lang="da-DK"/>
          </a:p>
        </p:txBody>
      </p:sp>
    </p:spTree>
    <p:extLst>
      <p:ext uri="{BB962C8B-B14F-4D97-AF65-F5344CB8AC3E}">
        <p14:creationId xmlns:p14="http://schemas.microsoft.com/office/powerpoint/2010/main" val="3051035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Hvilke tiltag kan ellers bidrage til at reducere støv, støj, energiforbrug mv. på byggepladsen?  </a:t>
            </a:r>
          </a:p>
          <a:p>
            <a:pPr marL="171450" indent="-171450">
              <a:buFontTx/>
              <a:buChar char="-"/>
            </a:pPr>
            <a:r>
              <a:rPr lang="da-DK" dirty="0"/>
              <a:t>Hvem skal stå for at implementere dem?</a:t>
            </a:r>
          </a:p>
          <a:p>
            <a:pPr marL="171450" indent="-171450">
              <a:buFontTx/>
              <a:buChar char="-"/>
            </a:pPr>
            <a:r>
              <a:rPr lang="da-DK" dirty="0"/>
              <a:t>Vil de fordyre projektet?  </a:t>
            </a:r>
          </a:p>
        </p:txBody>
      </p:sp>
      <p:sp>
        <p:nvSpPr>
          <p:cNvPr id="4" name="Pladsholder til slidenummer 3"/>
          <p:cNvSpPr>
            <a:spLocks noGrp="1"/>
          </p:cNvSpPr>
          <p:nvPr>
            <p:ph type="sldNum" sz="quarter" idx="5"/>
          </p:nvPr>
        </p:nvSpPr>
        <p:spPr/>
        <p:txBody>
          <a:bodyPr/>
          <a:lstStyle/>
          <a:p>
            <a:fld id="{4F42ADB8-B285-4B2D-B663-C1F0F3D334FD}" type="slidenum">
              <a:rPr lang="da-DK" smtClean="0"/>
              <a:t>72</a:t>
            </a:fld>
            <a:endParaRPr lang="da-DK"/>
          </a:p>
        </p:txBody>
      </p:sp>
    </p:spTree>
    <p:extLst>
      <p:ext uri="{BB962C8B-B14F-4D97-AF65-F5344CB8AC3E}">
        <p14:creationId xmlns:p14="http://schemas.microsoft.com/office/powerpoint/2010/main" val="98972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1" kern="1200" dirty="0">
                <a:solidFill>
                  <a:schemeClr val="tx1"/>
                </a:solidFill>
                <a:latin typeface="+mn-lt"/>
                <a:ea typeface="+mn-ea"/>
                <a:cs typeface="+mn-cs"/>
              </a:rPr>
              <a:t>Kvalitetssikring og god indkøring – hører til kravet om ”Drift og vedligeholdelsesplan for opretholdelse af indeklimaet”</a:t>
            </a:r>
          </a:p>
          <a:p>
            <a:r>
              <a:rPr lang="da-DK" sz="1200" i="1" kern="1200" dirty="0">
                <a:solidFill>
                  <a:schemeClr val="tx1"/>
                </a:solidFill>
                <a:latin typeface="+mn-lt"/>
                <a:ea typeface="+mn-ea"/>
                <a:cs typeface="+mn-cs"/>
              </a:rPr>
              <a:t>Processen er et kvalitetsstyringsværktøj som omfatter alle tekniske installationer i bygningen</a:t>
            </a:r>
            <a:r>
              <a:rPr lang="da-DK" sz="1200" kern="1200" dirty="0">
                <a:solidFill>
                  <a:schemeClr val="tx1"/>
                </a:solidFill>
                <a:latin typeface="+mn-lt"/>
                <a:ea typeface="+mn-ea"/>
                <a:cs typeface="+mn-cs"/>
              </a:rPr>
              <a:t>, derved er Cx relevant i forbindelse med både nybyg, større ombygninger og energirenoveringer. Processen overtager ingen funktioner fra rådgivere eller entreprenører, men kører sideløbende med byggeriets faser.</a:t>
            </a:r>
          </a:p>
          <a:p>
            <a:endParaRPr lang="da-DK" sz="1200" kern="1200" dirty="0">
              <a:solidFill>
                <a:schemeClr val="tx1"/>
              </a:solidFill>
              <a:latin typeface="+mn-lt"/>
              <a:ea typeface="+mn-ea"/>
              <a:cs typeface="+mn-cs"/>
            </a:endParaRPr>
          </a:p>
          <a:p>
            <a:r>
              <a:rPr lang="da-DK" sz="1200" i="1" kern="1200" dirty="0">
                <a:solidFill>
                  <a:schemeClr val="tx1"/>
                </a:solidFill>
                <a:latin typeface="+mn-lt"/>
                <a:ea typeface="+mn-ea"/>
                <a:cs typeface="+mn-cs"/>
              </a:rPr>
              <a:t>Mål er at sikre bedst muligt samspil mellem de tekniske installationer, så fx A/C og varmeanlæg ikke modarbejder hinanden. Dette sker gennem dialog med de involverede parter, driftsorienteret granskninger og tværfaglige test. </a:t>
            </a:r>
            <a:r>
              <a:rPr lang="da-DK" sz="1200" kern="1200" dirty="0">
                <a:solidFill>
                  <a:schemeClr val="tx1"/>
                </a:solidFill>
                <a:latin typeface="+mn-lt"/>
                <a:ea typeface="+mn-ea"/>
                <a:cs typeface="+mn-cs"/>
              </a:rPr>
              <a:t>Det bemærkes at de tværfaglige test ikke afløser funktionsafprøvning. </a:t>
            </a:r>
          </a:p>
          <a:p>
            <a:endParaRPr lang="da-DK" sz="1200" i="1" kern="1200" dirty="0">
              <a:solidFill>
                <a:schemeClr val="tx1"/>
              </a:solidFill>
              <a:latin typeface="+mn-lt"/>
              <a:ea typeface="+mn-ea"/>
              <a:cs typeface="+mn-cs"/>
            </a:endParaRPr>
          </a:p>
          <a:p>
            <a:r>
              <a:rPr lang="da-DK" sz="1200" i="1" kern="1200" dirty="0">
                <a:solidFill>
                  <a:schemeClr val="tx1"/>
                </a:solidFill>
                <a:latin typeface="+mn-lt"/>
                <a:ea typeface="+mn-ea"/>
                <a:cs typeface="+mn-cs"/>
              </a:rPr>
              <a:t>Derudover har Cx til formål at sikre en tilrettelagt overdragelse og uddannelses af driftspersonalet med fokus på korrekt betjening og vedligehold af de tekniske anlæg. </a:t>
            </a:r>
          </a:p>
          <a:p>
            <a:endParaRPr lang="da-DK" dirty="0"/>
          </a:p>
          <a:p>
            <a:r>
              <a:rPr lang="da-DK" dirty="0"/>
              <a:t>Figur 18 viser, man med commissioning opnår lave driftsomkostninger for en nyopført bygning allerede fra år 1 (det lyserøde felt), mens man uden commissioning ender med at have høje driftsomkostninger alle år (det lyseblå felt). I tilfælde af at man ikke har brugt commissioning er det dog muligt at reducere driftsomkostningerne over tid ved at engagere sig i driften (det mørkeblå felt).</a:t>
            </a:r>
          </a:p>
          <a:p>
            <a:endParaRPr lang="da-DK" dirty="0"/>
          </a:p>
          <a:p>
            <a:r>
              <a:rPr lang="da-DK" b="1" dirty="0"/>
              <a:t>Cx forløb</a:t>
            </a:r>
          </a:p>
          <a:p>
            <a:r>
              <a:rPr lang="da-DK" b="1" dirty="0"/>
              <a:t>Fra idefase til hovedprojekt</a:t>
            </a:r>
          </a:p>
          <a:p>
            <a:r>
              <a:rPr lang="da-DK" dirty="0"/>
              <a:t>Bygherren nedsætter en Cx gruppe til at granske projektet i alle byggefaser. Her planlægges det, hvordan entreprenører og leverandører involveres i projektet, og der opstilles krav til udførelse, kvalitetssikring og tilrettelægges en overordnet plan for test af installationer samt indledende planlægning af undervisning af driftspersonale.</a:t>
            </a:r>
          </a:p>
          <a:p>
            <a:endParaRPr lang="da-DK" dirty="0"/>
          </a:p>
          <a:p>
            <a:r>
              <a:rPr lang="da-DK" b="1" dirty="0"/>
              <a:t>Byggefase</a:t>
            </a:r>
          </a:p>
          <a:p>
            <a:r>
              <a:rPr lang="da-DK" dirty="0"/>
              <a:t>Entreprenørerne i Cx-gruppen installerer, idriftsætter og tester anlæg og systemer efter en detaljeret plan, som udarbejdes med input fra alle fagligheder i Cx-organisationen. Teknikentreprenørerne har en afgørende rolle i at sikre, at forudsætningerne er til stede for Cx test. KS- og D&amp;V-materiale granskes derfor af Cx-organisationen, og der afsættes tid til dialog inden aflevering. Bygherrens driftsorganisation deltager i undervisningen, som varetages af entreprenøren i samarbejde med Cx-ledelsen.</a:t>
            </a:r>
          </a:p>
          <a:p>
            <a:endParaRPr lang="da-DK" b="1" dirty="0"/>
          </a:p>
          <a:p>
            <a:r>
              <a:rPr lang="da-DK" b="1" dirty="0"/>
              <a:t>Driftsfase</a:t>
            </a:r>
          </a:p>
          <a:p>
            <a:r>
              <a:rPr lang="da-DK" dirty="0"/>
              <a:t>Bygningen skal testes under drift, bl.a. sæsonbetingede og belastningsbetingede tests her. Cx-gruppen planlægger omfanget af testene, og entreprenører udfører dem. Derudover gennemfører Cx-gruppen 10-måneders gennemgang, som optakt til 1-årsgennemgangen med entreprenøren. </a:t>
            </a:r>
          </a:p>
          <a:p>
            <a:endParaRPr lang="da-DK" dirty="0"/>
          </a:p>
          <a:p>
            <a:r>
              <a:rPr lang="da-DK" dirty="0"/>
              <a:t>Du kan læse mere om Commissioning her eller i DS 3090:2014.</a:t>
            </a:r>
          </a:p>
          <a:p>
            <a:endParaRPr lang="da-DK" dirty="0"/>
          </a:p>
          <a:p>
            <a:r>
              <a:rPr lang="da-DK" b="1" dirty="0"/>
              <a:t>FBK </a:t>
            </a:r>
          </a:p>
          <a:p>
            <a:pPr fontAlgn="base"/>
            <a:r>
              <a:rPr lang="da-DK" sz="1200" b="0" i="0" kern="1200" dirty="0">
                <a:solidFill>
                  <a:schemeClr val="tx1"/>
                </a:solidFill>
                <a:effectLst/>
                <a:latin typeface="+mn-lt"/>
                <a:ea typeface="+mn-ea"/>
                <a:cs typeface="+mn-cs"/>
              </a:rPr>
              <a:t>Inden ibrugtagning af en bygning skal der foreligge en drifts- og vedligeholdelsesplan for indeklimaet. Drifts- og vedligeholdelsesplanen skal forholde sig til indeklimaet ud fra rummene og brugernes</a:t>
            </a:r>
            <a:br>
              <a:rPr lang="da-DK" dirty="0"/>
            </a:br>
            <a:r>
              <a:rPr lang="da-DK" sz="1200" b="0" i="0" kern="1200" dirty="0">
                <a:solidFill>
                  <a:schemeClr val="tx1"/>
                </a:solidFill>
                <a:effectLst/>
                <a:latin typeface="+mn-lt"/>
                <a:ea typeface="+mn-ea"/>
                <a:cs typeface="+mn-cs"/>
              </a:rPr>
              <a:t>behov, sekundært hertil skal et lavt energiforbrug sikres.</a:t>
            </a:r>
          </a:p>
          <a:p>
            <a:pPr fontAlgn="base"/>
            <a:endParaRPr lang="da-DK" sz="1200" b="0" i="0" kern="1200" dirty="0">
              <a:solidFill>
                <a:schemeClr val="tx1"/>
              </a:solidFill>
              <a:effectLst/>
              <a:latin typeface="+mn-lt"/>
              <a:ea typeface="+mn-ea"/>
              <a:cs typeface="+mn-cs"/>
            </a:endParaRPr>
          </a:p>
          <a:p>
            <a:pPr fontAlgn="base"/>
            <a:r>
              <a:rPr lang="da-DK" sz="1200" b="0" i="0" kern="1200" dirty="0">
                <a:solidFill>
                  <a:schemeClr val="tx1"/>
                </a:solidFill>
                <a:effectLst/>
                <a:latin typeface="+mn-lt"/>
                <a:ea typeface="+mn-ea"/>
                <a:cs typeface="+mn-cs"/>
              </a:rPr>
              <a:t>BR indeholder krav om rensning, drift og vedligehold af ventilationssystemer. For tekniske installationer gælder, at kravene i bygningsreglementet skal opretholdes i hele bygningens levetid, og at der skal foreligge en drifts- og vedligeholdelsesmanual.</a:t>
            </a:r>
            <a:br>
              <a:rPr lang="da-DK" dirty="0"/>
            </a:br>
            <a:br>
              <a:rPr lang="da-DK" dirty="0"/>
            </a:br>
            <a:r>
              <a:rPr lang="da-DK" sz="1200" b="0" i="0" kern="1200" dirty="0">
                <a:solidFill>
                  <a:schemeClr val="tx1"/>
                </a:solidFill>
                <a:effectLst/>
                <a:latin typeface="+mn-lt"/>
                <a:ea typeface="+mn-ea"/>
                <a:cs typeface="+mn-cs"/>
              </a:rPr>
              <a:t>BR indeholder derudover krav om funktionsafprøvning af de tekniske installationer med henblik på at efterprøve og dokumentere, at de ved ibrugtagning fungerer efter hensigten og opfylder de relevante</a:t>
            </a:r>
            <a:br>
              <a:rPr lang="da-DK" dirty="0"/>
            </a:br>
            <a:r>
              <a:rPr lang="da-DK" sz="1200" b="0" i="0" kern="1200" dirty="0">
                <a:solidFill>
                  <a:schemeClr val="tx1"/>
                </a:solidFill>
                <a:effectLst/>
                <a:latin typeface="+mn-lt"/>
                <a:ea typeface="+mn-ea"/>
                <a:cs typeface="+mn-cs"/>
              </a:rPr>
              <a:t>minimumskrav.</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73</a:t>
            </a:fld>
            <a:endParaRPr lang="da-DK"/>
          </a:p>
        </p:txBody>
      </p:sp>
    </p:spTree>
    <p:extLst>
      <p:ext uri="{BB962C8B-B14F-4D97-AF65-F5344CB8AC3E}">
        <p14:creationId xmlns:p14="http://schemas.microsoft.com/office/powerpoint/2010/main" val="3728399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t>TBST Baggrund: Historier fra </a:t>
            </a:r>
            <a:r>
              <a:rPr lang="da-DK" i="1" dirty="0" err="1"/>
              <a:t>brancen</a:t>
            </a:r>
            <a:r>
              <a:rPr lang="da-DK" i="1" dirty="0"/>
              <a:t> siger, at efter 10 – 20 år er indeklimaet ikke opretholdt – derfor skal planen beskrive, hvordan det sikres. </a:t>
            </a:r>
          </a:p>
          <a:p>
            <a:endParaRPr lang="da-DK" i="1" dirty="0"/>
          </a:p>
          <a:p>
            <a:pPr fontAlgn="base"/>
            <a:r>
              <a:rPr lang="da-DK" sz="1200" b="1" kern="1200" dirty="0">
                <a:solidFill>
                  <a:schemeClr val="tx1"/>
                </a:solidFill>
                <a:effectLst/>
                <a:latin typeface="Arial" charset="0"/>
                <a:ea typeface="+mn-ea"/>
                <a:cs typeface="+mn-cs"/>
              </a:rPr>
              <a:t>Inden ibrugtagning af en bygning skal der foreligge en drifts- og vedligeholdelsesplan for indeklimaet.</a:t>
            </a:r>
          </a:p>
          <a:p>
            <a:pPr marL="0" indent="0" fontAlgn="base">
              <a:buFont typeface="+mj-lt"/>
              <a:buNone/>
            </a:pPr>
            <a:r>
              <a:rPr lang="da-DK" sz="1200" b="0" i="0" kern="1200" dirty="0">
                <a:solidFill>
                  <a:schemeClr val="tx1"/>
                </a:solidFill>
                <a:effectLst/>
                <a:latin typeface="Arial" charset="0"/>
                <a:ea typeface="+mn-ea"/>
                <a:cs typeface="+mn-cs"/>
              </a:rPr>
              <a:t>En drifts- og vedligeholdelsesplan omfatter beskrivelse af:</a:t>
            </a: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1. Opvarmning af rummene om vinteren</a:t>
            </a:r>
          </a:p>
          <a:p>
            <a:pPr marL="228600" indent="-228600" fontAlgn="base">
              <a:buFont typeface="+mj-lt"/>
              <a:buAutoNum type="arabicPeriod"/>
            </a:pPr>
            <a:r>
              <a:rPr lang="da-DK" sz="1200" b="0" i="0" kern="1200" dirty="0">
                <a:solidFill>
                  <a:schemeClr val="tx1"/>
                </a:solidFill>
                <a:effectLst/>
                <a:latin typeface="Arial" charset="0"/>
                <a:ea typeface="+mn-ea"/>
                <a:cs typeface="+mn-cs"/>
              </a:rPr>
              <a:t>Ventilation og udluftning om vinteren</a:t>
            </a:r>
          </a:p>
          <a:p>
            <a:pPr marL="228600" indent="-228600" fontAlgn="base">
              <a:buFont typeface="+mj-lt"/>
              <a:buAutoNum type="arabicPeriod"/>
            </a:pPr>
            <a:r>
              <a:rPr lang="da-DK" sz="1200" b="0" i="0" kern="1200" dirty="0">
                <a:solidFill>
                  <a:schemeClr val="tx1"/>
                </a:solidFill>
                <a:effectLst/>
                <a:latin typeface="Arial" charset="0"/>
                <a:ea typeface="+mn-ea"/>
                <a:cs typeface="+mn-cs"/>
              </a:rPr>
              <a:t>Ventilation og udluftning om sommeren</a:t>
            </a:r>
          </a:p>
          <a:p>
            <a:pPr marL="228600" indent="-228600" fontAlgn="base">
              <a:buFont typeface="+mj-lt"/>
              <a:buAutoNum type="arabicPeriod"/>
            </a:pPr>
            <a:r>
              <a:rPr lang="da-DK" sz="1200" b="0" i="0" kern="1200" dirty="0">
                <a:solidFill>
                  <a:schemeClr val="tx1"/>
                </a:solidFill>
                <a:effectLst/>
                <a:latin typeface="Arial" charset="0"/>
                <a:ea typeface="+mn-ea"/>
                <a:cs typeface="+mn-cs"/>
              </a:rPr>
              <a:t>Brug af solafskærmning på alle årstider</a:t>
            </a:r>
          </a:p>
          <a:p>
            <a:pPr marL="228600" indent="-228600" fontAlgn="base">
              <a:buFont typeface="+mj-lt"/>
              <a:buAutoNum type="arabicPeriod"/>
            </a:pPr>
            <a:r>
              <a:rPr lang="da-DK" sz="1200" b="0" i="0" kern="1200" dirty="0">
                <a:solidFill>
                  <a:schemeClr val="tx1"/>
                </a:solidFill>
                <a:effectLst/>
                <a:latin typeface="Arial" charset="0"/>
                <a:ea typeface="+mn-ea"/>
                <a:cs typeface="+mn-cs"/>
              </a:rPr>
              <a:t>Køling af rummene på alle årstider</a:t>
            </a:r>
          </a:p>
          <a:p>
            <a:pPr marL="228600" indent="-228600" fontAlgn="base">
              <a:buFont typeface="+mj-lt"/>
              <a:buAutoNum type="arabicPeriod"/>
            </a:pPr>
            <a:r>
              <a:rPr lang="da-DK" sz="1200" b="0" i="0" kern="1200" dirty="0">
                <a:solidFill>
                  <a:schemeClr val="tx1"/>
                </a:solidFill>
                <a:effectLst/>
                <a:latin typeface="Arial" charset="0"/>
                <a:ea typeface="+mn-ea"/>
                <a:cs typeface="+mn-cs"/>
              </a:rPr>
              <a:t>Brug af belysningen</a:t>
            </a:r>
          </a:p>
          <a:p>
            <a:pPr marL="228600" indent="-228600" fontAlgn="base">
              <a:buFont typeface="+mj-lt"/>
              <a:buAutoNum type="arabicPeriod"/>
            </a:pPr>
            <a:r>
              <a:rPr lang="da-DK" sz="1200" b="0" i="0" kern="1200" dirty="0">
                <a:solidFill>
                  <a:schemeClr val="tx1"/>
                </a:solidFill>
                <a:effectLst/>
                <a:latin typeface="Arial" charset="0"/>
                <a:ea typeface="+mn-ea"/>
                <a:cs typeface="+mn-cs"/>
              </a:rPr>
              <a:t>Brug af emhætte (kun boliger)</a:t>
            </a:r>
            <a:br>
              <a:rPr lang="da-DK" sz="1200" b="0" i="0" kern="1200" dirty="0">
                <a:solidFill>
                  <a:schemeClr val="tx1"/>
                </a:solidFill>
                <a:effectLst/>
                <a:latin typeface="Arial" charset="0"/>
                <a:ea typeface="+mn-ea"/>
                <a:cs typeface="+mn-cs"/>
              </a:rPr>
            </a:br>
            <a:endParaRPr lang="da-DK" sz="1200" b="0" i="0" kern="1200" dirty="0">
              <a:solidFill>
                <a:schemeClr val="tx1"/>
              </a:solidFill>
              <a:effectLst/>
              <a:latin typeface="Arial" charset="0"/>
              <a:ea typeface="+mn-ea"/>
              <a:cs typeface="+mn-cs"/>
            </a:endParaRPr>
          </a:p>
          <a:p>
            <a:pPr fontAlgn="base"/>
            <a:r>
              <a:rPr lang="da-DK" sz="1200" b="0" i="0" kern="1200" dirty="0">
                <a:solidFill>
                  <a:schemeClr val="tx1"/>
                </a:solidFill>
                <a:effectLst/>
                <a:latin typeface="Arial" charset="0"/>
                <a:ea typeface="+mn-ea"/>
                <a:cs typeface="+mn-cs"/>
              </a:rPr>
              <a:t>Kravet indføres for at sikre, at det planlagte indeklima fastholdes i hele bygningens levetid. Dette bør over tid give et bedre indeklima og øget sundhed og trivsel blandt brugerne. </a:t>
            </a: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I mange bygninger bliver indeklimaet dårligere med tiden. Det skyldes som regel manglende kontrol og vedligeholdelse af de tekniske anlæg, fx ventilation og varmesystemer. </a:t>
            </a: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En samlet drifts- og vedligeholdelsesplan for indeklimaet vil bidrage til et større fokus på driften og vedligeholdelsen af hele bygningen samt skabe grundlag for, at der løbende bliver fulgt op på indeklimaet.</a:t>
            </a:r>
          </a:p>
          <a:p>
            <a:pPr fontAlgn="base"/>
            <a:r>
              <a:rPr lang="da-DK" sz="1200" b="0" i="0" kern="1200" dirty="0">
                <a:solidFill>
                  <a:schemeClr val="tx1"/>
                </a:solidFill>
                <a:effectLst/>
                <a:latin typeface="Arial" charset="0"/>
                <a:ea typeface="+mn-ea"/>
                <a:cs typeface="+mn-cs"/>
              </a:rPr>
              <a:t> Fokus på bygningens drift og vedligehold vil ud over opretholdelse af indeklimaet i bygningen ligeledes i mange tilfælde bevirke, at energiforbruget mindskes eller fastholdes på det niveau, som bygningen er opført til.</a:t>
            </a:r>
          </a:p>
          <a:p>
            <a:pPr fontAlgn="base"/>
            <a:endParaRPr lang="da-DK" sz="1200" b="0" i="0" kern="1200" dirty="0">
              <a:solidFill>
                <a:schemeClr val="tx1"/>
              </a:solidFill>
              <a:effectLst/>
              <a:latin typeface="Arial" charset="0"/>
              <a:ea typeface="+mn-ea"/>
              <a:cs typeface="+mn-cs"/>
            </a:endParaRPr>
          </a:p>
          <a:p>
            <a:pPr fontAlgn="base"/>
            <a:r>
              <a:rPr lang="da-DK" sz="1200" b="1" kern="1200" dirty="0">
                <a:solidFill>
                  <a:schemeClr val="tx1"/>
                </a:solidFill>
                <a:effectLst/>
                <a:latin typeface="Arial" charset="0"/>
                <a:ea typeface="+mn-ea"/>
                <a:cs typeface="+mn-cs"/>
              </a:rPr>
              <a:t>Vejledning</a:t>
            </a:r>
          </a:p>
          <a:p>
            <a:pPr fontAlgn="base"/>
            <a:r>
              <a:rPr lang="da-DK" sz="1200" b="0" i="0" kern="1200" dirty="0">
                <a:solidFill>
                  <a:schemeClr val="tx1"/>
                </a:solidFill>
                <a:effectLst/>
                <a:latin typeface="Arial" charset="0"/>
                <a:ea typeface="+mn-ea"/>
                <a:cs typeface="+mn-cs"/>
              </a:rPr>
              <a:t>Drifts- og vedligeholdelsesplanen skal forholde sig til indeklimaet ud fra rummene og brugernes behov, sekundært hertil skal et lavt energiforbrug sikres.</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Drifts- og vedligeholdelsesplanen skal være udformet til den specifikke bygning og være skrevet, så den er forståelig og tilgængelig for brugere og driftspersonale. Drifts- og vedligeholdelsesplanen skal justeres, hvis der sker ændring i bygningen, brugen eller installationerne.</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Drifts- og vedligeholdelsesplanen skal beskrive, hvordan der samlet opnås et godt indeklima i bygningen med anvendelse af de forskellige systemer sommer og vinter samt i overgangsperioderne forår og efterår. Drifts- og vedligeholdelsesplanen skal både beskrive den daglige anvendelse af systemerne og den årlige kontrol af deres funktion og samspil.</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En drifts- og vedligeholdelsesplan omfatter en beskrivelse af og samspillet mellem følgende:</a:t>
            </a:r>
          </a:p>
          <a:p>
            <a:pPr fontAlgn="base"/>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Omfanget af drifts- og vedligeholdelsesplanen udvides, hvis der er yderligere funktioner i bygningen eller anlæggene.</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For etageboliger skal drifts- og vedligeholdelsesplanen desuden omfatte årlig kontrol af ventilationssystemets drift, funktion og vedligehold, herunder kontrol af luftstrømme og indregulering i anlægget. For etageboligbygninger med centralt ventilationsanlæg omfatter kontrollen både centralanlægget og ventilationen i 3-5 tilfældigt valgte lejligheder. For etageboliger med individuelle ventilationsanlæg omfatter kontrollen de individuelle anlæg i 3-5 tilfældigt valgte lejligheder.</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Drifts- og vedligeholdelsesplanen skal også omfatte årlig kontrol af en eventuel solafskærmning, som er forudsat for at opnå et godt indeklima. Tilsvarende gælder for et eventuelt udluftningssystem. Hvis der er mekanisk køling, skal den også kontrolleres årligt.</a:t>
            </a:r>
          </a:p>
          <a:p>
            <a:pPr fontAlgn="base"/>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For enfamiliehuse skal der udføres kontrol efter de samme principper som i etageboliger, men i et fritliggende enfamiliehus vil det fx kun dreje sig om et lille ventilationsanlæg, hvis der er mekanisk ventilation. Hvis der er fælles drift af en bebyggelse med sammenbyggede enfamiliehuse, kan der udvælges boliger til kontrol på samme måde som i etageboligerne.</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For andre bygninger end boliger skal drifts- og vedligeholdelsesplanen desuden omfatte:</a:t>
            </a:r>
          </a:p>
          <a:p>
            <a:pPr fontAlgn="base"/>
            <a:endParaRPr lang="da-DK" sz="1200" b="0" i="0" kern="1200" dirty="0">
              <a:solidFill>
                <a:schemeClr val="tx1"/>
              </a:solidFill>
              <a:effectLst/>
              <a:latin typeface="Arial" charset="0"/>
              <a:ea typeface="+mn-ea"/>
              <a:cs typeface="+mn-cs"/>
            </a:endParaRPr>
          </a:p>
          <a:p>
            <a:pPr fontAlgn="base"/>
            <a:r>
              <a:rPr lang="da-DK" sz="1200" b="0" i="0" kern="1200" dirty="0">
                <a:solidFill>
                  <a:schemeClr val="tx1"/>
                </a:solidFill>
                <a:effectLst/>
                <a:latin typeface="Arial" charset="0"/>
                <a:ea typeface="+mn-ea"/>
                <a:cs typeface="+mn-cs"/>
              </a:rPr>
              <a:t>Årlig kontrol af ventilationssystemers drift, funktion og vedligehold.</a:t>
            </a:r>
          </a:p>
          <a:p>
            <a:pPr fontAlgn="base"/>
            <a:r>
              <a:rPr lang="da-DK" sz="1200" b="0" i="0" kern="1200" dirty="0">
                <a:solidFill>
                  <a:schemeClr val="tx1"/>
                </a:solidFill>
                <a:effectLst/>
                <a:latin typeface="Arial" charset="0"/>
                <a:ea typeface="+mn-ea"/>
                <a:cs typeface="+mn-cs"/>
              </a:rPr>
              <a:t>Årlig kontrol af luftstrømme og indregulering i mekaniske ventilationsanlæg.</a:t>
            </a:r>
          </a:p>
          <a:p>
            <a:pPr fontAlgn="base"/>
            <a:r>
              <a:rPr lang="da-DK" sz="1200" b="0" i="0" kern="1200" dirty="0">
                <a:solidFill>
                  <a:schemeClr val="tx1"/>
                </a:solidFill>
                <a:effectLst/>
                <a:latin typeface="Arial" charset="0"/>
                <a:ea typeface="+mn-ea"/>
                <a:cs typeface="+mn-cs"/>
              </a:rPr>
              <a:t>Årlig kontrol af udluftningssystemer.</a:t>
            </a:r>
          </a:p>
          <a:p>
            <a:pPr fontAlgn="base"/>
            <a:r>
              <a:rPr lang="da-DK" sz="1200" b="0" i="0" kern="1200" dirty="0">
                <a:solidFill>
                  <a:schemeClr val="tx1"/>
                </a:solidFill>
                <a:effectLst/>
                <a:latin typeface="Arial" charset="0"/>
                <a:ea typeface="+mn-ea"/>
                <a:cs typeface="+mn-cs"/>
              </a:rPr>
              <a:t>Årlig kontrol af solafskærmninger.</a:t>
            </a:r>
          </a:p>
          <a:p>
            <a:pPr fontAlgn="base"/>
            <a:r>
              <a:rPr lang="da-DK" sz="1200" b="0" i="0" kern="1200" dirty="0">
                <a:solidFill>
                  <a:schemeClr val="tx1"/>
                </a:solidFill>
                <a:effectLst/>
                <a:latin typeface="Arial" charset="0"/>
                <a:ea typeface="+mn-ea"/>
                <a:cs typeface="+mn-cs"/>
              </a:rPr>
              <a:t>Årlig kontrol af mekanisk køling.</a:t>
            </a:r>
          </a:p>
          <a:p>
            <a:pPr fontAlgn="base"/>
            <a:r>
              <a:rPr lang="da-DK" sz="1200" b="0" i="0" kern="1200" dirty="0">
                <a:solidFill>
                  <a:schemeClr val="tx1"/>
                </a:solidFill>
                <a:effectLst/>
                <a:latin typeface="Arial" charset="0"/>
                <a:ea typeface="+mn-ea"/>
                <a:cs typeface="+mn-cs"/>
              </a:rPr>
              <a:t>Årlig kontrol af lysstyring.</a:t>
            </a:r>
          </a:p>
          <a:p>
            <a:pPr fontAlgn="base"/>
            <a:r>
              <a:rPr lang="da-DK" sz="1200" b="0" i="0" kern="1200" dirty="0">
                <a:solidFill>
                  <a:schemeClr val="tx1"/>
                </a:solidFill>
                <a:effectLst/>
                <a:latin typeface="Arial" charset="0"/>
                <a:ea typeface="+mn-ea"/>
                <a:cs typeface="+mn-cs"/>
              </a:rPr>
              <a:t>Årlig kontrol af automatikkens indstilling.</a:t>
            </a:r>
          </a:p>
          <a:p>
            <a:pPr fontAlgn="base"/>
            <a:r>
              <a:rPr lang="da-DK" sz="1200" b="0" i="0" kern="1200" dirty="0">
                <a:solidFill>
                  <a:schemeClr val="tx1"/>
                </a:solidFill>
                <a:effectLst/>
                <a:latin typeface="Arial" charset="0"/>
                <a:ea typeface="+mn-ea"/>
                <a:cs typeface="+mn-cs"/>
              </a:rPr>
              <a:t>Kontrol af luftkvalitet.</a:t>
            </a:r>
          </a:p>
          <a:p>
            <a:pPr fontAlgn="base"/>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Hvis der er mange systemer i bygningen, fx ventilationssystemer, mekaniske ventilationsanlæg, solafskærmnings- eller udluftningssystemer, udtages mindst 3 af hver type til kontrol hvert år. Udvælgelsen af systemer til kontrol skal ske under hensyn til deres betydning for bygningens samlede indeklima. Hvis der er samspil mellem systemerne, skal koblingen mellem systemerne også kontrolleres. Der skiftes mellem, hvilke systemer af hver type som udtages til den årlige kontrol. Hvis der findes væsentlige fejl i de kontrollerede systemer eller anlæg, skal kontrollen udvides, til der er opnået sikkerhed for et godt indeklima i hele bygningen.</a:t>
            </a:r>
            <a:br>
              <a:rPr lang="da-DK" sz="1200" b="0" i="0" kern="1200" dirty="0">
                <a:solidFill>
                  <a:schemeClr val="tx1"/>
                </a:solidFill>
                <a:effectLst/>
                <a:latin typeface="Arial" charset="0"/>
                <a:ea typeface="+mn-ea"/>
                <a:cs typeface="+mn-cs"/>
              </a:rPr>
            </a:br>
            <a:br>
              <a:rPr lang="da-DK" sz="1200" b="0" i="0" kern="1200" dirty="0">
                <a:solidFill>
                  <a:schemeClr val="tx1"/>
                </a:solidFill>
                <a:effectLst/>
                <a:latin typeface="Arial" charset="0"/>
                <a:ea typeface="+mn-ea"/>
                <a:cs typeface="+mn-cs"/>
              </a:rPr>
            </a:br>
            <a:r>
              <a:rPr lang="da-DK" sz="1200" b="0" i="0" kern="1200" dirty="0">
                <a:solidFill>
                  <a:schemeClr val="tx1"/>
                </a:solidFill>
                <a:effectLst/>
                <a:latin typeface="Arial" charset="0"/>
                <a:ea typeface="+mn-ea"/>
                <a:cs typeface="+mn-cs"/>
              </a:rPr>
              <a:t>Kontrol af luftkvalitet sker normalt ved måling af CO2 i udvalgte lokaler under maksimal belastning. Hvis der er installeret CO2- sensorer, kan kontrollen ske med disse sensorer, forudsat at de har tilstrækkelig præcision og er kalibrerede.</a:t>
            </a:r>
          </a:p>
          <a:p>
            <a:pPr fontAlgn="base"/>
            <a:endParaRPr lang="da-DK" sz="1200" b="0" i="0" kern="1200" dirty="0">
              <a:solidFill>
                <a:schemeClr val="tx1"/>
              </a:solidFill>
              <a:effectLst/>
              <a:latin typeface="Arial" charset="0"/>
              <a:ea typeface="+mn-ea"/>
              <a:cs typeface="+mn-cs"/>
            </a:endParaRPr>
          </a:p>
          <a:p>
            <a:pPr fontAlgn="base"/>
            <a:r>
              <a:rPr lang="da-DK" sz="1200" b="0" i="0" kern="1200" dirty="0">
                <a:solidFill>
                  <a:schemeClr val="tx1"/>
                </a:solidFill>
                <a:effectLst/>
                <a:latin typeface="Arial" charset="0"/>
                <a:ea typeface="+mn-ea"/>
                <a:cs typeface="+mn-cs"/>
              </a:rPr>
              <a:t>Drifts- og vedligeholdelsesplanen og den årlige kontrol af installationerne er et supplement til de sædvanlige krav til drift og vedligeholdelse i bygningsreglementet, installationsstandarderne DS 447 og DS 469 med flere. </a:t>
            </a:r>
          </a:p>
          <a:p>
            <a:pPr fontAlgn="base"/>
            <a:endParaRPr lang="da-DK" sz="1200" b="0" i="0" kern="1200" dirty="0">
              <a:solidFill>
                <a:schemeClr val="tx1"/>
              </a:solidFill>
              <a:effectLst/>
              <a:latin typeface="Arial" charset="0"/>
              <a:ea typeface="+mn-ea"/>
              <a:cs typeface="+mn-cs"/>
            </a:endParaRPr>
          </a:p>
          <a:p>
            <a:pPr fontAlgn="base"/>
            <a:endParaRPr lang="da-DK" sz="1200" b="0" i="0" kern="1200" dirty="0">
              <a:solidFill>
                <a:schemeClr val="tx1"/>
              </a:solidFill>
              <a:effectLst/>
              <a:latin typeface="Arial" charset="0"/>
              <a:ea typeface="+mn-ea"/>
              <a:cs typeface="+mn-cs"/>
            </a:endParaRPr>
          </a:p>
          <a:p>
            <a:pPr fontAlgn="base"/>
            <a:endParaRPr lang="da-DK" sz="1200" b="0" i="0" kern="1200" dirty="0">
              <a:solidFill>
                <a:schemeClr val="tx1"/>
              </a:solidFill>
              <a:effectLst/>
              <a:latin typeface="Arial" charset="0"/>
              <a:ea typeface="+mn-ea"/>
              <a:cs typeface="+mn-cs"/>
            </a:endParaRPr>
          </a:p>
          <a:p>
            <a:endParaRPr lang="da-DK" i="1" dirty="0"/>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74</a:t>
            </a:fld>
            <a:endParaRPr lang="da-DK" dirty="0"/>
          </a:p>
        </p:txBody>
      </p:sp>
    </p:spTree>
    <p:extLst>
      <p:ext uri="{BB962C8B-B14F-4D97-AF65-F5344CB8AC3E}">
        <p14:creationId xmlns:p14="http://schemas.microsoft.com/office/powerpoint/2010/main" val="2515770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Indeklima – flere FBK-er indeholder denne , FBK vil gerne styrke det gode indeklima – den tænker mennesker først (før energi fx)</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solidFill>
                  <a:schemeClr val="bg2"/>
                </a:solidFill>
              </a:rPr>
              <a:t>I Danmark opholder vi os indendørs ca. 90 % af vores liv. Hvis indeklimaet er dårligt, forringes komfort og sundhed. Et stigende antal danskere har astma og allergi. Indlæringsevne og produktivitet falder ved dårligt indeklima. Så derfor er et godt indeklima også en meget vigtig og prioriteret del af bæredygtigt byggeriet. </a:t>
            </a:r>
          </a:p>
          <a:p>
            <a:endParaRPr lang="da-DK" dirty="0"/>
          </a:p>
          <a:p>
            <a:r>
              <a:rPr lang="da-DK" dirty="0"/>
              <a:t>Oplevelsen af indeklimaet er baseret på en lang række faktorer. Overfor ses Indeklimahjulet, som viser forskellige påvirkninger og oplevelser ved dårligt indeklima. Det er dog ikke alle faktorer, du som håndværker har indflydelse på, og nedenfor kan du læse om de relevante for dig som entreprenør eller håndværker: lyd, lys og luft.</a:t>
            </a:r>
          </a:p>
          <a:p>
            <a:endParaRPr lang="da-DK" dirty="0"/>
          </a:p>
          <a:p>
            <a:r>
              <a:rPr lang="da-DK" b="1" dirty="0"/>
              <a:t>Lyd</a:t>
            </a:r>
          </a:p>
          <a:p>
            <a:r>
              <a:rPr lang="da-DK" dirty="0"/>
              <a:t>Gode lydmæssige egenskaber i bygninger skabes ved at reducere støjpåvirkninger og regulere akustikken. Støj kommer mange steder fra, bl.a. trafik, tekniske installationer og tilstødende rum – men uanset kilden kan uønsket støj give helbredsproblemer og forringe livskvaliteten.</a:t>
            </a:r>
          </a:p>
          <a:p>
            <a:endParaRPr lang="da-DK" dirty="0"/>
          </a:p>
          <a:p>
            <a:r>
              <a:rPr lang="da-DK" b="1" dirty="0"/>
              <a:t>Lys</a:t>
            </a:r>
          </a:p>
          <a:p>
            <a:r>
              <a:rPr lang="da-DK" dirty="0"/>
              <a:t>Gode lysforhold handler både om at skabe et godt dagslys i bygninger og sikre en god elektrisk belysning. Menneskers oplevelse af lysforholdene er meget afgørende for deres samlende oplevelse af indeklimaet, og lysets betydning for vores helbred er veldokumenteret. Bygningsreglementet indeholder visse krav, men de er som udgangspunkt en forenkling af komplekse forhold. Ved nybyggeri er det derfor hensigtsmæssigt at udføre simuleringer af lysforhold til at definere løsninger. </a:t>
            </a:r>
          </a:p>
          <a:p>
            <a:endParaRPr lang="da-DK" dirty="0"/>
          </a:p>
          <a:p>
            <a:r>
              <a:rPr lang="da-DK" b="1" dirty="0"/>
              <a:t>Luft</a:t>
            </a:r>
          </a:p>
          <a:p>
            <a:r>
              <a:rPr lang="da-DK" dirty="0"/>
              <a:t>God luftkvalitet kan sikres med mekanisk eller naturlig ventilation – eller allerbedst med en kombination af disse i en hybridløsning. Den mekaniske ventilation sikrer luftkvaliteten i vinterhalvåret, og den naturlige ventilation forebygger overhedning i sommerhalvåret. Menneskers oplevelse af luftkvalitet er afhængig af flere faktorer som fx CO2-indhold, fugt, afgasninger og temperatur. Yderligere er luftens indhold af partikler meget afgørende for menneskers sundhed. Ventilation af lokaler er påvist afgørende for menneskers præstationsevne og indlæring, hvilket gør god ventilation betydende for både den sociale og økonomiske bæredygtighed.</a:t>
            </a:r>
          </a:p>
        </p:txBody>
      </p:sp>
      <p:sp>
        <p:nvSpPr>
          <p:cNvPr id="4" name="Pladsholder til slidenummer 3"/>
          <p:cNvSpPr>
            <a:spLocks noGrp="1"/>
          </p:cNvSpPr>
          <p:nvPr>
            <p:ph type="sldNum" sz="quarter" idx="5"/>
          </p:nvPr>
        </p:nvSpPr>
        <p:spPr/>
        <p:txBody>
          <a:bodyPr/>
          <a:lstStyle/>
          <a:p>
            <a:fld id="{4F42ADB8-B285-4B2D-B663-C1F0F3D334FD}" type="slidenum">
              <a:rPr lang="da-DK" smtClean="0"/>
              <a:t>75</a:t>
            </a:fld>
            <a:endParaRPr lang="da-DK"/>
          </a:p>
        </p:txBody>
      </p:sp>
    </p:spTree>
    <p:extLst>
      <p:ext uri="{BB962C8B-B14F-4D97-AF65-F5344CB8AC3E}">
        <p14:creationId xmlns:p14="http://schemas.microsoft.com/office/powerpoint/2010/main" val="20223683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Afgasning</a:t>
            </a:r>
          </a:p>
          <a:p>
            <a:r>
              <a:rPr lang="da-DK" i="1" dirty="0"/>
              <a:t>Afgasning er når kemiske stoffer, der indgår i et byggemateriale, langsomt frigives til omgivelserne</a:t>
            </a:r>
            <a:r>
              <a:rPr lang="da-DK" dirty="0"/>
              <a:t>. Afgasning kommer fra flygtige organiske stoffer (på engelsk </a:t>
            </a:r>
            <a:r>
              <a:rPr lang="da-DK" dirty="0" err="1"/>
              <a:t>Volatile</a:t>
            </a:r>
            <a:r>
              <a:rPr lang="da-DK" dirty="0"/>
              <a:t> </a:t>
            </a:r>
            <a:r>
              <a:rPr lang="da-DK" dirty="0" err="1"/>
              <a:t>Organic</a:t>
            </a:r>
            <a:r>
              <a:rPr lang="da-DK" dirty="0"/>
              <a:t> Compounds, derfor den daglige forkortelse </a:t>
            </a:r>
            <a:r>
              <a:rPr lang="da-DK" dirty="0" err="1"/>
              <a:t>VOC’er</a:t>
            </a:r>
            <a:r>
              <a:rPr lang="da-DK" dirty="0"/>
              <a:t>). Forskellige stoffer i kombination kan også medføre såkaldte cocktaileffekter; de kan reagere med hinanden og potentielt skabe nye, farlige enkeltstoffer.</a:t>
            </a:r>
          </a:p>
          <a:p>
            <a:endParaRPr lang="da-DK" dirty="0"/>
          </a:p>
          <a:p>
            <a:r>
              <a:rPr lang="da-DK" b="1" dirty="0"/>
              <a:t>FBK </a:t>
            </a:r>
          </a:p>
          <a:p>
            <a:r>
              <a:rPr lang="da-DK" sz="1200" b="0" i="0" kern="1200" dirty="0">
                <a:solidFill>
                  <a:schemeClr val="tx1"/>
                </a:solidFill>
                <a:effectLst/>
                <a:latin typeface="+mn-lt"/>
                <a:ea typeface="+mn-ea"/>
                <a:cs typeface="+mn-cs"/>
              </a:rPr>
              <a:t>Inden ibrugtagning af en bygning må formaldehydindholdet i </a:t>
            </a:r>
            <a:r>
              <a:rPr lang="da-DK" sz="1200" b="0" i="0" kern="1200" dirty="0" err="1">
                <a:solidFill>
                  <a:schemeClr val="tx1"/>
                </a:solidFill>
                <a:effectLst/>
                <a:latin typeface="+mn-lt"/>
                <a:ea typeface="+mn-ea"/>
                <a:cs typeface="+mn-cs"/>
              </a:rPr>
              <a:t>indeluften</a:t>
            </a:r>
            <a:r>
              <a:rPr lang="da-DK" sz="1200" b="0" i="0" kern="1200" dirty="0">
                <a:solidFill>
                  <a:schemeClr val="tx1"/>
                </a:solidFill>
                <a:effectLst/>
                <a:latin typeface="+mn-lt"/>
                <a:ea typeface="+mn-ea"/>
                <a:cs typeface="+mn-cs"/>
              </a:rPr>
              <a:t> højst være 100 </a:t>
            </a:r>
            <a:r>
              <a:rPr lang="da-DK" sz="1200" b="0" i="0" kern="1200" dirty="0" err="1">
                <a:solidFill>
                  <a:schemeClr val="tx1"/>
                </a:solidFill>
                <a:effectLst/>
                <a:latin typeface="+mn-lt"/>
                <a:ea typeface="+mn-ea"/>
                <a:cs typeface="+mn-cs"/>
              </a:rPr>
              <a:t>μg</a:t>
            </a:r>
            <a:r>
              <a:rPr lang="da-DK" sz="1200" b="0" i="0" kern="1200" dirty="0">
                <a:solidFill>
                  <a:schemeClr val="tx1"/>
                </a:solidFill>
                <a:effectLst/>
                <a:latin typeface="+mn-lt"/>
                <a:ea typeface="+mn-ea"/>
                <a:cs typeface="+mn-cs"/>
              </a:rPr>
              <a:t>/m</a:t>
            </a:r>
            <a:r>
              <a:rPr lang="da-DK" sz="1200" b="0" i="0" kern="1200" baseline="30000" dirty="0">
                <a:solidFill>
                  <a:schemeClr val="tx1"/>
                </a:solidFill>
                <a:effectLst/>
                <a:latin typeface="+mn-lt"/>
                <a:ea typeface="+mn-ea"/>
                <a:cs typeface="+mn-cs"/>
              </a:rPr>
              <a:t>3</a:t>
            </a:r>
            <a:r>
              <a:rPr lang="da-DK" sz="1200" b="0" i="0" kern="1200" dirty="0">
                <a:solidFill>
                  <a:schemeClr val="tx1"/>
                </a:solidFill>
                <a:effectLst/>
                <a:latin typeface="+mn-lt"/>
                <a:ea typeface="+mn-ea"/>
                <a:cs typeface="+mn-cs"/>
              </a:rPr>
              <a:t>, og TVOC*** i </a:t>
            </a:r>
            <a:r>
              <a:rPr lang="da-DK" sz="1200" b="0" i="0" kern="1200" dirty="0" err="1">
                <a:solidFill>
                  <a:schemeClr val="tx1"/>
                </a:solidFill>
                <a:effectLst/>
                <a:latin typeface="+mn-lt"/>
                <a:ea typeface="+mn-ea"/>
                <a:cs typeface="+mn-cs"/>
              </a:rPr>
              <a:t>indeluften</a:t>
            </a:r>
            <a:r>
              <a:rPr lang="da-DK" sz="1200" b="0" i="0" kern="1200" dirty="0">
                <a:solidFill>
                  <a:schemeClr val="tx1"/>
                </a:solidFill>
                <a:effectLst/>
                <a:latin typeface="+mn-lt"/>
                <a:ea typeface="+mn-ea"/>
                <a:cs typeface="+mn-cs"/>
              </a:rPr>
              <a:t> må højst være 1.500 </a:t>
            </a:r>
            <a:r>
              <a:rPr lang="da-DK" sz="1200" b="0" i="0" kern="1200" dirty="0" err="1">
                <a:solidFill>
                  <a:schemeClr val="tx1"/>
                </a:solidFill>
                <a:effectLst/>
                <a:latin typeface="+mn-lt"/>
                <a:ea typeface="+mn-ea"/>
                <a:cs typeface="+mn-cs"/>
              </a:rPr>
              <a:t>μg</a:t>
            </a:r>
            <a:r>
              <a:rPr lang="da-DK" sz="1200" b="0" i="0" kern="1200" dirty="0">
                <a:solidFill>
                  <a:schemeClr val="tx1"/>
                </a:solidFill>
                <a:effectLst/>
                <a:latin typeface="+mn-lt"/>
                <a:ea typeface="+mn-ea"/>
                <a:cs typeface="+mn-cs"/>
              </a:rPr>
              <a:t>/ m</a:t>
            </a:r>
            <a:r>
              <a:rPr lang="da-DK" sz="1200" b="0" i="0" kern="1200" baseline="30000" dirty="0">
                <a:solidFill>
                  <a:schemeClr val="tx1"/>
                </a:solidFill>
                <a:effectLst/>
                <a:latin typeface="+mn-lt"/>
                <a:ea typeface="+mn-ea"/>
                <a:cs typeface="+mn-cs"/>
              </a:rPr>
              <a:t>3</a:t>
            </a:r>
            <a:r>
              <a:rPr lang="da-DK" sz="1200" b="0" i="0" kern="1200" dirty="0">
                <a:solidFill>
                  <a:schemeClr val="tx1"/>
                </a:solidFill>
                <a:effectLst/>
                <a:latin typeface="+mn-lt"/>
                <a:ea typeface="+mn-ea"/>
                <a:cs typeface="+mn-cs"/>
              </a:rPr>
              <a:t>. Kravet skal dokumenteres ved måling.</a:t>
            </a:r>
            <a:endParaRPr lang="da-DK" dirty="0"/>
          </a:p>
          <a:p>
            <a:endParaRPr lang="da-DK" dirty="0"/>
          </a:p>
          <a:p>
            <a:r>
              <a:rPr lang="da-DK" sz="1200" b="0" i="0" kern="1200" dirty="0">
                <a:solidFill>
                  <a:schemeClr val="tx1"/>
                </a:solidFill>
                <a:effectLst/>
                <a:latin typeface="+mn-lt"/>
                <a:ea typeface="+mn-ea"/>
                <a:cs typeface="+mn-cs"/>
              </a:rPr>
              <a:t>BR indeholder ikke specifikke krav til ind- holdet af </a:t>
            </a:r>
            <a:r>
              <a:rPr lang="da-DK" sz="1200" b="0" i="0" kern="1200" dirty="0" err="1">
                <a:solidFill>
                  <a:schemeClr val="tx1"/>
                </a:solidFill>
                <a:effectLst/>
                <a:latin typeface="+mn-lt"/>
                <a:ea typeface="+mn-ea"/>
                <a:cs typeface="+mn-cs"/>
              </a:rPr>
              <a:t>VOC’er</a:t>
            </a:r>
            <a:r>
              <a:rPr lang="da-DK" sz="1200" b="0" i="0" kern="1200" dirty="0">
                <a:solidFill>
                  <a:schemeClr val="tx1"/>
                </a:solidFill>
                <a:effectLst/>
                <a:latin typeface="+mn-lt"/>
                <a:ea typeface="+mn-ea"/>
                <a:cs typeface="+mn-cs"/>
              </a:rPr>
              <a:t>, dog henviser i vejledningsteksten til BR til WHO’s anbefalinger om, at det samlede formaldehydniveau i </a:t>
            </a:r>
            <a:r>
              <a:rPr lang="da-DK" sz="1200" b="0" i="0" kern="1200" dirty="0" err="1">
                <a:solidFill>
                  <a:schemeClr val="tx1"/>
                </a:solidFill>
                <a:effectLst/>
                <a:latin typeface="+mn-lt"/>
                <a:ea typeface="+mn-ea"/>
                <a:cs typeface="+mn-cs"/>
              </a:rPr>
              <a:t>indeluften</a:t>
            </a:r>
            <a:r>
              <a:rPr lang="da-DK" sz="1200" b="0" i="0" kern="1200" dirty="0">
                <a:solidFill>
                  <a:schemeClr val="tx1"/>
                </a:solidFill>
                <a:effectLst/>
                <a:latin typeface="+mn-lt"/>
                <a:ea typeface="+mn-ea"/>
                <a:cs typeface="+mn-cs"/>
              </a:rPr>
              <a:t> ikke overstiger 100 </a:t>
            </a:r>
            <a:r>
              <a:rPr lang="da-DK" sz="1200" b="0" i="0" kern="1200" dirty="0" err="1">
                <a:solidFill>
                  <a:schemeClr val="tx1"/>
                </a:solidFill>
                <a:effectLst/>
                <a:latin typeface="+mn-lt"/>
                <a:ea typeface="+mn-ea"/>
                <a:cs typeface="+mn-cs"/>
              </a:rPr>
              <a:t>μg</a:t>
            </a:r>
            <a:r>
              <a:rPr lang="da-DK" sz="1200" b="0" i="0" kern="1200" dirty="0">
                <a:solidFill>
                  <a:schemeClr val="tx1"/>
                </a:solidFill>
                <a:effectLst/>
                <a:latin typeface="+mn-lt"/>
                <a:ea typeface="+mn-ea"/>
                <a:cs typeface="+mn-cs"/>
              </a:rPr>
              <a:t>/m3. BR indeholder generelle bestemmelser om forureninger fra bygge- materialer samt under- grunden. Der indgår desuden et specifikt krav om træbaserede pladers afgasning af formaldehyd og et specifikt krav vedrørende indhold af den radioaktive gasart radon i </a:t>
            </a:r>
            <a:r>
              <a:rPr lang="da-DK" sz="1200" b="0" i="0" kern="1200" dirty="0" err="1">
                <a:solidFill>
                  <a:schemeClr val="tx1"/>
                </a:solidFill>
                <a:effectLst/>
                <a:latin typeface="+mn-lt"/>
                <a:ea typeface="+mn-ea"/>
                <a:cs typeface="+mn-cs"/>
              </a:rPr>
              <a:t>indeluften</a:t>
            </a:r>
            <a:r>
              <a:rPr lang="da-DK" sz="1200" b="0" i="0" kern="1200" dirty="0">
                <a:solidFill>
                  <a:schemeClr val="tx1"/>
                </a:solidFill>
                <a:effectLst/>
                <a:latin typeface="+mn-lt"/>
                <a:ea typeface="+mn-ea"/>
                <a:cs typeface="+mn-cs"/>
              </a:rPr>
              <a:t>.</a:t>
            </a:r>
            <a:endParaRPr lang="da-DK" dirty="0"/>
          </a:p>
          <a:p>
            <a:endParaRPr lang="da-DK" dirty="0"/>
          </a:p>
          <a:p>
            <a:r>
              <a:rPr lang="da-DK" b="1" dirty="0"/>
              <a:t>REACH kandidatlisten over særligt problematiske stoffer</a:t>
            </a:r>
          </a:p>
          <a:p>
            <a:r>
              <a:rPr lang="da-DK" dirty="0">
                <a:solidFill>
                  <a:schemeClr val="bg2"/>
                </a:solidFill>
              </a:rPr>
              <a:t>Informationer om kemien i byggevarer findes i varens sikkerhedsblad, ofte under punkt 16. Informationer om, hvilke stoffer varen ikke må</a:t>
            </a:r>
          </a:p>
          <a:p>
            <a:r>
              <a:rPr lang="da-DK" dirty="0">
                <a:solidFill>
                  <a:schemeClr val="bg2"/>
                </a:solidFill>
              </a:rPr>
              <a:t>indeholde findes på den såkaldte REACH kandidatliste. </a:t>
            </a:r>
            <a:r>
              <a:rPr lang="da-DK" dirty="0"/>
              <a:t>Kandidatlisten er en EU-liste over kemikalier, der anses for værende problematiske. Det er en række stoffer, som er kategoriseret til at være enten hormonforstyrrende, i stand til at ændre arveanlæg, kræftfremkaldende, skadelige for forplantningen eller særligt miljøskadelige. Det anbefales at undgå stofferne på listen på grund af deres uønskede egenskaber. Det gælder bl.a. stoffer som brommerede </a:t>
            </a:r>
            <a:r>
              <a:rPr lang="da-DK" dirty="0" err="1"/>
              <a:t>flammehæmmere</a:t>
            </a:r>
            <a:r>
              <a:rPr lang="da-DK" dirty="0"/>
              <a:t>, flourstoffer, blyforbindelser, tungmetaller og </a:t>
            </a:r>
            <a:r>
              <a:rPr lang="da-DK" dirty="0" err="1"/>
              <a:t>chrom</a:t>
            </a:r>
            <a:r>
              <a:rPr lang="da-DK" dirty="0"/>
              <a:t>.</a:t>
            </a:r>
          </a:p>
          <a:p>
            <a:endParaRPr lang="da-DK" dirty="0"/>
          </a:p>
          <a:p>
            <a:r>
              <a:rPr lang="da-DK" b="1" dirty="0"/>
              <a:t>Gamle materialer </a:t>
            </a:r>
          </a:p>
          <a:p>
            <a:r>
              <a:rPr lang="da-DK" dirty="0"/>
              <a:t>Det er ikke kun de nye materialer, der bygges ind i bygningerne, som skal tages hensyn til. Det ses desværre ofte i ældre byggerier, der skal renoveres eller nedrives, at man skal håndtere PCB, klorparaffiner, asbest, tungmetaller m.m. i de gamle byggematerialer. Det er både til skade for sundhed i bygningen og i arbejdsmiljøet og for det ydre miljø. Derfor er det vigtigt, at man starter med at kortlægge risikoen for disse stoffer, inden arbejdet med at fjerne eller nedrive de gamle byggematerialer begynder – det er et lovkrav. </a:t>
            </a:r>
          </a:p>
        </p:txBody>
      </p:sp>
      <p:sp>
        <p:nvSpPr>
          <p:cNvPr id="4" name="Pladsholder til slidenummer 3"/>
          <p:cNvSpPr>
            <a:spLocks noGrp="1"/>
          </p:cNvSpPr>
          <p:nvPr>
            <p:ph type="sldNum" sz="quarter" idx="5"/>
          </p:nvPr>
        </p:nvSpPr>
        <p:spPr/>
        <p:txBody>
          <a:bodyPr/>
          <a:lstStyle/>
          <a:p>
            <a:fld id="{4F42ADB8-B285-4B2D-B663-C1F0F3D334FD}" type="slidenum">
              <a:rPr lang="da-DK" smtClean="0"/>
              <a:t>76</a:t>
            </a:fld>
            <a:endParaRPr lang="da-DK"/>
          </a:p>
        </p:txBody>
      </p:sp>
    </p:spTree>
    <p:extLst>
      <p:ext uri="{BB962C8B-B14F-4D97-AF65-F5344CB8AC3E}">
        <p14:creationId xmlns:p14="http://schemas.microsoft.com/office/powerpoint/2010/main" val="1086009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solidFill>
                  <a:schemeClr val="bg2"/>
                </a:solidFill>
              </a:rPr>
              <a:t>Disse stoffer burde man gå  igennem – læse deres sikkerhedsblad, eller vælg en svanemærket eller EU-Label , så har andre læst sikkerhedsbladet. Det er virkelig en genvej at vælge materialer der er sikkerhedsblad på. </a:t>
            </a:r>
          </a:p>
          <a:p>
            <a:endParaRPr lang="da-DK" dirty="0">
              <a:solidFill>
                <a:schemeClr val="bg2"/>
              </a:solidFill>
            </a:endParaRPr>
          </a:p>
          <a:p>
            <a:r>
              <a:rPr lang="da-DK" dirty="0">
                <a:solidFill>
                  <a:schemeClr val="bg2"/>
                </a:solidFill>
              </a:rPr>
              <a:t>Du finder oplysninger om indholdsstoffer i byggevarens sikkerhedsblad. </a:t>
            </a:r>
            <a:endParaRPr lang="da-DK" b="0" dirty="0"/>
          </a:p>
          <a:p>
            <a:endParaRPr lang="da-DK" b="0" dirty="0"/>
          </a:p>
          <a:p>
            <a:r>
              <a:rPr lang="da-DK" b="0" dirty="0"/>
              <a:t>Hvis du arbejder på et byggeprojekt der skal DGNB certificeres, så har du mulighed for at sende sikkerhedsblade på dine byggevarer til DGNB konsulenten, for at få undersøgt om der forekommer skadelige stoffer i byggevarerne. </a:t>
            </a:r>
          </a:p>
          <a:p>
            <a:endParaRPr lang="da-DK" b="0" dirty="0"/>
          </a:p>
          <a:p>
            <a:r>
              <a:rPr lang="da-DK" b="0" dirty="0"/>
              <a:t>Du kan også spørge din leverandør om der findes et mere miljøvenligt alternativ til de produkter du bruger. </a:t>
            </a:r>
          </a:p>
          <a:p>
            <a:endParaRPr lang="da-DK" b="0" dirty="0"/>
          </a:p>
          <a:p>
            <a:r>
              <a:rPr lang="da-DK" b="0" dirty="0"/>
              <a:t>Husk, at hvis du vælger produkter med Svanemærket, Ecolabel og indeklimamærket, så er du sikret at du anvender et produkt som ikke er sundhedsskadeligt.  </a:t>
            </a:r>
          </a:p>
          <a:p>
            <a:endParaRPr lang="da-DK" b="0" dirty="0"/>
          </a:p>
          <a:p>
            <a:r>
              <a:rPr lang="da-DK" b="1" dirty="0"/>
              <a:t>FBK </a:t>
            </a:r>
          </a:p>
          <a:p>
            <a:r>
              <a:rPr lang="da-DK" sz="1200" b="0" i="0" kern="1200" dirty="0">
                <a:solidFill>
                  <a:schemeClr val="tx1"/>
                </a:solidFill>
                <a:effectLst/>
                <a:latin typeface="+mn-lt"/>
                <a:ea typeface="+mn-ea"/>
                <a:cs typeface="+mn-cs"/>
              </a:rPr>
              <a:t>Ved færdigmelding af en bygning skal der foreligge en komplet samling sikkerhedsdatablade for alle de materialer, hvor der er krav om sikkerhedsdatablad i kemikalie og arbejdsmiljølovgivningen</a:t>
            </a:r>
            <a:br>
              <a:rPr lang="da-DK" dirty="0"/>
            </a:br>
            <a:r>
              <a:rPr lang="da-DK" sz="1200" b="0" i="0" kern="1200" dirty="0">
                <a:solidFill>
                  <a:schemeClr val="tx1"/>
                </a:solidFill>
                <a:effectLst/>
                <a:latin typeface="+mn-lt"/>
                <a:ea typeface="+mn-ea"/>
                <a:cs typeface="+mn-cs"/>
              </a:rPr>
              <a:t>med flere. Sikkerhedsdatablade indsamles digitalt og indeholder en entydig reference til, hvor i bygningen materialerne er anvendt.</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BR indeholder krav, der retter sig mod forureninger fra byggematerialer, dog alene rettet mod forureninger af indeklimaet. Regulering vedrørende byggematerialers egenskaber og indhold af problematiske stoffer er relateret til byggevareforordningen og REACH forordningen, som er EU’s kemikalielovgivning</a:t>
            </a:r>
            <a:endParaRPr lang="da-DK" b="0" dirty="0"/>
          </a:p>
        </p:txBody>
      </p:sp>
      <p:sp>
        <p:nvSpPr>
          <p:cNvPr id="4" name="Pladsholder til slidenummer 3"/>
          <p:cNvSpPr>
            <a:spLocks noGrp="1"/>
          </p:cNvSpPr>
          <p:nvPr>
            <p:ph type="sldNum" sz="quarter" idx="5"/>
          </p:nvPr>
        </p:nvSpPr>
        <p:spPr/>
        <p:txBody>
          <a:bodyPr/>
          <a:lstStyle/>
          <a:p>
            <a:fld id="{4F42ADB8-B285-4B2D-B663-C1F0F3D334FD}" type="slidenum">
              <a:rPr lang="da-DK" smtClean="0"/>
              <a:t>77</a:t>
            </a:fld>
            <a:endParaRPr lang="da-DK"/>
          </a:p>
        </p:txBody>
      </p:sp>
    </p:spTree>
    <p:extLst>
      <p:ext uri="{BB962C8B-B14F-4D97-AF65-F5344CB8AC3E}">
        <p14:creationId xmlns:p14="http://schemas.microsoft.com/office/powerpoint/2010/main" val="1280941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Bæredygtig skovdrift skal man gerne vælge 75 % af i byggeriet</a:t>
            </a:r>
          </a:p>
          <a:p>
            <a:r>
              <a:rPr lang="da-DK" b="0" dirty="0"/>
              <a:t>Al maling var svanemærket – så er der styr på det – det kostede ikke mere</a:t>
            </a:r>
          </a:p>
          <a:p>
            <a:r>
              <a:rPr lang="da-DK" b="0" dirty="0"/>
              <a:t>Det er specialistjob at måle VOC og analysere. (det gøres til sidst)</a:t>
            </a:r>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78</a:t>
            </a:fld>
            <a:endParaRPr lang="da-DK"/>
          </a:p>
        </p:txBody>
      </p:sp>
    </p:spTree>
    <p:extLst>
      <p:ext uri="{BB962C8B-B14F-4D97-AF65-F5344CB8AC3E}">
        <p14:creationId xmlns:p14="http://schemas.microsoft.com/office/powerpoint/2010/main" val="513577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200" b="0" i="0" kern="1200" dirty="0">
                <a:solidFill>
                  <a:schemeClr val="tx1"/>
                </a:solidFill>
                <a:effectLst/>
                <a:latin typeface="+mn-lt"/>
                <a:ea typeface="+mn-ea"/>
                <a:cs typeface="+mn-cs"/>
              </a:rPr>
              <a:t>BR indeholder krav om, at rum skal have en sådan tilgang af dagslys, at de er tilstrækkelig belyste. I den forbindelse henviser BR til to metoder for dokumentation. Den ene metode baserer sig på glasarealet ift. gulvarealet med korrektion for skyggende omgivelser v., mens den anden metode er en timebaseret simulering af dagslysforholdene. Ifm. Renovering sikres det, at dagslysforhold ikke forringes. </a:t>
            </a:r>
          </a:p>
          <a:p>
            <a:pPr fontAlgn="base"/>
            <a:endParaRPr lang="da-DK" sz="1200" b="0" i="0" kern="1200" dirty="0">
              <a:solidFill>
                <a:schemeClr val="tx1"/>
              </a:solidFill>
              <a:effectLst/>
              <a:latin typeface="+mn-lt"/>
              <a:ea typeface="+mn-ea"/>
              <a:cs typeface="+mn-cs"/>
            </a:endParaRPr>
          </a:p>
          <a:p>
            <a:pPr fontAlgn="base"/>
            <a:r>
              <a:rPr lang="da-DK" sz="1200" b="1" i="0" kern="1200" dirty="0">
                <a:solidFill>
                  <a:schemeClr val="tx1"/>
                </a:solidFill>
                <a:effectLst/>
                <a:latin typeface="+mn-lt"/>
                <a:ea typeface="+mn-ea"/>
                <a:cs typeface="+mn-cs"/>
              </a:rPr>
              <a:t>FBK</a:t>
            </a:r>
          </a:p>
          <a:p>
            <a:r>
              <a:rPr lang="da-DK" sz="1200" b="0" i="0" kern="1200" dirty="0">
                <a:solidFill>
                  <a:schemeClr val="tx1"/>
                </a:solidFill>
                <a:effectLst/>
                <a:latin typeface="+mn-lt"/>
                <a:ea typeface="+mn-ea"/>
                <a:cs typeface="+mn-cs"/>
              </a:rPr>
              <a:t>I arbejdsrum og beboelsesrum(soveværelser og børneværelser undtaget), skal dagslyskravet i bygningsreglementet dokumenteres ved brug af en timebaseret metode for simulering af dagslysniveauet.</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Det er vinduesstørrelser og typen af glas som har en betydning for om simuleringen af dagslysniveauet bliver god. På større projekter med rådgivere vil det være arkitekten og ingeniøren som fastsætter disse. </a:t>
            </a:r>
          </a:p>
          <a:p>
            <a:endParaRPr lang="da-DK" sz="1200" b="0" i="0" kern="1200" dirty="0">
              <a:solidFill>
                <a:schemeClr val="tx1"/>
              </a:solidFill>
              <a:effectLst/>
              <a:latin typeface="+mn-lt"/>
              <a:ea typeface="+mn-ea"/>
              <a:cs typeface="+mn-cs"/>
            </a:endParaRPr>
          </a:p>
          <a:p>
            <a:r>
              <a:rPr lang="da-DK" sz="1200" b="0" i="0" u="none" strike="noStrike" kern="1200" baseline="0" dirty="0">
                <a:solidFill>
                  <a:schemeClr val="tx1"/>
                </a:solidFill>
                <a:latin typeface="+mn-lt"/>
                <a:ea typeface="+mn-ea"/>
                <a:cs typeface="+mn-cs"/>
              </a:rPr>
              <a:t>I nye bygninger, som er velisolerede og meget tætte, kan fx prioritering af ekstra dagslys ved ekstra stort vinduesareal eller høj LT-værdi resultere i problemer med overophedning om sommeren. Ved renovering af bygninger, der har et større varmebehov, kan det derimod være en fordel for bygningen, at der kommer et større varmetilskud udefra, hvorved det er en fordel med en højere LT-værdi. </a:t>
            </a: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79</a:t>
            </a:fld>
            <a:endParaRPr lang="da-DK"/>
          </a:p>
        </p:txBody>
      </p:sp>
    </p:spTree>
    <p:extLst>
      <p:ext uri="{BB962C8B-B14F-4D97-AF65-F5344CB8AC3E}">
        <p14:creationId xmlns:p14="http://schemas.microsoft.com/office/powerpoint/2010/main" val="31966199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Hvad kan støj medføre? </a:t>
            </a:r>
          </a:p>
          <a:p>
            <a:r>
              <a:rPr lang="da-DK" b="1" dirty="0"/>
              <a:t>Stress – tidlig død</a:t>
            </a:r>
          </a:p>
          <a:p>
            <a:r>
              <a:rPr lang="da-DK" b="1" dirty="0"/>
              <a:t>Støj fra ventilation i boliger </a:t>
            </a:r>
          </a:p>
          <a:p>
            <a:r>
              <a:rPr lang="da-DK" sz="1200" b="0" i="0" kern="1200" dirty="0">
                <a:solidFill>
                  <a:schemeClr val="tx1"/>
                </a:solidFill>
                <a:effectLst/>
                <a:latin typeface="+mn-lt"/>
                <a:ea typeface="+mn-ea"/>
                <a:cs typeface="+mn-cs"/>
              </a:rPr>
              <a:t>BR indeholder krav om, at boliger generelt skal opfylde klasse C i DS 490, svarende til 30 dB. </a:t>
            </a:r>
          </a:p>
          <a:p>
            <a:endParaRPr lang="da-DK" sz="1200" b="0"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FBK </a:t>
            </a:r>
          </a:p>
          <a:p>
            <a:r>
              <a:rPr lang="da-DK" sz="1200" b="0" i="0" kern="1200" dirty="0">
                <a:solidFill>
                  <a:schemeClr val="tx1"/>
                </a:solidFill>
                <a:effectLst/>
                <a:latin typeface="+mn-lt"/>
                <a:ea typeface="+mn-ea"/>
                <a:cs typeface="+mn-cs"/>
              </a:rPr>
              <a:t>I boligers opholdsrum må støjniveauet </a:t>
            </a:r>
            <a:r>
              <a:rPr lang="da-DK" sz="1200" b="0" i="0" kern="1200" dirty="0" err="1">
                <a:solidFill>
                  <a:schemeClr val="tx1"/>
                </a:solidFill>
                <a:effectLst/>
                <a:latin typeface="+mn-lt"/>
                <a:ea typeface="+mn-ea"/>
                <a:cs typeface="+mn-cs"/>
              </a:rPr>
              <a:t>LAeq</a:t>
            </a:r>
            <a:r>
              <a:rPr lang="da-DK" sz="1200" b="0" i="0" kern="1200" dirty="0">
                <a:solidFill>
                  <a:schemeClr val="tx1"/>
                </a:solidFill>
                <a:effectLst/>
                <a:latin typeface="+mn-lt"/>
                <a:ea typeface="+mn-ea"/>
                <a:cs typeface="+mn-cs"/>
              </a:rPr>
              <a:t>**** fra ventilationssystemer højst være 25 dB.</a:t>
            </a:r>
          </a:p>
          <a:p>
            <a:endParaRPr lang="da-DK" sz="1200" b="0"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Rumakustik </a:t>
            </a:r>
          </a:p>
          <a:p>
            <a:pPr fontAlgn="base"/>
            <a:r>
              <a:rPr lang="da-DK" sz="1200" b="0" i="0" kern="1200" dirty="0">
                <a:solidFill>
                  <a:schemeClr val="tx1"/>
                </a:solidFill>
                <a:effectLst/>
                <a:latin typeface="+mn-lt"/>
                <a:ea typeface="+mn-ea"/>
                <a:cs typeface="+mn-cs"/>
              </a:rPr>
              <a:t>BR indeholder et generelt funktionskrav om, at bygninger skal have sundheds- og komfortmæssigt tilfreds- stillende lydforhold. Der er ikke specifikke krav til efterklangstiden indvendigt i boliger, dog nævnes en efterklangstid på 0,6 sek. Som forslag til projekteringsværdi for større opholdsrum i vejledningsteksten til BR.</a:t>
            </a:r>
          </a:p>
          <a:p>
            <a:pPr fontAlgn="base"/>
            <a:endParaRPr lang="da-DK" sz="1200" b="0" i="0" kern="1200" dirty="0">
              <a:solidFill>
                <a:schemeClr val="tx1"/>
              </a:solidFill>
              <a:effectLst/>
              <a:latin typeface="+mn-lt"/>
              <a:ea typeface="+mn-ea"/>
              <a:cs typeface="+mn-cs"/>
            </a:endParaRPr>
          </a:p>
          <a:p>
            <a:pPr fontAlgn="base"/>
            <a:r>
              <a:rPr lang="da-DK" sz="1200" b="1" i="0" kern="1200" dirty="0">
                <a:solidFill>
                  <a:schemeClr val="tx1"/>
                </a:solidFill>
                <a:effectLst/>
                <a:latin typeface="+mn-lt"/>
                <a:ea typeface="+mn-ea"/>
                <a:cs typeface="+mn-cs"/>
              </a:rPr>
              <a:t>FBK</a:t>
            </a:r>
          </a:p>
          <a:p>
            <a:pPr fontAlgn="base"/>
            <a:r>
              <a:rPr lang="da-DK" sz="1200" b="0" i="0" kern="1200" dirty="0">
                <a:solidFill>
                  <a:schemeClr val="tx1"/>
                </a:solidFill>
                <a:effectLst/>
                <a:latin typeface="+mn-lt"/>
                <a:ea typeface="+mn-ea"/>
                <a:cs typeface="+mn-cs"/>
              </a:rPr>
              <a:t>For boliger må efterklangstiden T i opholdsrum med gulvareal på mindst 20 m</a:t>
            </a:r>
            <a:r>
              <a:rPr lang="da-DK" sz="1200" b="0" i="0" kern="1200" baseline="30000" dirty="0">
                <a:solidFill>
                  <a:schemeClr val="tx1"/>
                </a:solidFill>
                <a:effectLst/>
                <a:latin typeface="+mn-lt"/>
                <a:ea typeface="+mn-ea"/>
                <a:cs typeface="+mn-cs"/>
              </a:rPr>
              <a:t>2</a:t>
            </a:r>
            <a:r>
              <a:rPr lang="da-DK" sz="1200" b="0" i="0" kern="1200" dirty="0">
                <a:solidFill>
                  <a:schemeClr val="tx1"/>
                </a:solidFill>
                <a:effectLst/>
                <a:latin typeface="+mn-lt"/>
                <a:ea typeface="+mn-ea"/>
                <a:cs typeface="+mn-cs"/>
              </a:rPr>
              <a:t> højst være 0,6 s.</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80</a:t>
            </a:fld>
            <a:endParaRPr lang="da-DK"/>
          </a:p>
        </p:txBody>
      </p:sp>
    </p:spTree>
    <p:extLst>
      <p:ext uri="{BB962C8B-B14F-4D97-AF65-F5344CB8AC3E}">
        <p14:creationId xmlns:p14="http://schemas.microsoft.com/office/powerpoint/2010/main" val="941533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u="sng" dirty="0"/>
              <a:t>OBS! </a:t>
            </a:r>
            <a:r>
              <a:rPr lang="da-DK" u="sng" dirty="0"/>
              <a:t>På denne og næste slide præsenteres 2 DGNB projekter. Projekterne indeholder måde renovering og nybyg, derfor er de udvalgt som eksempler på bæredygtigt byggeri. Undervisningsmaterialet vil løbende bruge eksempler fra projekterne, til at understrege hvordan de forskellige begreber og tiltag er anvendt på virkelige sager.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solidFill>
                  <a:schemeClr val="bg2"/>
                </a:solidFill>
              </a:rPr>
              <a:t>DGNB for renovering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2"/>
                </a:solidFill>
              </a:rPr>
              <a:t>Når man anvender DGNB certificeringen i forbindelse med renovering, bliver projektet bedømt på lige fod med nybyg.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2"/>
                </a:solidFill>
              </a:rPr>
              <a:t>Generelt betyder det, at renoveringsprojekter er foran på miljødelen, da de fleste konstruktioner er givet på forhånd. Det betyder dog også at det kan være svært at opnå høje point i forbindelse med de tekniske kriterier, da klimaskærmen ikke kan bringes op på samme niveau som nybyggeri. Det er derfor nødvendigt, at prioriterer en stor indsats på det indledende procesarbejde, når man arbejdet med certificering af renovering. Procesarbejdet indeholder bl.a. udbudskrav, byggepladsen og inddragelse af beboerne i planlægningen af projektet. </a:t>
            </a:r>
            <a:endParaRPr lang="da-DK" b="1" dirty="0"/>
          </a:p>
          <a:p>
            <a:endParaRPr lang="da-DK" b="1" dirty="0"/>
          </a:p>
          <a:p>
            <a:r>
              <a:rPr lang="da-DK" b="1" dirty="0"/>
              <a:t>Bygherre om værdien af DGNB</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i="0" dirty="0">
                <a:solidFill>
                  <a:schemeClr val="bg2"/>
                </a:solidFill>
              </a:rPr>
              <a:t>"DGNB bæredygtighedscertificeringen kostede 500.000 kr. i Ryesgade 25, men gav os et oplyst grundlag at foretage en gennemarbejdet renovering på. I DGNB får vi et fælles målbart udgangspunkt for bæredygtighed med målbare kvaliteter til gavn for både bygherre og lejerne. Vi fik også en tidlig afstemningsforventning mellem de involverede parter, som sikrede en effektiv byggeproces med en lav fejlprocent. Jeg kan godt finde fejl og mangler for 500.000 kr. i vores renoveringer, hvor vi ikke har anvendt DGNB, så den vej rundt er DGNB også </a:t>
            </a:r>
            <a:r>
              <a:rPr lang="da-DK" sz="1200" b="0" i="0" u="sng" dirty="0" err="1">
                <a:solidFill>
                  <a:schemeClr val="bg2"/>
                </a:solidFill>
              </a:rPr>
              <a:t>value</a:t>
            </a:r>
            <a:r>
              <a:rPr lang="da-DK" sz="1200" b="0" i="0" u="sng" dirty="0">
                <a:solidFill>
                  <a:schemeClr val="bg2"/>
                </a:solidFill>
              </a:rPr>
              <a:t> for </a:t>
            </a:r>
            <a:r>
              <a:rPr lang="da-DK" sz="1200" b="0" i="0" u="sng" dirty="0" err="1">
                <a:solidFill>
                  <a:schemeClr val="bg2"/>
                </a:solidFill>
              </a:rPr>
              <a:t>money</a:t>
            </a:r>
            <a:r>
              <a:rPr lang="da-DK" sz="1200" b="0" i="0" u="sng" dirty="0">
                <a:solidFill>
                  <a:schemeClr val="bg2"/>
                </a:solidFill>
              </a:rPr>
              <a:t>,</a:t>
            </a:r>
            <a:r>
              <a:rPr lang="da-DK" sz="1200" i="0" dirty="0">
                <a:solidFill>
                  <a:schemeClr val="bg2"/>
                </a:solidFill>
              </a:rPr>
              <a:t>" fastslår adm. direktør Morten Juul Andersen.</a:t>
            </a:r>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8</a:t>
            </a:fld>
            <a:endParaRPr lang="da-DK"/>
          </a:p>
        </p:txBody>
      </p:sp>
    </p:spTree>
    <p:extLst>
      <p:ext uri="{BB962C8B-B14F-4D97-AF65-F5344CB8AC3E}">
        <p14:creationId xmlns:p14="http://schemas.microsoft.com/office/powerpoint/2010/main" val="17282396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Kan I nævne eksempler på, at man kan bygge til ombyggelighed? </a:t>
            </a:r>
          </a:p>
          <a:p>
            <a:endParaRPr lang="da-DK" b="1" dirty="0"/>
          </a:p>
          <a:p>
            <a:r>
              <a:rPr lang="da-DK" b="1" dirty="0"/>
              <a:t>Kalkmørtel i stedet for funktionsmørtel - - eller skære hele facader ud</a:t>
            </a:r>
          </a:p>
          <a:p>
            <a:endParaRPr lang="da-DK" b="1" dirty="0"/>
          </a:p>
          <a:p>
            <a:r>
              <a:rPr lang="da-DK" dirty="0"/>
              <a:t>Her spiller entreprenører og håndværkere en vigtig rolle, da ikke kun materialernes egenskaber, men også de anvendte byggeteknikker er afgørende for, om en bygning kan skilles ad igen for at kunne genbruge og genanvende mest muligt. Ved at anvende de fire metoder i figur 19 er du kommet et godt stykke af vejen.</a:t>
            </a:r>
          </a:p>
          <a:p>
            <a:endParaRPr lang="da-DK" dirty="0"/>
          </a:p>
          <a:p>
            <a:r>
              <a:rPr lang="da-DK" b="1" dirty="0"/>
              <a:t>Fleksibelt design af boliger</a:t>
            </a:r>
          </a:p>
          <a:p>
            <a:r>
              <a:rPr lang="da-DK" dirty="0"/>
              <a:t>Kan man designe og bygge planløsningen med fleksible indervægge, fx med to værelser, hvor der er mulighed for at ’ombygge’ til tre eller fire værelser?</a:t>
            </a:r>
          </a:p>
          <a:p>
            <a:r>
              <a:rPr lang="da-DK" dirty="0"/>
              <a:t>Det vil gøre en bolig nemmere at ’genanvende’ og bruge af flere forskellige familiekonstellationer, der har vidt forskellige behov, fx:</a:t>
            </a:r>
          </a:p>
          <a:p>
            <a:endParaRPr lang="da-DK" dirty="0"/>
          </a:p>
          <a:p>
            <a:r>
              <a:rPr lang="da-DK" dirty="0"/>
              <a:t>• det ældre ægtepar hvis børn er flyttet hjemmefra, men hvis børnebørn kommer jævnligt forbi på weekend</a:t>
            </a:r>
          </a:p>
          <a:p>
            <a:endParaRPr lang="da-DK" dirty="0"/>
          </a:p>
          <a:p>
            <a:r>
              <a:rPr lang="da-DK" dirty="0"/>
              <a:t>• det unge par med deres første barn og behov for plads til flere børn, uden at de behøver flytte,</a:t>
            </a:r>
          </a:p>
          <a:p>
            <a:endParaRPr lang="da-DK" dirty="0"/>
          </a:p>
          <a:p>
            <a:r>
              <a:rPr lang="da-DK" dirty="0"/>
              <a:t>• eller den sammenbragte familie med mange børn kan bo der</a:t>
            </a:r>
          </a:p>
          <a:p>
            <a:endParaRPr lang="da-DK" dirty="0"/>
          </a:p>
          <a:p>
            <a:r>
              <a:rPr lang="da-DK" dirty="0"/>
              <a:t>Det vil med en fleksibel løsning være nemmere at have forskellige familietyper boende uden meget store renoveringer.</a:t>
            </a:r>
          </a:p>
          <a:p>
            <a:endParaRPr lang="da-DK" dirty="0"/>
          </a:p>
          <a:p>
            <a:r>
              <a:rPr lang="da-DK" b="1" dirty="0"/>
              <a:t>Fleksible tekniske installationer</a:t>
            </a:r>
          </a:p>
          <a:p>
            <a:r>
              <a:rPr lang="da-DK" dirty="0"/>
              <a:t>Tilpasningsevnen skal også omfatte de tekniske installationer. Ved at tage højde for at skabe ekstra plads i teknikcentral og skakte i større bygninger, vil det lette arbejdet i forbindelse med renovering og eventuel overgang til anden anvendelse for bygningen. Desuden skal der være plads til at foretage service og løbende tilpasning.</a:t>
            </a:r>
          </a:p>
          <a:p>
            <a:endParaRPr lang="da-DK" dirty="0"/>
          </a:p>
          <a:p>
            <a:r>
              <a:rPr lang="da-DK" b="1" dirty="0"/>
              <a:t>Fleksibilitet mindsker byggeaffald</a:t>
            </a:r>
          </a:p>
          <a:p>
            <a:r>
              <a:rPr lang="da-DK" dirty="0"/>
              <a:t>Når du renoverer, eller når hele bygninger rives ned, opstår der byggeaffald. Men byggeaffald er i virkeligheden en ressource frem for blot affald – især hvis principperne for Design for Adskillelse har været fulgt. For at arbejde bæredygtigt med nedtagning af materialer bør du have fokus på disse områder:</a:t>
            </a:r>
          </a:p>
        </p:txBody>
      </p:sp>
      <p:sp>
        <p:nvSpPr>
          <p:cNvPr id="4" name="Pladsholder til slidenummer 3"/>
          <p:cNvSpPr>
            <a:spLocks noGrp="1"/>
          </p:cNvSpPr>
          <p:nvPr>
            <p:ph type="sldNum" sz="quarter" idx="5"/>
          </p:nvPr>
        </p:nvSpPr>
        <p:spPr/>
        <p:txBody>
          <a:bodyPr/>
          <a:lstStyle/>
          <a:p>
            <a:fld id="{4F42ADB8-B285-4B2D-B663-C1F0F3D334FD}" type="slidenum">
              <a:rPr lang="da-DK" smtClean="0"/>
              <a:t>81</a:t>
            </a:fld>
            <a:endParaRPr lang="da-DK"/>
          </a:p>
        </p:txBody>
      </p:sp>
    </p:spTree>
    <p:extLst>
      <p:ext uri="{BB962C8B-B14F-4D97-AF65-F5344CB8AC3E}">
        <p14:creationId xmlns:p14="http://schemas.microsoft.com/office/powerpoint/2010/main" val="4006023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Her kan man køre med frikøling: Billigt i drift med dyrt anlægsmæssigt…</a:t>
            </a:r>
          </a:p>
        </p:txBody>
      </p:sp>
      <p:sp>
        <p:nvSpPr>
          <p:cNvPr id="4" name="Pladsholder til slidenummer 3"/>
          <p:cNvSpPr>
            <a:spLocks noGrp="1"/>
          </p:cNvSpPr>
          <p:nvPr>
            <p:ph type="sldNum" sz="quarter" idx="5"/>
          </p:nvPr>
        </p:nvSpPr>
        <p:spPr/>
        <p:txBody>
          <a:bodyPr/>
          <a:lstStyle/>
          <a:p>
            <a:fld id="{4F42ADB8-B285-4B2D-B663-C1F0F3D334FD}" type="slidenum">
              <a:rPr lang="da-DK" smtClean="0"/>
              <a:t>82</a:t>
            </a:fld>
            <a:endParaRPr lang="da-DK"/>
          </a:p>
        </p:txBody>
      </p:sp>
    </p:spTree>
    <p:extLst>
      <p:ext uri="{BB962C8B-B14F-4D97-AF65-F5344CB8AC3E}">
        <p14:creationId xmlns:p14="http://schemas.microsoft.com/office/powerpoint/2010/main" val="8704989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DGNB </a:t>
            </a:r>
            <a:endParaRPr lang="da-DK" b="0" dirty="0"/>
          </a:p>
          <a:p>
            <a:r>
              <a:rPr lang="da-DK" b="0" dirty="0"/>
              <a:t>I DGNB manualerne kan man finde inspiration til hvordan man øger fleksibiliteten af sin bygning. </a:t>
            </a:r>
          </a:p>
          <a:p>
            <a:endParaRPr lang="da-DK" b="1" dirty="0"/>
          </a:p>
          <a:p>
            <a:r>
              <a:rPr lang="da-DK" b="1" dirty="0"/>
              <a:t>Råhus</a:t>
            </a:r>
          </a:p>
          <a:p>
            <a:r>
              <a:rPr lang="da-DK" dirty="0"/>
              <a:t>Du kan øge råhusets fleksibilitet og dermed muligheden for let at </a:t>
            </a:r>
            <a:r>
              <a:rPr lang="da-DK" dirty="0" err="1"/>
              <a:t>omdisponere</a:t>
            </a:r>
            <a:r>
              <a:rPr lang="da-DK" dirty="0"/>
              <a:t> rum ved at følge disse guidelines fra DGNB. Det er ikke altid fysisk muligt eller økonomisk forsvarligt at opfylde alle punkterne. Derfor gives der maksimalt antal point i DGNB, hvis tre ud af de otte punkter er opfyldt.</a:t>
            </a:r>
          </a:p>
          <a:p>
            <a:endParaRPr lang="da-DK" dirty="0"/>
          </a:p>
          <a:p>
            <a:r>
              <a:rPr lang="da-DK" b="1" dirty="0"/>
              <a:t>Tekniske installationer </a:t>
            </a:r>
          </a:p>
          <a:p>
            <a:r>
              <a:rPr lang="da-DK" dirty="0"/>
              <a:t>Du kan øge fleksibiliteten af de tekniske installationer og dermed gøre det lette at konvertere bygningen til anden anvendelse ved at følge disse guidelines fra DGNB.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83</a:t>
            </a:fld>
            <a:endParaRPr lang="da-DK"/>
          </a:p>
        </p:txBody>
      </p:sp>
    </p:spTree>
    <p:extLst>
      <p:ext uri="{BB962C8B-B14F-4D97-AF65-F5344CB8AC3E}">
        <p14:creationId xmlns:p14="http://schemas.microsoft.com/office/powerpoint/2010/main" val="6650847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DGNB </a:t>
            </a:r>
            <a:endParaRPr lang="da-DK" b="0" dirty="0"/>
          </a:p>
          <a:p>
            <a:r>
              <a:rPr lang="da-DK" b="0" dirty="0"/>
              <a:t>I DGNB manualerne kan man finde inspiration til hvordan man øger fleksibiliteten af sin bygning. </a:t>
            </a:r>
          </a:p>
          <a:p>
            <a:endParaRPr lang="da-DK" b="1" dirty="0"/>
          </a:p>
          <a:p>
            <a:r>
              <a:rPr lang="da-DK" b="1" dirty="0"/>
              <a:t>Råhus</a:t>
            </a:r>
          </a:p>
          <a:p>
            <a:r>
              <a:rPr lang="da-DK" dirty="0"/>
              <a:t>Du kan øge råhusets fleksibilitet og dermed muligheden for let at </a:t>
            </a:r>
            <a:r>
              <a:rPr lang="da-DK" dirty="0" err="1"/>
              <a:t>omdisponere</a:t>
            </a:r>
            <a:r>
              <a:rPr lang="da-DK" dirty="0"/>
              <a:t> rum ved at følge disse guidelines fra DGNB. Det er ikke altid fysisk muligt eller økonomisk forsvarligt at opfylde alle punkterne. Derfor gives der maksimalt antal point i DGNB, hvis tre ud af de otte punkter er opfyldt.</a:t>
            </a:r>
          </a:p>
          <a:p>
            <a:endParaRPr lang="da-DK" dirty="0"/>
          </a:p>
          <a:p>
            <a:r>
              <a:rPr lang="da-DK" b="1" dirty="0"/>
              <a:t>Tekniske installationer </a:t>
            </a:r>
          </a:p>
          <a:p>
            <a:r>
              <a:rPr lang="da-DK" dirty="0"/>
              <a:t>Du kan øge fleksibiliteten af de tekniske installationer og dermed gøre det lette at konvertere bygningen til anden anvendelse ved at følge disse guidelines fra DGNB.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84</a:t>
            </a:fld>
            <a:endParaRPr lang="da-DK"/>
          </a:p>
        </p:txBody>
      </p:sp>
    </p:spTree>
    <p:extLst>
      <p:ext uri="{BB962C8B-B14F-4D97-AF65-F5344CB8AC3E}">
        <p14:creationId xmlns:p14="http://schemas.microsoft.com/office/powerpoint/2010/main" val="2480889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du renoverer, eller når hele bygninger rives ned, opstår der byggeaffald. Men byggeaffald er i virkeligheden en ressource frem for blot affald – især hvis principperne for Design for Adskillelse har været fulgt. </a:t>
            </a:r>
          </a:p>
          <a:p>
            <a:endParaRPr lang="da-DK" dirty="0"/>
          </a:p>
          <a:p>
            <a:r>
              <a:rPr lang="da-DK" dirty="0"/>
              <a:t>For at arbejde bæredygtigt med nedtagning af materialer bør du have fokus på disse områder:</a:t>
            </a:r>
          </a:p>
          <a:p>
            <a:endParaRPr lang="da-DK" dirty="0"/>
          </a:p>
          <a:p>
            <a:r>
              <a:rPr lang="da-DK" sz="1200" b="0" i="0" u="none" strike="noStrike" kern="1200" baseline="0" dirty="0">
                <a:solidFill>
                  <a:schemeClr val="tx1"/>
                </a:solidFill>
                <a:latin typeface="+mn-lt"/>
                <a:ea typeface="+mn-ea"/>
                <a:cs typeface="+mn-cs"/>
              </a:rPr>
              <a:t>Det er lovpligtigt at håndtere de gamle byggematerialer </a:t>
            </a:r>
            <a:r>
              <a:rPr lang="nb-NO" sz="1200" b="0" i="0" u="none" strike="noStrike" kern="1200" baseline="0" dirty="0">
                <a:solidFill>
                  <a:schemeClr val="tx1"/>
                </a:solidFill>
                <a:latin typeface="+mn-lt"/>
                <a:ea typeface="+mn-ea"/>
                <a:cs typeface="+mn-cs"/>
              </a:rPr>
              <a:t>korrekt og sikre størst mulig </a:t>
            </a:r>
            <a:r>
              <a:rPr lang="da-DK" sz="1200" b="0" i="0" u="none" strike="noStrike" kern="1200" baseline="0" dirty="0">
                <a:solidFill>
                  <a:schemeClr val="tx1"/>
                </a:solidFill>
                <a:latin typeface="+mn-lt"/>
                <a:ea typeface="+mn-ea"/>
                <a:cs typeface="+mn-cs"/>
              </a:rPr>
              <a:t>genbrug eller genanvendelse. Genbrug er, når en byggevare bruges igen til samme formål, mens genanvendelse er, når de gamle materialer bearbejdes og bruges til andre formål.</a:t>
            </a:r>
          </a:p>
          <a:p>
            <a:endParaRPr lang="da-DK" sz="1200" b="0" i="0" u="none" strike="noStrike" kern="1200" baseline="0" dirty="0">
              <a:solidFill>
                <a:schemeClr val="tx1"/>
              </a:solidFill>
              <a:latin typeface="+mn-lt"/>
              <a:ea typeface="+mn-ea"/>
              <a:cs typeface="+mn-cs"/>
            </a:endParaRPr>
          </a:p>
          <a:p>
            <a:r>
              <a:rPr lang="da-DK" dirty="0"/>
              <a:t>Krav til entreprenører Som entreprenør skal du være opmærksom på reglerne, hvis du vil videresælge gamle materialer til direkte genbrug fra en nedrivning. Her vil der ikke være tale om affald, og materialerne vil derfor være omfattet af reglerne for byggevarer i Bygningsreglementet og Byggevareforordningen</a:t>
            </a:r>
            <a:endParaRPr lang="da-DK" b="0" i="0" dirty="0"/>
          </a:p>
        </p:txBody>
      </p:sp>
      <p:sp>
        <p:nvSpPr>
          <p:cNvPr id="4" name="Pladsholder til slidenummer 3"/>
          <p:cNvSpPr>
            <a:spLocks noGrp="1"/>
          </p:cNvSpPr>
          <p:nvPr>
            <p:ph type="sldNum" sz="quarter" idx="5"/>
          </p:nvPr>
        </p:nvSpPr>
        <p:spPr/>
        <p:txBody>
          <a:bodyPr/>
          <a:lstStyle/>
          <a:p>
            <a:fld id="{4F42ADB8-B285-4B2D-B663-C1F0F3D334FD}" type="slidenum">
              <a:rPr lang="da-DK" smtClean="0"/>
              <a:t>85</a:t>
            </a:fld>
            <a:endParaRPr lang="da-DK"/>
          </a:p>
        </p:txBody>
      </p:sp>
    </p:spTree>
    <p:extLst>
      <p:ext uri="{BB962C8B-B14F-4D97-AF65-F5344CB8AC3E}">
        <p14:creationId xmlns:p14="http://schemas.microsoft.com/office/powerpoint/2010/main" val="2460564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a:t>
            </a:r>
          </a:p>
          <a:p>
            <a:pPr marL="0" indent="0">
              <a:buFont typeface="Arial" panose="020B0604020202020204" pitchFamily="34" charset="0"/>
              <a:buNone/>
            </a:pPr>
            <a:r>
              <a:rPr lang="da-DK" sz="1200" dirty="0">
                <a:solidFill>
                  <a:schemeClr val="bg2"/>
                </a:solidFill>
              </a:rPr>
              <a:t>Hvilke håndværksfag har størst indflydelse på bygningens ombyggelighed? </a:t>
            </a:r>
          </a:p>
          <a:p>
            <a:pPr marL="171450" indent="-171450">
              <a:buFontTx/>
              <a:buChar char="-"/>
            </a:pPr>
            <a:r>
              <a:rPr lang="da-DK" sz="1200" dirty="0">
                <a:solidFill>
                  <a:schemeClr val="bg2"/>
                </a:solidFill>
              </a:rPr>
              <a:t>Hvilke konkrete tiltag kan bidrage til at bygningen bedre kan skilles ad? </a:t>
            </a:r>
          </a:p>
          <a:p>
            <a:pPr marL="171450" indent="-171450">
              <a:buFontTx/>
              <a:buChar char="-"/>
            </a:pPr>
            <a:r>
              <a:rPr lang="da-DK" sz="1200" dirty="0">
                <a:solidFill>
                  <a:schemeClr val="bg2"/>
                </a:solidFill>
              </a:rPr>
              <a:t>Hvad kan du som håndværker gøre?</a:t>
            </a:r>
          </a:p>
        </p:txBody>
      </p:sp>
      <p:sp>
        <p:nvSpPr>
          <p:cNvPr id="4" name="Pladsholder til slidenummer 3"/>
          <p:cNvSpPr>
            <a:spLocks noGrp="1"/>
          </p:cNvSpPr>
          <p:nvPr>
            <p:ph type="sldNum" sz="quarter" idx="5"/>
          </p:nvPr>
        </p:nvSpPr>
        <p:spPr/>
        <p:txBody>
          <a:bodyPr/>
          <a:lstStyle/>
          <a:p>
            <a:fld id="{4F42ADB8-B285-4B2D-B663-C1F0F3D334FD}" type="slidenum">
              <a:rPr lang="da-DK" smtClean="0"/>
              <a:t>86</a:t>
            </a:fld>
            <a:endParaRPr lang="da-DK"/>
          </a:p>
        </p:txBody>
      </p:sp>
    </p:spTree>
    <p:extLst>
      <p:ext uri="{BB962C8B-B14F-4D97-AF65-F5344CB8AC3E}">
        <p14:creationId xmlns:p14="http://schemas.microsoft.com/office/powerpoint/2010/main" val="23285287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Levetider for materialer </a:t>
            </a:r>
          </a:p>
          <a:p>
            <a:r>
              <a:rPr lang="da-DK" dirty="0"/>
              <a:t>Overordnet kan man sige, at levetiden af materialerne bør være længere, jo dybere du kommer i konstruktionen. </a:t>
            </a:r>
          </a:p>
          <a:p>
            <a:endParaRPr lang="da-DK" dirty="0"/>
          </a:p>
          <a:p>
            <a:r>
              <a:rPr lang="da-DK" dirty="0"/>
              <a:t>Fundamenter vil oftest være bestandige, og de bærende konstruktioner bør kunne holde gennem hele bygningens levetid. </a:t>
            </a:r>
          </a:p>
          <a:p>
            <a:endParaRPr lang="da-DK" dirty="0"/>
          </a:p>
          <a:p>
            <a:r>
              <a:rPr lang="da-DK" dirty="0"/>
              <a:t>Facade, tag og udvendig beklædning bliver ofte udskiftet i løbet af bygningens levetid på grund af nedbrydning, fysiske beskadigelser, manglende</a:t>
            </a:r>
          </a:p>
          <a:p>
            <a:r>
              <a:rPr lang="da-DK" dirty="0"/>
              <a:t>vedligehold eller ønsket om et andet æstetisk udtryk.</a:t>
            </a:r>
          </a:p>
          <a:p>
            <a:endParaRPr lang="da-DK" dirty="0"/>
          </a:p>
          <a:p>
            <a:r>
              <a:rPr lang="da-DK" dirty="0"/>
              <a:t>Installationer i bygninger er nogle af de indbyggede materialer, der udskiftes oftest i bygningers levetid. Det kan være på grund af slitage,</a:t>
            </a:r>
          </a:p>
          <a:p>
            <a:r>
              <a:rPr lang="da-DK" dirty="0"/>
              <a:t>utætheder, nye lovkrav til installationer, ønske om energioptimering eller ønsker i forhold til at modernisere ejendommen.</a:t>
            </a:r>
          </a:p>
          <a:p>
            <a:endParaRPr lang="da-DK" dirty="0"/>
          </a:p>
          <a:p>
            <a:r>
              <a:rPr lang="da-DK" dirty="0"/>
              <a:t>Indvendige overfladers levetider er mindre, da de slides meget, og der ofte er brug for at male og vedligeholde dem for at bibeholde et nutidigt</a:t>
            </a:r>
          </a:p>
          <a:p>
            <a:r>
              <a:rPr lang="da-DK" dirty="0"/>
              <a:t>og frisk udtryk.</a:t>
            </a:r>
          </a:p>
          <a:p>
            <a:endParaRPr lang="da-DK" dirty="0"/>
          </a:p>
          <a:p>
            <a:r>
              <a:rPr lang="da-DK" dirty="0"/>
              <a:t>Endelig bliver fast indretning som fx køkkener, indbyggede skabe og badeværelser, udskiftet oftest, og i mange tilfælde før levetiden reelt er udløbet. Det sker på grund af æstetiske og personlige præferencer. </a:t>
            </a:r>
          </a:p>
          <a:p>
            <a:endParaRPr lang="da-DK" dirty="0"/>
          </a:p>
          <a:p>
            <a:r>
              <a:rPr lang="da-DK" b="1" dirty="0"/>
              <a:t>Levetid for forskellige bygningsdele </a:t>
            </a:r>
          </a:p>
          <a:p>
            <a:r>
              <a:rPr lang="da-DK" dirty="0"/>
              <a:t>Statens Byggeforskningsinstitut har givet et bud på levetider af bygningsdele i publikationen Levetider af bygningsdele ved vurdering af bæredygtighed og totaløkonomi. De skønnede levetider kan anvendes ved beregning af vedligehold og totaløkonomi i mærkning af bygningers bæredygtighed. Desuden indeholder hjemmesiden </a:t>
            </a:r>
            <a:r>
              <a:rPr lang="da-DK" u="sng" dirty="0"/>
              <a:t>www.levetider.dk </a:t>
            </a:r>
            <a:r>
              <a:rPr lang="da-DK" dirty="0"/>
              <a:t>et værktøj til at sammenligne levetider mellem forskellige hyppigt forekomne løsninger inden for vinduer, tage,</a:t>
            </a:r>
          </a:p>
          <a:p>
            <a:r>
              <a:rPr lang="da-DK" dirty="0"/>
              <a:t>facader og vådrum.</a:t>
            </a:r>
          </a:p>
        </p:txBody>
      </p:sp>
      <p:sp>
        <p:nvSpPr>
          <p:cNvPr id="4" name="Pladsholder til slidenummer 3"/>
          <p:cNvSpPr>
            <a:spLocks noGrp="1"/>
          </p:cNvSpPr>
          <p:nvPr>
            <p:ph type="sldNum" sz="quarter" idx="5"/>
          </p:nvPr>
        </p:nvSpPr>
        <p:spPr/>
        <p:txBody>
          <a:bodyPr/>
          <a:lstStyle/>
          <a:p>
            <a:fld id="{4F42ADB8-B285-4B2D-B663-C1F0F3D334FD}" type="slidenum">
              <a:rPr lang="da-DK" smtClean="0"/>
              <a:t>87</a:t>
            </a:fld>
            <a:endParaRPr lang="da-DK"/>
          </a:p>
        </p:txBody>
      </p:sp>
    </p:spTree>
    <p:extLst>
      <p:ext uri="{BB962C8B-B14F-4D97-AF65-F5344CB8AC3E}">
        <p14:creationId xmlns:p14="http://schemas.microsoft.com/office/powerpoint/2010/main" val="2634653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Levetider og miljøpåvirkninger</a:t>
            </a:r>
          </a:p>
          <a:p>
            <a:r>
              <a:rPr lang="da-DK" dirty="0"/>
              <a:t>Levetider er en vigtig overvejelse, da de kan have stor indflydelse på bl.a. miljøpåvirkninger og omkostninger i løbet at bygningens samlede levetid.</a:t>
            </a:r>
          </a:p>
          <a:p>
            <a:endParaRPr lang="da-DK" dirty="0"/>
          </a:p>
          <a:p>
            <a:r>
              <a:rPr lang="da-DK" dirty="0"/>
              <a:t>Figur 23 viser et eksempel på levetidens betydning. De orange blokke er miljøpåvirkning fra tagdækningsmaterialet, når bygningen bygges, mens de blå blokke er miljøpåvirkning fra tagdækningsmaterialet hver gang, de skal udskiftes i bygningens levetid. Et materiale (fx fibercement), som umiddelbart har det laveste miljøaftryk, viser sig hermed ikke at være det materiale med lavest miljøaftryk i løbet af bygningens levetid, da det skal udskiftes to gange. Skifer har lidt større umiddelbar miljøpåvirkning, men har en lang levetid, hvorfor det ikke skal udskiftes – så over hele bygningens levetid bidrager skifer mindre til bygningens miljøpåvirkninger, end en løsning </a:t>
            </a:r>
            <a:r>
              <a:rPr lang="da-DK" sz="1200" b="0" i="0" u="none" strike="noStrike" kern="1200" baseline="0" dirty="0">
                <a:solidFill>
                  <a:schemeClr val="tx1"/>
                </a:solidFill>
                <a:latin typeface="+mn-lt"/>
                <a:ea typeface="+mn-ea"/>
                <a:cs typeface="+mn-cs"/>
              </a:rPr>
              <a:t>med fibercement ville gøre.</a:t>
            </a:r>
          </a:p>
          <a:p>
            <a:endParaRPr lang="da-DK" sz="1200" b="0" i="0" u="none" strike="noStrike" kern="1200" baseline="0" dirty="0">
              <a:solidFill>
                <a:schemeClr val="tx1"/>
              </a:solidFill>
              <a:latin typeface="+mn-lt"/>
              <a:ea typeface="+mn-ea"/>
              <a:cs typeface="+mn-cs"/>
            </a:endParaRPr>
          </a:p>
          <a:p>
            <a:r>
              <a:rPr lang="da-DK" dirty="0"/>
              <a:t>Eksemplet er forsimplet, da det ikke nødvendigvis forholder sig til fx, om skifer og fibercement kan erstatte hinanden én til én. Stål og fibercement vil i dette tilfælde ende med at have tilnærmelsesvis samme miljøbelastning som tegl i bygningen levetid, selvom tegl har en længere levetid. Derfor er det vigtigt at være bevidst om begge faktorer: miljøbelastning og levetid.</a:t>
            </a:r>
          </a:p>
          <a:p>
            <a:endParaRPr lang="da-DK" dirty="0"/>
          </a:p>
          <a:p>
            <a:r>
              <a:rPr lang="da-DK" dirty="0"/>
              <a:t>For konstruktioner, der opbygges af forskellige materialer, er det materialet med den korteste levetid, som bestemmer den faktiske levetid for konstruktionen. Derfor er det vigtigt at være opmærksom på, at man ikke forringer levetiden af fx en tagkonstruktion ved at vælge et undertag, der skal skiftes før tagbelægningen. Hvis et materiale, der kræver hyppig udskiftning, er let at komme til i konstruktionen, vil det ikke påvirke hele konstruktionens levetid. Er dette ikke tilfældet, bør man overveje et alternativ til materialet.</a:t>
            </a:r>
          </a:p>
          <a:p>
            <a:endParaRPr lang="da-DK" dirty="0"/>
          </a:p>
          <a:p>
            <a:endParaRPr lang="da-DK" dirty="0"/>
          </a:p>
          <a:p>
            <a:r>
              <a:rPr lang="da-DK" dirty="0"/>
              <a:t>Læs mere på: www.levetider.dk </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88</a:t>
            </a:fld>
            <a:endParaRPr lang="da-DK"/>
          </a:p>
        </p:txBody>
      </p:sp>
    </p:spTree>
    <p:extLst>
      <p:ext uri="{BB962C8B-B14F-4D97-AF65-F5344CB8AC3E}">
        <p14:creationId xmlns:p14="http://schemas.microsoft.com/office/powerpoint/2010/main" val="31488723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Teoretiske anvender man 120 år til beregning af materialerne, også selvom det er for tagboliger, som ikke nødvendigvis har denne levetid i praksis. </a:t>
            </a:r>
          </a:p>
          <a:p>
            <a:endParaRPr lang="da-DK" dirty="0"/>
          </a:p>
          <a:p>
            <a:endParaRPr lang="da-DK" dirty="0"/>
          </a:p>
          <a:p>
            <a:r>
              <a:rPr lang="da-DK" dirty="0"/>
              <a:t>Når du vælger et materiale, er det derfor også værd at overveje:</a:t>
            </a:r>
          </a:p>
          <a:p>
            <a:endParaRPr lang="da-DK" dirty="0"/>
          </a:p>
          <a:p>
            <a:pPr marL="171450" indent="-171450">
              <a:buFont typeface="Arial" panose="020B0604020202020204" pitchFamily="34" charset="0"/>
              <a:buChar char="•"/>
            </a:pPr>
            <a:r>
              <a:rPr lang="da-DK" dirty="0"/>
              <a:t>Kræver materialet efterbehandling fx maling og rengøring for at kunne bibeholde sin kvalitet og funktion?</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Kan materialet udskiftes delvist og over flere om gang, eller vil det kræve en total udskiftning?</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Er der andre kvaliteter end levetiden som gør løsningen attraktiv? </a:t>
            </a:r>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89</a:t>
            </a:fld>
            <a:endParaRPr lang="da-DK"/>
          </a:p>
        </p:txBody>
      </p:sp>
    </p:spTree>
    <p:extLst>
      <p:ext uri="{BB962C8B-B14F-4D97-AF65-F5344CB8AC3E}">
        <p14:creationId xmlns:p14="http://schemas.microsoft.com/office/powerpoint/2010/main" val="37204869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Spørgsmål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Hvordan finder man levetiden på en byggevarer? </a:t>
            </a: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Er der andre faktorer end de enkelte byggevarers levetid, som kan havde indflydelse på bygningens samlede levetid?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Svar: Arkitekturen har afgørende betydning for om en bygning for lov at blive stående i hele den beregnede levetid. Flotte bygninger og bygninger som fungerer godt til deres formål for ofte lov at blive stående, hvorimod grimme,  ikke funktionelle bygninger bliver revet ned før tid, for at gøre plads til nyt.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bg2"/>
                </a:solidFill>
              </a:rPr>
              <a:t>Derudover skal man tænke over hvordan man opbygger sin konstruktion. Det vil altid være det materiale med den laveste levetid der styre konstruktion faktiske levetid. Hvis man har en tagkonstruktion med tegl der har en levetid på 120 år, men hvor undertaget kun har en levetid på 50 år, så vil det være undertaget der styre, hvornår konstruktionen skal skiftes.  </a:t>
            </a:r>
          </a:p>
          <a:p>
            <a:endParaRPr lang="da-DK" b="0" dirty="0"/>
          </a:p>
        </p:txBody>
      </p:sp>
      <p:sp>
        <p:nvSpPr>
          <p:cNvPr id="4" name="Pladsholder til slidenummer 3"/>
          <p:cNvSpPr>
            <a:spLocks noGrp="1"/>
          </p:cNvSpPr>
          <p:nvPr>
            <p:ph type="sldNum" sz="quarter" idx="5"/>
          </p:nvPr>
        </p:nvSpPr>
        <p:spPr/>
        <p:txBody>
          <a:bodyPr/>
          <a:lstStyle/>
          <a:p>
            <a:fld id="{4F42ADB8-B285-4B2D-B663-C1F0F3D334FD}" type="slidenum">
              <a:rPr lang="da-DK" smtClean="0"/>
              <a:t>90</a:t>
            </a:fld>
            <a:endParaRPr lang="da-DK"/>
          </a:p>
        </p:txBody>
      </p:sp>
    </p:spTree>
    <p:extLst>
      <p:ext uri="{BB962C8B-B14F-4D97-AF65-F5344CB8AC3E}">
        <p14:creationId xmlns:p14="http://schemas.microsoft.com/office/powerpoint/2010/main" val="225099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solidFill>
                  <a:schemeClr val="bg2"/>
                </a:solidFill>
              </a:rPr>
              <a:t>Erfaringer fra Ryesgade 25 havde overbevist bygherren om værdien af DGNB. Det var især det indledende procesarbejde som havde slået værdien fast.  </a:t>
            </a:r>
          </a:p>
          <a:p>
            <a:endParaRPr lang="da-DK" sz="1200" dirty="0">
              <a:solidFill>
                <a:schemeClr val="bg2"/>
              </a:solidFill>
            </a:endParaRPr>
          </a:p>
          <a:p>
            <a:r>
              <a:rPr lang="da-DK" sz="1200" dirty="0">
                <a:solidFill>
                  <a:schemeClr val="bg2"/>
                </a:solidFill>
              </a:rPr>
              <a:t>På A.C Bangs Hus blev det taget en ambitiøs beslutning om at certificerer hele bygningen efter DGNB Flex ordningen som ikke kun rummer én type anvendelse, men flere (her forretninger, kontorer og boliger).</a:t>
            </a:r>
          </a:p>
          <a:p>
            <a:endParaRPr lang="da-DK" b="1" dirty="0"/>
          </a:p>
          <a:p>
            <a:endParaRPr lang="da-DK" b="1" dirty="0"/>
          </a:p>
        </p:txBody>
      </p:sp>
      <p:sp>
        <p:nvSpPr>
          <p:cNvPr id="4" name="Pladsholder til slidenummer 3"/>
          <p:cNvSpPr>
            <a:spLocks noGrp="1"/>
          </p:cNvSpPr>
          <p:nvPr>
            <p:ph type="sldNum" sz="quarter" idx="5"/>
          </p:nvPr>
        </p:nvSpPr>
        <p:spPr/>
        <p:txBody>
          <a:bodyPr/>
          <a:lstStyle/>
          <a:p>
            <a:fld id="{4F42ADB8-B285-4B2D-B663-C1F0F3D334FD}" type="slidenum">
              <a:rPr lang="da-DK" smtClean="0"/>
              <a:t>9</a:t>
            </a:fld>
            <a:endParaRPr lang="da-DK"/>
          </a:p>
        </p:txBody>
      </p:sp>
    </p:spTree>
    <p:extLst>
      <p:ext uri="{BB962C8B-B14F-4D97-AF65-F5344CB8AC3E}">
        <p14:creationId xmlns:p14="http://schemas.microsoft.com/office/powerpoint/2010/main" val="23540784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err="1"/>
              <a:t>Cradle</a:t>
            </a:r>
            <a:r>
              <a:rPr lang="da-DK" b="1" dirty="0"/>
              <a:t> to </a:t>
            </a:r>
            <a:r>
              <a:rPr lang="da-DK" b="1" dirty="0" err="1"/>
              <a:t>cradle</a:t>
            </a:r>
            <a:r>
              <a:rPr lang="da-DK" b="1" dirty="0"/>
              <a:t>: Beton skal  kunne indgå i et kredsløb på steder, hvor den har høj værdi – ikke bare som vejbelægning</a:t>
            </a:r>
          </a:p>
          <a:p>
            <a:r>
              <a:rPr lang="da-DK" b="1" dirty="0"/>
              <a:t>Det er selvfølgelig kun i forbindelse med bygningscertificering at indsatsen ikke tæller. Line???</a:t>
            </a:r>
          </a:p>
          <a:p>
            <a:endParaRPr lang="da-DK" b="1" dirty="0"/>
          </a:p>
          <a:p>
            <a:r>
              <a:rPr lang="da-DK" b="1" dirty="0"/>
              <a:t>Find dokumentation</a:t>
            </a:r>
          </a:p>
          <a:p>
            <a:r>
              <a:rPr lang="da-DK" dirty="0"/>
              <a:t>På www.BygDok.dk fra Danske Byggecentre kan du finde dokumentation fra producenter og leverandører. Det er op til producenterne og leverandørerne selv at uploade dokumentationen.</a:t>
            </a:r>
          </a:p>
          <a:p>
            <a:endParaRPr lang="da-DK" dirty="0"/>
          </a:p>
          <a:p>
            <a:r>
              <a:rPr lang="da-DK" dirty="0"/>
              <a:t>Det er en god ide at vælge byggevarer med miljømærker – uanset om byggeriet skal certificeres eller ej. Mærkningsordningerne er din sikkerhed</a:t>
            </a:r>
          </a:p>
          <a:p>
            <a:r>
              <a:rPr lang="da-DK" dirty="0"/>
              <a:t>for, at byggevarens kvalitet er blevet vurderet af en uafhængig part og ikke bare af producenten selv. Desuden er det et redskab til at imødekomme dine kunders ønsker om bæredygtige. </a:t>
            </a:r>
          </a:p>
        </p:txBody>
      </p:sp>
      <p:sp>
        <p:nvSpPr>
          <p:cNvPr id="4" name="Pladsholder til slidenummer 3"/>
          <p:cNvSpPr>
            <a:spLocks noGrp="1"/>
          </p:cNvSpPr>
          <p:nvPr>
            <p:ph type="sldNum" sz="quarter" idx="5"/>
          </p:nvPr>
        </p:nvSpPr>
        <p:spPr/>
        <p:txBody>
          <a:bodyPr/>
          <a:lstStyle/>
          <a:p>
            <a:fld id="{4F42ADB8-B285-4B2D-B663-C1F0F3D334FD}" type="slidenum">
              <a:rPr lang="da-DK" smtClean="0"/>
              <a:t>91</a:t>
            </a:fld>
            <a:endParaRPr lang="da-DK"/>
          </a:p>
        </p:txBody>
      </p:sp>
    </p:spTree>
    <p:extLst>
      <p:ext uri="{BB962C8B-B14F-4D97-AF65-F5344CB8AC3E}">
        <p14:creationId xmlns:p14="http://schemas.microsoft.com/office/powerpoint/2010/main" val="33830568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566036"/>
                </a:solidFill>
                <a:effectLst/>
                <a:latin typeface="Italian Plate No2 Expanded"/>
              </a:rPr>
              <a:t>Den frivillige bæredygtighedsklasse vil i en periode fra lanceringen og frem til sommer 2022 gennemgå en testfase. I denne periode inviteres branchen til at teste bæredygtighedsklassen på konkrete nybyggerier og ombygninger for at indsamle erfaringer, der kan danne grundlag for at indføre krav om bæredygtighed i bygningsreglementet.</a:t>
            </a:r>
            <a:br>
              <a:rPr lang="da-DK" dirty="0"/>
            </a:br>
            <a:br>
              <a:rPr lang="da-DK" dirty="0"/>
            </a:br>
            <a:r>
              <a:rPr lang="da-DK" b="0" i="0" dirty="0">
                <a:solidFill>
                  <a:srgbClr val="566036"/>
                </a:solidFill>
                <a:effectLst/>
                <a:latin typeface="Italian Plate No2 Expanded"/>
              </a:rPr>
              <a:t>Formålet med den toårige testfase er løbende at indsamle erfaringer og evaluere branchens anvendelse af klassen, så det sikres, at der fremadrettet bliver mulighed for at stille krav om bæredygtighed på en miljø- og klimamæssig, social og økonomisk hensigtsmæssig måde.</a:t>
            </a:r>
          </a:p>
          <a:p>
            <a:pPr algn="l" fontAlgn="base"/>
            <a:r>
              <a:rPr lang="da-DK" b="0" i="0" dirty="0">
                <a:solidFill>
                  <a:srgbClr val="566036"/>
                </a:solidFill>
                <a:effectLst/>
                <a:latin typeface="Italian Plate No2 Expanded"/>
              </a:rPr>
              <a:t>For nogle bygherrer kan det være en udfordring at vælge bæredygtigt byggeri til. Der er mange holdninger til, hvad det vil sige at bygge bæredygtigt, og det kan være svært at balancere de miljø- og klimamæssige, sociale og økonomiske hensyn.</a:t>
            </a:r>
            <a:br>
              <a:rPr lang="da-DK" dirty="0"/>
            </a:br>
            <a:br>
              <a:rPr lang="da-DK" dirty="0"/>
            </a:br>
            <a:r>
              <a:rPr lang="da-DK" b="0" i="0" dirty="0">
                <a:solidFill>
                  <a:srgbClr val="566036"/>
                </a:solidFill>
                <a:effectLst/>
                <a:latin typeface="Italian Plate No2 Expanded"/>
              </a:rPr>
              <a:t>Formålet med den frivillige bæredygtighedsklasse er at skabe en lettilgængeligt og ressourceeffektivt grundlag for arbejdet med bæredygtigt byggeri. For at kunne skabe et solidt grundlag, er der i høj grad brug for at den frivillige bæredygtighedsklasse testes. Gennem praktiske erfaringer med de enkelte krav kan bygherrer opnå vigtige indsigter og dermed bidrage til at sætte ambitionsniveauet for kommende krav til bæredygtighed i bygningsreglementet.</a:t>
            </a:r>
          </a:p>
          <a:p>
            <a:pPr algn="l" fontAlgn="base"/>
            <a:r>
              <a:rPr lang="da-DK" b="0" i="0" dirty="0">
                <a:solidFill>
                  <a:srgbClr val="566036"/>
                </a:solidFill>
                <a:effectLst/>
                <a:latin typeface="Italian Plate No2 Expanded"/>
              </a:rPr>
              <a:t> </a:t>
            </a:r>
          </a:p>
          <a:p>
            <a:pPr algn="l" fontAlgn="base"/>
            <a:r>
              <a:rPr lang="da-DK" b="0" i="0" dirty="0">
                <a:solidFill>
                  <a:srgbClr val="566036"/>
                </a:solidFill>
                <a:effectLst/>
                <a:latin typeface="Italian Plate No2 Expanded"/>
              </a:rPr>
              <a:t>For at testfasen skal give et retvisende og solidt grundlag for det videre arbejde med bæredygtigt byggeri, er der behov for, at bygherrer af forskellige typer af byggeri deltager. Den frivillige bæredygtighedsklasse er derfor målrettet alle bygningstyper og både nybyggeri, ombygninger og renoveringer.</a:t>
            </a:r>
            <a:br>
              <a:rPr lang="da-DK" b="0" i="0" dirty="0">
                <a:solidFill>
                  <a:srgbClr val="566036"/>
                </a:solidFill>
                <a:effectLst/>
                <a:latin typeface="Italian Plate No2 Expanded"/>
              </a:rPr>
            </a:br>
            <a:br>
              <a:rPr lang="da-DK" b="0" i="0" dirty="0">
                <a:solidFill>
                  <a:srgbClr val="566036"/>
                </a:solidFill>
                <a:effectLst/>
                <a:latin typeface="Italian Plate No2 Expanded"/>
              </a:rPr>
            </a:br>
            <a:r>
              <a:rPr lang="da-DK" b="0" i="0" dirty="0">
                <a:solidFill>
                  <a:srgbClr val="566036"/>
                </a:solidFill>
                <a:effectLst/>
                <a:latin typeface="Italian Plate No2 Expanded"/>
              </a:rPr>
              <a:t>Alle bygherrer inviteres til at deltage i testen af klassen i den toårige testfase og den samlede byggebranche opfordres til at tage den frivillige bæredygtighedsklasse til sig, så der i fællesskab kan blive opbygget et solidt grundlag for at fremme og modne udviklingen af bæredygtigt byggeri i Danmark.</a:t>
            </a:r>
            <a:br>
              <a:rPr lang="da-DK" b="0" i="0" dirty="0">
                <a:solidFill>
                  <a:srgbClr val="566036"/>
                </a:solidFill>
                <a:effectLst/>
                <a:latin typeface="Italian Plate No2 Expanded"/>
              </a:rPr>
            </a:br>
            <a:br>
              <a:rPr lang="da-DK" b="0" i="0" dirty="0">
                <a:solidFill>
                  <a:srgbClr val="566036"/>
                </a:solidFill>
                <a:effectLst/>
                <a:latin typeface="Italian Plate No2 Expanded"/>
              </a:rPr>
            </a:br>
            <a:r>
              <a:rPr lang="da-DK" b="0" i="0" dirty="0">
                <a:solidFill>
                  <a:srgbClr val="566036"/>
                </a:solidFill>
                <a:effectLst/>
                <a:latin typeface="Italian Plate No2 Expanded"/>
              </a:rPr>
              <a:t>Det er muligt som bygherre at tilmelde sit byggeri på temasiden på hvilket som helst tidspunkt i løbet af den toårige testfase.</a:t>
            </a:r>
          </a:p>
          <a:p>
            <a:pPr algn="l" fontAlgn="base"/>
            <a:br>
              <a:rPr lang="da-DK" dirty="0"/>
            </a:br>
            <a:r>
              <a:rPr lang="da-DK" b="0" i="0" dirty="0">
                <a:solidFill>
                  <a:srgbClr val="566036"/>
                </a:solidFill>
                <a:effectLst/>
                <a:latin typeface="Italian Plate No2 Expanded"/>
              </a:rPr>
              <a:t>De deltagende bygherrer får mulighed for at præsentere deres byggeprojekt i en </a:t>
            </a:r>
            <a:r>
              <a:rPr lang="da-DK" b="0" i="0" dirty="0" err="1">
                <a:solidFill>
                  <a:srgbClr val="566036"/>
                </a:solidFill>
                <a:effectLst/>
                <a:latin typeface="Italian Plate No2 Expanded"/>
              </a:rPr>
              <a:t>casebank</a:t>
            </a:r>
            <a:r>
              <a:rPr lang="da-DK" b="0" i="0" dirty="0">
                <a:solidFill>
                  <a:srgbClr val="566036"/>
                </a:solidFill>
                <a:effectLst/>
                <a:latin typeface="Italian Plate No2 Expanded"/>
              </a:rPr>
              <a:t> på temasiden ’Bæredygtighedsklasse.dk’. Formålet med </a:t>
            </a:r>
            <a:r>
              <a:rPr lang="da-DK" b="0" i="0" dirty="0" err="1">
                <a:solidFill>
                  <a:srgbClr val="566036"/>
                </a:solidFill>
                <a:effectLst/>
                <a:latin typeface="Italian Plate No2 Expanded"/>
              </a:rPr>
              <a:t>casebanken</a:t>
            </a:r>
            <a:r>
              <a:rPr lang="da-DK" b="0" i="0" dirty="0">
                <a:solidFill>
                  <a:srgbClr val="566036"/>
                </a:solidFill>
                <a:effectLst/>
                <a:latin typeface="Italian Plate No2 Expanded"/>
              </a:rPr>
              <a:t> er at opsamle erfaringerne fra de deltagende byggeprojekter og dele viden på tværs af byggebranchen.</a:t>
            </a:r>
            <a:br>
              <a:rPr lang="da-DK" b="0" i="0" dirty="0">
                <a:solidFill>
                  <a:srgbClr val="566036"/>
                </a:solidFill>
                <a:effectLst/>
                <a:latin typeface="Italian Plate No2 Expanded"/>
              </a:rPr>
            </a:br>
            <a:br>
              <a:rPr lang="da-DK" b="0" i="0" dirty="0">
                <a:solidFill>
                  <a:srgbClr val="566036"/>
                </a:solidFill>
                <a:effectLst/>
                <a:latin typeface="Italian Plate No2 Expanded"/>
              </a:rPr>
            </a:br>
            <a:endParaRPr lang="da-DK" b="0" i="0" dirty="0">
              <a:solidFill>
                <a:srgbClr val="566036"/>
              </a:solidFill>
              <a:effectLst/>
              <a:latin typeface="Italian Plate No2 Expanded"/>
            </a:endParaRPr>
          </a:p>
          <a:p>
            <a:pPr algn="l" fontAlgn="base"/>
            <a:r>
              <a:rPr lang="da-DK" b="0" i="0" dirty="0">
                <a:solidFill>
                  <a:srgbClr val="566036"/>
                </a:solidFill>
                <a:effectLst/>
                <a:latin typeface="Italian Plate No2 Expanded"/>
              </a:rPr>
              <a:t>Alle tilmeldte byggeprojekter har mulighed for at blive oplistet og få et udstillingsvindue på ’Bæredygtighedsklasse.dk’. Her kan den enkelte bygherre præsentere sit byggeprojekt som case og i en række artikler beskrive projektets erfaringer med kravene. </a:t>
            </a:r>
            <a:r>
              <a:rPr lang="da-DK" b="0" i="0" dirty="0" err="1">
                <a:solidFill>
                  <a:srgbClr val="566036"/>
                </a:solidFill>
                <a:effectLst/>
                <a:latin typeface="Italian Plate No2 Expanded"/>
              </a:rPr>
              <a:t>Casebanken</a:t>
            </a:r>
            <a:r>
              <a:rPr lang="da-DK" b="0" i="0" dirty="0">
                <a:solidFill>
                  <a:srgbClr val="566036"/>
                </a:solidFill>
                <a:effectLst/>
                <a:latin typeface="Italian Plate No2 Expanded"/>
              </a:rPr>
              <a:t> er et valgfrit tilbud, og det er muligt at tilmelde sit byggeprojekt i hele testfasen.</a:t>
            </a:r>
            <a:br>
              <a:rPr lang="da-DK" b="0" i="0" dirty="0">
                <a:solidFill>
                  <a:srgbClr val="566036"/>
                </a:solidFill>
                <a:effectLst/>
                <a:latin typeface="Italian Plate No2 Expanded"/>
              </a:rPr>
            </a:br>
            <a:br>
              <a:rPr lang="da-DK" b="0" i="0" dirty="0">
                <a:solidFill>
                  <a:srgbClr val="566036"/>
                </a:solidFill>
                <a:effectLst/>
                <a:latin typeface="Italian Plate No2 Expanded"/>
              </a:rPr>
            </a:br>
            <a:r>
              <a:rPr lang="da-DK" b="0" i="0" dirty="0">
                <a:solidFill>
                  <a:srgbClr val="566036"/>
                </a:solidFill>
                <a:effectLst/>
                <a:latin typeface="Italian Plate No2 Expanded"/>
              </a:rPr>
              <a:t>For bygherren er det løbende muligt at tilføje og ændre casen. Fx kan bygherren ved tilmelding indledningsvist vælge at beskrive byggeprojektet og motivationen for at deltage i testen af bæredygtighedsklassen. Herefter kan casen opdateres løbende med nye informationer, efterhånden som erfaringer opnås og klassens krav opfyldes.</a:t>
            </a:r>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92</a:t>
            </a:fld>
            <a:endParaRPr lang="da-DK"/>
          </a:p>
        </p:txBody>
      </p:sp>
    </p:spTree>
    <p:extLst>
      <p:ext uri="{BB962C8B-B14F-4D97-AF65-F5344CB8AC3E}">
        <p14:creationId xmlns:p14="http://schemas.microsoft.com/office/powerpoint/2010/main" val="2557163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 skal (gerne ) dokumentere  samtlige krav – ellers forklar hvorfor det ikke er med.  </a:t>
            </a:r>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93</a:t>
            </a:fld>
            <a:endParaRPr lang="da-DK" dirty="0"/>
          </a:p>
        </p:txBody>
      </p:sp>
    </p:spTree>
    <p:extLst>
      <p:ext uri="{BB962C8B-B14F-4D97-AF65-F5344CB8AC3E}">
        <p14:creationId xmlns:p14="http://schemas.microsoft.com/office/powerpoint/2010/main" val="19579369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 kan få synliggjort sit projekt.</a:t>
            </a:r>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94</a:t>
            </a:fld>
            <a:endParaRPr lang="da-DK" dirty="0"/>
          </a:p>
        </p:txBody>
      </p:sp>
    </p:spTree>
    <p:extLst>
      <p:ext uri="{BB962C8B-B14F-4D97-AF65-F5344CB8AC3E}">
        <p14:creationId xmlns:p14="http://schemas.microsoft.com/office/powerpoint/2010/main" val="9261371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kan man filtrere på bygningstype – senere på krav</a:t>
            </a:r>
          </a:p>
        </p:txBody>
      </p:sp>
      <p:sp>
        <p:nvSpPr>
          <p:cNvPr id="4" name="Pladsholder til slidenummer 3"/>
          <p:cNvSpPr>
            <a:spLocks noGrp="1"/>
          </p:cNvSpPr>
          <p:nvPr>
            <p:ph type="sldNum" sz="quarter" idx="5"/>
          </p:nvPr>
        </p:nvSpPr>
        <p:spPr/>
        <p:txBody>
          <a:bodyPr/>
          <a:lstStyle/>
          <a:p>
            <a:pPr>
              <a:defRPr/>
            </a:pPr>
            <a:fld id="{35C9EF17-EE01-4EB0-A278-6B6B30B4DD04}" type="slidenum">
              <a:rPr lang="da-DK" smtClean="0"/>
              <a:pPr>
                <a:defRPr/>
              </a:pPr>
              <a:t>95</a:t>
            </a:fld>
            <a:endParaRPr lang="da-DK" dirty="0"/>
          </a:p>
        </p:txBody>
      </p:sp>
    </p:spTree>
    <p:extLst>
      <p:ext uri="{BB962C8B-B14F-4D97-AF65-F5344CB8AC3E}">
        <p14:creationId xmlns:p14="http://schemas.microsoft.com/office/powerpoint/2010/main" val="4700585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linkClick r:id="rId3"/>
              </a:rPr>
              <a:t>https://baeredygtighedsklasse.dk/Cases/Boliger/Bendixminde#tilmeldte-og-dokumenterede-krav</a:t>
            </a:r>
            <a:endParaRPr lang="da-DK" dirty="0"/>
          </a:p>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96</a:t>
            </a:fld>
            <a:endParaRPr lang="da-DK"/>
          </a:p>
        </p:txBody>
      </p:sp>
    </p:spTree>
    <p:extLst>
      <p:ext uri="{BB962C8B-B14F-4D97-AF65-F5344CB8AC3E}">
        <p14:creationId xmlns:p14="http://schemas.microsoft.com/office/powerpoint/2010/main" val="7924217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F42ADB8-B285-4B2D-B663-C1F0F3D334FD}" type="slidenum">
              <a:rPr lang="da-DK" smtClean="0"/>
              <a:t>97</a:t>
            </a:fld>
            <a:endParaRPr lang="da-DK"/>
          </a:p>
        </p:txBody>
      </p:sp>
    </p:spTree>
    <p:extLst>
      <p:ext uri="{BB962C8B-B14F-4D97-AF65-F5344CB8AC3E}">
        <p14:creationId xmlns:p14="http://schemas.microsoft.com/office/powerpoint/2010/main" val="313034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99</a:t>
            </a:fld>
            <a:endParaRPr lang="da-DK"/>
          </a:p>
        </p:txBody>
      </p:sp>
    </p:spTree>
    <p:extLst>
      <p:ext uri="{BB962C8B-B14F-4D97-AF65-F5344CB8AC3E}">
        <p14:creationId xmlns:p14="http://schemas.microsoft.com/office/powerpoint/2010/main" val="27524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F42ADB8-B285-4B2D-B663-C1F0F3D334FD}" type="slidenum">
              <a:rPr lang="da-DK" smtClean="0"/>
              <a:t>100</a:t>
            </a:fld>
            <a:endParaRPr lang="da-DK"/>
          </a:p>
        </p:txBody>
      </p:sp>
    </p:spTree>
    <p:extLst>
      <p:ext uri="{BB962C8B-B14F-4D97-AF65-F5344CB8AC3E}">
        <p14:creationId xmlns:p14="http://schemas.microsoft.com/office/powerpoint/2010/main" val="15095813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dirty="0">
                <a:solidFill>
                  <a:schemeClr val="tx1"/>
                </a:solidFill>
                <a:effectLst/>
                <a:latin typeface="+mn-lt"/>
                <a:ea typeface="+mn-ea"/>
                <a:cs typeface="+mn-cs"/>
              </a:rPr>
              <a:t>Til opgaven ”Kan du få 13 rigtige? ” er de rigtige svar her:</a:t>
            </a:r>
          </a:p>
          <a:p>
            <a:r>
              <a:rPr lang="da-DK" sz="1200" b="1" i="0" kern="1200" dirty="0">
                <a:solidFill>
                  <a:schemeClr val="tx1"/>
                </a:solidFill>
                <a:effectLst/>
                <a:latin typeface="+mn-lt"/>
                <a:ea typeface="+mn-ea"/>
                <a:cs typeface="+mn-cs"/>
              </a:rPr>
              <a:t>1</a:t>
            </a:r>
            <a:r>
              <a:rPr lang="da-DK" sz="1200" b="0" i="0" kern="1200" dirty="0">
                <a:solidFill>
                  <a:schemeClr val="tx1"/>
                </a:solidFill>
                <a:effectLst/>
                <a:latin typeface="+mn-lt"/>
                <a:ea typeface="+mn-ea"/>
                <a:cs typeface="+mn-cs"/>
              </a:rPr>
              <a:t>: 3 er korrekt, </a:t>
            </a:r>
            <a:r>
              <a:rPr lang="da-DK" sz="1200" b="1" i="0" kern="1200" dirty="0">
                <a:solidFill>
                  <a:schemeClr val="tx1"/>
                </a:solidFill>
                <a:effectLst/>
                <a:latin typeface="+mn-lt"/>
                <a:ea typeface="+mn-ea"/>
                <a:cs typeface="+mn-cs"/>
              </a:rPr>
              <a:t>2</a:t>
            </a:r>
            <a:r>
              <a:rPr lang="da-DK" sz="1200" b="0" i="0" kern="1200" dirty="0">
                <a:solidFill>
                  <a:schemeClr val="tx1"/>
                </a:solidFill>
                <a:effectLst/>
                <a:latin typeface="+mn-lt"/>
                <a:ea typeface="+mn-ea"/>
                <a:cs typeface="+mn-cs"/>
              </a:rPr>
              <a:t>: 1 og 3 er korrekt, </a:t>
            </a:r>
            <a:r>
              <a:rPr lang="da-DK" sz="1200" b="1" i="0" kern="1200" dirty="0">
                <a:solidFill>
                  <a:schemeClr val="tx1"/>
                </a:solidFill>
                <a:effectLst/>
                <a:latin typeface="+mn-lt"/>
                <a:ea typeface="+mn-ea"/>
                <a:cs typeface="+mn-cs"/>
              </a:rPr>
              <a:t>3</a:t>
            </a:r>
            <a:r>
              <a:rPr lang="da-DK" sz="1200" b="0" i="0" kern="1200" dirty="0">
                <a:solidFill>
                  <a:schemeClr val="tx1"/>
                </a:solidFill>
                <a:effectLst/>
                <a:latin typeface="+mn-lt"/>
                <a:ea typeface="+mn-ea"/>
                <a:cs typeface="+mn-cs"/>
              </a:rPr>
              <a:t>: Rigtige svar: træ, ler, mursten, træfiber og gips. Mursten dog i mindre grad end de øvrige materialer, </a:t>
            </a:r>
            <a:r>
              <a:rPr lang="da-DK" sz="1200" b="1" i="0" kern="1200" dirty="0">
                <a:solidFill>
                  <a:schemeClr val="tx1"/>
                </a:solidFill>
                <a:effectLst/>
                <a:latin typeface="+mn-lt"/>
                <a:ea typeface="+mn-ea"/>
                <a:cs typeface="+mn-cs"/>
              </a:rPr>
              <a:t>4</a:t>
            </a:r>
            <a:r>
              <a:rPr lang="da-DK" sz="1200" b="0" i="0" kern="1200" dirty="0">
                <a:solidFill>
                  <a:schemeClr val="tx1"/>
                </a:solidFill>
                <a:effectLst/>
                <a:latin typeface="+mn-lt"/>
                <a:ea typeface="+mn-ea"/>
                <a:cs typeface="+mn-cs"/>
              </a:rPr>
              <a:t>: 3. er korrekt, 2 kan også være korrekt, </a:t>
            </a:r>
            <a:r>
              <a:rPr lang="da-DK" sz="1200" b="1" i="0" kern="1200" dirty="0">
                <a:solidFill>
                  <a:schemeClr val="tx1"/>
                </a:solidFill>
                <a:effectLst/>
                <a:latin typeface="+mn-lt"/>
                <a:ea typeface="+mn-ea"/>
                <a:cs typeface="+mn-cs"/>
              </a:rPr>
              <a:t>5</a:t>
            </a:r>
            <a:r>
              <a:rPr lang="da-DK" sz="1200" b="0" i="0" kern="1200" dirty="0">
                <a:solidFill>
                  <a:schemeClr val="tx1"/>
                </a:solidFill>
                <a:effectLst/>
                <a:latin typeface="+mn-lt"/>
                <a:ea typeface="+mn-ea"/>
                <a:cs typeface="+mn-cs"/>
              </a:rPr>
              <a:t>: 1 er korrekt, </a:t>
            </a:r>
            <a:r>
              <a:rPr lang="da-DK" sz="1200" b="1" i="0" kern="1200" dirty="0">
                <a:solidFill>
                  <a:schemeClr val="tx1"/>
                </a:solidFill>
                <a:effectLst/>
                <a:latin typeface="+mn-lt"/>
                <a:ea typeface="+mn-ea"/>
                <a:cs typeface="+mn-cs"/>
              </a:rPr>
              <a:t>6</a:t>
            </a:r>
            <a:r>
              <a:rPr lang="da-DK" sz="1200" b="0" i="0" kern="1200" dirty="0">
                <a:solidFill>
                  <a:schemeClr val="tx1"/>
                </a:solidFill>
                <a:effectLst/>
                <a:latin typeface="+mn-lt"/>
                <a:ea typeface="+mn-ea"/>
                <a:cs typeface="+mn-cs"/>
              </a:rPr>
              <a:t>: alle er korrekte, </a:t>
            </a:r>
            <a:r>
              <a:rPr lang="da-DK" sz="1200" b="1" i="0" kern="1200" dirty="0">
                <a:solidFill>
                  <a:schemeClr val="tx1"/>
                </a:solidFill>
                <a:effectLst/>
                <a:latin typeface="+mn-lt"/>
                <a:ea typeface="+mn-ea"/>
                <a:cs typeface="+mn-cs"/>
              </a:rPr>
              <a:t>7</a:t>
            </a:r>
            <a:r>
              <a:rPr lang="da-DK" sz="1200" b="0" i="0" kern="1200" dirty="0">
                <a:solidFill>
                  <a:schemeClr val="tx1"/>
                </a:solidFill>
                <a:effectLst/>
                <a:latin typeface="+mn-lt"/>
                <a:ea typeface="+mn-ea"/>
                <a:cs typeface="+mn-cs"/>
              </a:rPr>
              <a:t>: 2 er korrekt, </a:t>
            </a:r>
            <a:r>
              <a:rPr lang="da-DK" sz="1200" b="1" i="0" kern="1200" dirty="0">
                <a:solidFill>
                  <a:schemeClr val="tx1"/>
                </a:solidFill>
                <a:effectLst/>
                <a:latin typeface="+mn-lt"/>
                <a:ea typeface="+mn-ea"/>
                <a:cs typeface="+mn-cs"/>
              </a:rPr>
              <a:t>8</a:t>
            </a:r>
            <a:r>
              <a:rPr lang="da-DK" sz="1200" b="0" i="0" kern="1200" dirty="0">
                <a:solidFill>
                  <a:schemeClr val="tx1"/>
                </a:solidFill>
                <a:effectLst/>
                <a:latin typeface="+mn-lt"/>
                <a:ea typeface="+mn-ea"/>
                <a:cs typeface="+mn-cs"/>
              </a:rPr>
              <a:t>: 1 er korrekt, </a:t>
            </a:r>
            <a:r>
              <a:rPr lang="da-DK" sz="1200" b="1" i="0" kern="1200" dirty="0">
                <a:solidFill>
                  <a:schemeClr val="tx1"/>
                </a:solidFill>
                <a:effectLst/>
                <a:latin typeface="+mn-lt"/>
                <a:ea typeface="+mn-ea"/>
                <a:cs typeface="+mn-cs"/>
              </a:rPr>
              <a:t>9</a:t>
            </a:r>
            <a:r>
              <a:rPr lang="da-DK" sz="1200" b="0" i="0" kern="1200" dirty="0">
                <a:solidFill>
                  <a:schemeClr val="tx1"/>
                </a:solidFill>
                <a:effectLst/>
                <a:latin typeface="+mn-lt"/>
                <a:ea typeface="+mn-ea"/>
                <a:cs typeface="+mn-cs"/>
              </a:rPr>
              <a:t>: 1 og 2 er korrekt, </a:t>
            </a:r>
            <a:r>
              <a:rPr lang="da-DK" sz="1200" b="1" i="0" kern="1200" dirty="0">
                <a:solidFill>
                  <a:schemeClr val="tx1"/>
                </a:solidFill>
                <a:effectLst/>
                <a:latin typeface="+mn-lt"/>
                <a:ea typeface="+mn-ea"/>
                <a:cs typeface="+mn-cs"/>
              </a:rPr>
              <a:t>10</a:t>
            </a:r>
            <a:r>
              <a:rPr lang="da-DK" sz="1200" b="0" i="0" kern="1200" dirty="0">
                <a:solidFill>
                  <a:schemeClr val="tx1"/>
                </a:solidFill>
                <a:effectLst/>
                <a:latin typeface="+mn-lt"/>
                <a:ea typeface="+mn-ea"/>
                <a:cs typeface="+mn-cs"/>
              </a:rPr>
              <a:t>: 3 er korrekt, </a:t>
            </a:r>
            <a:r>
              <a:rPr lang="da-DK" sz="1200" b="1" i="0" kern="1200" dirty="0">
                <a:solidFill>
                  <a:schemeClr val="tx1"/>
                </a:solidFill>
                <a:effectLst/>
                <a:latin typeface="+mn-lt"/>
                <a:ea typeface="+mn-ea"/>
                <a:cs typeface="+mn-cs"/>
              </a:rPr>
              <a:t>11</a:t>
            </a:r>
            <a:r>
              <a:rPr lang="da-DK" sz="1200" b="0" i="0" kern="1200" dirty="0">
                <a:solidFill>
                  <a:schemeClr val="tx1"/>
                </a:solidFill>
                <a:effectLst/>
                <a:latin typeface="+mn-lt"/>
                <a:ea typeface="+mn-ea"/>
                <a:cs typeface="+mn-cs"/>
              </a:rPr>
              <a:t>: 2 er korrekt, </a:t>
            </a:r>
            <a:r>
              <a:rPr lang="da-DK" sz="1200" b="1" i="0" kern="1200" dirty="0">
                <a:solidFill>
                  <a:schemeClr val="tx1"/>
                </a:solidFill>
                <a:effectLst/>
                <a:latin typeface="+mn-lt"/>
                <a:ea typeface="+mn-ea"/>
                <a:cs typeface="+mn-cs"/>
              </a:rPr>
              <a:t>12</a:t>
            </a:r>
            <a:r>
              <a:rPr lang="da-DK" sz="1200" b="0" i="0" kern="1200" dirty="0">
                <a:solidFill>
                  <a:schemeClr val="tx1"/>
                </a:solidFill>
                <a:effectLst/>
                <a:latin typeface="+mn-lt"/>
                <a:ea typeface="+mn-ea"/>
                <a:cs typeface="+mn-cs"/>
              </a:rPr>
              <a:t>: 1 er korrekt, </a:t>
            </a:r>
            <a:r>
              <a:rPr lang="da-DK" sz="1200" b="1" i="0" kern="1200" dirty="0">
                <a:solidFill>
                  <a:schemeClr val="tx1"/>
                </a:solidFill>
                <a:effectLst/>
                <a:latin typeface="+mn-lt"/>
                <a:ea typeface="+mn-ea"/>
                <a:cs typeface="+mn-cs"/>
              </a:rPr>
              <a:t>13</a:t>
            </a:r>
            <a:r>
              <a:rPr lang="da-DK" sz="1200" b="0" i="0" kern="1200" dirty="0">
                <a:solidFill>
                  <a:schemeClr val="tx1"/>
                </a:solidFill>
                <a:effectLst/>
                <a:latin typeface="+mn-lt"/>
                <a:ea typeface="+mn-ea"/>
                <a:cs typeface="+mn-cs"/>
              </a:rPr>
              <a:t>: 1 og 2 er korrekt.</a:t>
            </a:r>
          </a:p>
          <a:p>
            <a:endParaRPr lang="da-DK" dirty="0"/>
          </a:p>
        </p:txBody>
      </p:sp>
      <p:sp>
        <p:nvSpPr>
          <p:cNvPr id="4" name="Pladsholder til slidenummer 3"/>
          <p:cNvSpPr>
            <a:spLocks noGrp="1"/>
          </p:cNvSpPr>
          <p:nvPr>
            <p:ph type="sldNum" sz="quarter" idx="5"/>
          </p:nvPr>
        </p:nvSpPr>
        <p:spPr/>
        <p:txBody>
          <a:bodyPr/>
          <a:lstStyle/>
          <a:p>
            <a:fld id="{31A4820B-529E-454A-8800-5605E71AC0E5}" type="slidenum">
              <a:rPr lang="da-DK" smtClean="0"/>
              <a:t>101</a:t>
            </a:fld>
            <a:endParaRPr lang="da-DK"/>
          </a:p>
        </p:txBody>
      </p:sp>
    </p:spTree>
    <p:extLst>
      <p:ext uri="{BB962C8B-B14F-4D97-AF65-F5344CB8AC3E}">
        <p14:creationId xmlns:p14="http://schemas.microsoft.com/office/powerpoint/2010/main" val="116531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16D8C-7DB2-AD45-8687-A1810682C443}"/>
              </a:ext>
            </a:extLst>
          </p:cNvPr>
          <p:cNvSpPr>
            <a:spLocks noGrp="1"/>
          </p:cNvSpPr>
          <p:nvPr>
            <p:ph type="ctrTitle"/>
          </p:nvPr>
        </p:nvSpPr>
        <p:spPr>
          <a:xfrm>
            <a:off x="1524000" y="2235200"/>
            <a:ext cx="9144000" cy="2387600"/>
          </a:xfrm>
        </p:spPr>
        <p:txBody>
          <a:bodyPr anchor="ctr" anchorCtr="1"/>
          <a:lstStyle>
            <a:lvl1pPr algn="ctr">
              <a:defRPr sz="60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D172DFF-4AE7-8049-9528-603E0951D0D9}"/>
              </a:ext>
            </a:extLst>
          </p:cNvPr>
          <p:cNvSpPr>
            <a:spLocks noGrp="1"/>
          </p:cNvSpPr>
          <p:nvPr>
            <p:ph type="subTitle" idx="1"/>
          </p:nvPr>
        </p:nvSpPr>
        <p:spPr>
          <a:xfrm>
            <a:off x="1524000" y="4530726"/>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76210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og indholdsobjek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420EC-6133-0747-BC42-490C81E72B15}"/>
              </a:ext>
            </a:extLst>
          </p:cNvPr>
          <p:cNvSpPr>
            <a:spLocks noGrp="1"/>
          </p:cNvSpPr>
          <p:nvPr>
            <p:ph type="title" hasCustomPrompt="1"/>
          </p:nvPr>
        </p:nvSpPr>
        <p:spPr/>
        <p:txBody>
          <a:bodyPr/>
          <a:lstStyle>
            <a:lvl1pPr>
              <a:defRPr lang="da-DK" b="1" smtClean="0">
                <a:effectLst/>
              </a:defRPr>
            </a:lvl1pPr>
          </a:lstStyle>
          <a:p>
            <a:r>
              <a:rPr lang="da-DK" b="1" dirty="0">
                <a:solidFill>
                  <a:srgbClr val="FF725C"/>
                </a:solidFill>
                <a:effectLst/>
                <a:latin typeface="Benton Sans" panose="02000504020000020004" pitchFamily="2" charset="77"/>
              </a:rPr>
              <a:t>Fem overordnede principper</a:t>
            </a:r>
            <a:endParaRPr lang="da-DK" dirty="0">
              <a:solidFill>
                <a:srgbClr val="FF725C"/>
              </a:solidFill>
              <a:effectLst/>
              <a:latin typeface="Benton Sans" panose="02000504020000020004" pitchFamily="2" charset="77"/>
            </a:endParaRPr>
          </a:p>
        </p:txBody>
      </p:sp>
      <p:sp>
        <p:nvSpPr>
          <p:cNvPr id="5" name="Rektangel 4">
            <a:extLst>
              <a:ext uri="{FF2B5EF4-FFF2-40B4-BE49-F238E27FC236}">
                <a16:creationId xmlns:a16="http://schemas.microsoft.com/office/drawing/2014/main" id="{B7D58E9E-A971-4248-8973-1E49F930E455}"/>
              </a:ext>
            </a:extLst>
          </p:cNvPr>
          <p:cNvSpPr/>
          <p:nvPr userDrawn="1"/>
        </p:nvSpPr>
        <p:spPr>
          <a:xfrm>
            <a:off x="2191555" y="2215785"/>
            <a:ext cx="3783817" cy="769441"/>
          </a:xfrm>
          <a:prstGeom prst="rect">
            <a:avLst/>
          </a:prstGeom>
        </p:spPr>
        <p:txBody>
          <a:bodyPr wrap="square">
            <a:spAutoFit/>
          </a:bodyPr>
          <a:lstStyle/>
          <a:p>
            <a:r>
              <a:rPr kumimoji="0" lang="da-DK" sz="2400" b="1" i="0" u="none" strike="noStrike" kern="1200" cap="none" spc="0" normalizeH="0" baseline="0" noProof="0" dirty="0">
                <a:ln>
                  <a:noFill/>
                </a:ln>
                <a:solidFill>
                  <a:schemeClr val="bg2"/>
                </a:solidFill>
                <a:effectLst/>
                <a:uLnTx/>
                <a:uFillTx/>
                <a:latin typeface="FranklinGothic URW Demi" pitchFamily="2" charset="77"/>
                <a:ea typeface="+mn-ea"/>
                <a:cs typeface="+mn-cs"/>
              </a:rPr>
              <a:t>Spar på ressourcerne </a:t>
            </a:r>
          </a:p>
          <a:p>
            <a:r>
              <a:rPr kumimoji="0" lang="da-DK" sz="2000" b="0" i="0" u="none" strike="noStrike" kern="1200" cap="none" spc="0" normalizeH="0" baseline="0" noProof="0" dirty="0">
                <a:ln>
                  <a:noFill/>
                </a:ln>
                <a:solidFill>
                  <a:schemeClr val="bg2"/>
                </a:solidFill>
                <a:effectLst/>
                <a:uLnTx/>
                <a:uFillTx/>
                <a:latin typeface="FranklinGothic URW Book" pitchFamily="2" charset="77"/>
                <a:ea typeface="+mn-ea"/>
                <a:cs typeface="+mn-cs"/>
              </a:rPr>
              <a:t>– i produktion, opførelse og drift</a:t>
            </a:r>
          </a:p>
        </p:txBody>
      </p:sp>
      <p:pic>
        <p:nvPicPr>
          <p:cNvPr id="8" name="Grafik 7">
            <a:extLst>
              <a:ext uri="{FF2B5EF4-FFF2-40B4-BE49-F238E27FC236}">
                <a16:creationId xmlns:a16="http://schemas.microsoft.com/office/drawing/2014/main" id="{09A7385B-82EA-CA41-B01D-70996C96089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5506" y="2133349"/>
            <a:ext cx="919712" cy="934311"/>
          </a:xfrm>
          <a:prstGeom prst="rect">
            <a:avLst/>
          </a:prstGeom>
        </p:spPr>
      </p:pic>
      <p:pic>
        <p:nvPicPr>
          <p:cNvPr id="10" name="Grafik 9">
            <a:extLst>
              <a:ext uri="{FF2B5EF4-FFF2-40B4-BE49-F238E27FC236}">
                <a16:creationId xmlns:a16="http://schemas.microsoft.com/office/drawing/2014/main" id="{227ECF77-40F9-6F46-85EC-B632BC499D8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3633" y="5335831"/>
            <a:ext cx="783458" cy="763993"/>
          </a:xfrm>
          <a:prstGeom prst="rect">
            <a:avLst/>
          </a:prstGeom>
        </p:spPr>
      </p:pic>
      <p:pic>
        <p:nvPicPr>
          <p:cNvPr id="12" name="Grafik 11">
            <a:extLst>
              <a:ext uri="{FF2B5EF4-FFF2-40B4-BE49-F238E27FC236}">
                <a16:creationId xmlns:a16="http://schemas.microsoft.com/office/drawing/2014/main" id="{E7C19B9F-1D93-6D4D-B71C-54FAF937C9C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20176" y="3630352"/>
            <a:ext cx="671535" cy="905113"/>
          </a:xfrm>
          <a:prstGeom prst="rect">
            <a:avLst/>
          </a:prstGeom>
        </p:spPr>
      </p:pic>
      <p:pic>
        <p:nvPicPr>
          <p:cNvPr id="14" name="Grafik 13">
            <a:extLst>
              <a:ext uri="{FF2B5EF4-FFF2-40B4-BE49-F238E27FC236}">
                <a16:creationId xmlns:a16="http://schemas.microsoft.com/office/drawing/2014/main" id="{E9AF5557-F04C-EE48-8477-74B4CE4A3AC7}"/>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06601" y="3603587"/>
            <a:ext cx="817522" cy="958642"/>
          </a:xfrm>
          <a:prstGeom prst="rect">
            <a:avLst/>
          </a:prstGeom>
        </p:spPr>
      </p:pic>
      <p:pic>
        <p:nvPicPr>
          <p:cNvPr id="16" name="Grafik 15">
            <a:extLst>
              <a:ext uri="{FF2B5EF4-FFF2-40B4-BE49-F238E27FC236}">
                <a16:creationId xmlns:a16="http://schemas.microsoft.com/office/drawing/2014/main" id="{E63C7E75-79D2-B44D-90C8-523256C09DCF}"/>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81490" y="2398157"/>
            <a:ext cx="948909" cy="437958"/>
          </a:xfrm>
          <a:prstGeom prst="rect">
            <a:avLst/>
          </a:prstGeom>
        </p:spPr>
      </p:pic>
      <p:sp>
        <p:nvSpPr>
          <p:cNvPr id="17" name="Rektangel 16">
            <a:extLst>
              <a:ext uri="{FF2B5EF4-FFF2-40B4-BE49-F238E27FC236}">
                <a16:creationId xmlns:a16="http://schemas.microsoft.com/office/drawing/2014/main" id="{F7D3B100-BEAB-1C4F-838A-CAC5B3BFA764}"/>
              </a:ext>
            </a:extLst>
          </p:cNvPr>
          <p:cNvSpPr/>
          <p:nvPr userDrawn="1"/>
        </p:nvSpPr>
        <p:spPr>
          <a:xfrm>
            <a:off x="2205377" y="5320760"/>
            <a:ext cx="3342411" cy="769441"/>
          </a:xfrm>
          <a:prstGeom prst="rect">
            <a:avLst/>
          </a:prstGeom>
        </p:spPr>
        <p:txBody>
          <a:bodyPr wrap="square">
            <a:spAutoFit/>
          </a:bodyPr>
          <a:lstStyle/>
          <a:p>
            <a:r>
              <a:rPr kumimoji="0" lang="da-DK" sz="2400" b="1" i="0" u="none" strike="noStrike" kern="1200" cap="none" spc="0" normalizeH="0" baseline="0" noProof="0" dirty="0">
                <a:ln>
                  <a:noFill/>
                </a:ln>
                <a:solidFill>
                  <a:schemeClr val="bg2"/>
                </a:solidFill>
                <a:effectLst/>
                <a:uLnTx/>
                <a:uFillTx/>
                <a:latin typeface="FranklinGothic URW Demi" pitchFamily="2" charset="77"/>
                <a:ea typeface="+mn-ea"/>
                <a:cs typeface="+mn-cs"/>
              </a:rPr>
              <a:t>Byg til ombyggelighed</a:t>
            </a:r>
          </a:p>
          <a:p>
            <a:r>
              <a:rPr kumimoji="0" lang="da-DK" sz="2000" b="0" i="0" u="none" strike="noStrike" kern="1200" cap="none" spc="0" normalizeH="0" baseline="0" noProof="0" dirty="0">
                <a:ln>
                  <a:noFill/>
                </a:ln>
                <a:solidFill>
                  <a:schemeClr val="bg2"/>
                </a:solidFill>
                <a:effectLst/>
                <a:uLnTx/>
                <a:uFillTx/>
                <a:latin typeface="FranklinGothic URW Book" pitchFamily="2" charset="77"/>
                <a:ea typeface="+mn-ea"/>
                <a:cs typeface="+mn-cs"/>
              </a:rPr>
              <a:t>– anvend fleksible løsninger</a:t>
            </a:r>
          </a:p>
        </p:txBody>
      </p:sp>
      <p:sp>
        <p:nvSpPr>
          <p:cNvPr id="18" name="Rektangel 17">
            <a:extLst>
              <a:ext uri="{FF2B5EF4-FFF2-40B4-BE49-F238E27FC236}">
                <a16:creationId xmlns:a16="http://schemas.microsoft.com/office/drawing/2014/main" id="{DAC65737-EF95-0C41-ACD5-9B7487435BF7}"/>
              </a:ext>
            </a:extLst>
          </p:cNvPr>
          <p:cNvSpPr/>
          <p:nvPr userDrawn="1"/>
        </p:nvSpPr>
        <p:spPr>
          <a:xfrm>
            <a:off x="7802324" y="3768272"/>
            <a:ext cx="3607078" cy="769441"/>
          </a:xfrm>
          <a:prstGeom prst="rect">
            <a:avLst/>
          </a:prstGeom>
        </p:spPr>
        <p:txBody>
          <a:bodyPr wrap="none">
            <a:spAutoFit/>
          </a:bodyPr>
          <a:lstStyle/>
          <a:p>
            <a:r>
              <a:rPr kumimoji="0" lang="da-DK" sz="2400" b="1" i="0" u="none" strike="noStrike" kern="1200" cap="none" spc="0" normalizeH="0" baseline="0" noProof="0" dirty="0">
                <a:ln>
                  <a:noFill/>
                </a:ln>
                <a:solidFill>
                  <a:schemeClr val="bg2"/>
                </a:solidFill>
                <a:effectLst/>
                <a:uLnTx/>
                <a:uFillTx/>
                <a:latin typeface="FranklinGothic URW Demi" pitchFamily="2" charset="77"/>
                <a:ea typeface="+mn-ea"/>
                <a:cs typeface="+mn-cs"/>
              </a:rPr>
              <a:t>Kig efter dokumentation</a:t>
            </a:r>
          </a:p>
          <a:p>
            <a:r>
              <a:rPr kumimoji="0" lang="da-DK" sz="2000" b="0" i="0" u="none" strike="noStrike" kern="1200" cap="none" spc="0" normalizeH="0" baseline="0" noProof="0" dirty="0">
                <a:ln>
                  <a:noFill/>
                </a:ln>
                <a:solidFill>
                  <a:schemeClr val="bg2"/>
                </a:solidFill>
                <a:effectLst/>
                <a:uLnTx/>
                <a:uFillTx/>
                <a:latin typeface="FranklinGothic URW Book" pitchFamily="2" charset="77"/>
                <a:ea typeface="+mn-ea"/>
                <a:cs typeface="+mn-cs"/>
              </a:rPr>
              <a:t>– miljømærker og deklarationer</a:t>
            </a:r>
          </a:p>
        </p:txBody>
      </p:sp>
      <p:sp>
        <p:nvSpPr>
          <p:cNvPr id="19" name="Rektangel 18">
            <a:extLst>
              <a:ext uri="{FF2B5EF4-FFF2-40B4-BE49-F238E27FC236}">
                <a16:creationId xmlns:a16="http://schemas.microsoft.com/office/drawing/2014/main" id="{FD9AFB62-35B1-D94D-8F93-DF238AF90B3D}"/>
              </a:ext>
            </a:extLst>
          </p:cNvPr>
          <p:cNvSpPr/>
          <p:nvPr userDrawn="1"/>
        </p:nvSpPr>
        <p:spPr>
          <a:xfrm>
            <a:off x="7802324" y="2215785"/>
            <a:ext cx="3331361" cy="769441"/>
          </a:xfrm>
          <a:prstGeom prst="rect">
            <a:avLst/>
          </a:prstGeom>
        </p:spPr>
        <p:txBody>
          <a:bodyPr wrap="none">
            <a:spAutoFit/>
          </a:bodyPr>
          <a:lstStyle/>
          <a:p>
            <a:r>
              <a:rPr kumimoji="0" lang="da-DK" sz="2400" b="1" i="0" u="none" strike="noStrike" kern="1200" cap="none" spc="0" normalizeH="0" baseline="0" noProof="0" dirty="0">
                <a:ln>
                  <a:noFill/>
                </a:ln>
                <a:solidFill>
                  <a:schemeClr val="bg2"/>
                </a:solidFill>
                <a:effectLst/>
                <a:uLnTx/>
                <a:uFillTx/>
                <a:latin typeface="FranklinGothic URW Demi" pitchFamily="2" charset="77"/>
                <a:ea typeface="+mn-ea"/>
                <a:cs typeface="+mn-cs"/>
              </a:rPr>
              <a:t>Byg holdbart</a:t>
            </a:r>
          </a:p>
          <a:p>
            <a:r>
              <a:rPr kumimoji="0" lang="da-DK" sz="2000" b="0" i="0" u="none" strike="noStrike" kern="1200" cap="none" spc="0" normalizeH="0" baseline="0" noProof="0" dirty="0">
                <a:ln>
                  <a:noFill/>
                </a:ln>
                <a:solidFill>
                  <a:schemeClr val="bg2"/>
                </a:solidFill>
                <a:effectLst/>
                <a:uLnTx/>
                <a:uFillTx/>
                <a:latin typeface="FranklinGothic URW Book" pitchFamily="2" charset="77"/>
                <a:ea typeface="+mn-ea"/>
                <a:cs typeface="+mn-cs"/>
              </a:rPr>
              <a:t>– vælg materialer til formålet</a:t>
            </a:r>
          </a:p>
        </p:txBody>
      </p:sp>
      <p:sp>
        <p:nvSpPr>
          <p:cNvPr id="20" name="Rektangel 19">
            <a:extLst>
              <a:ext uri="{FF2B5EF4-FFF2-40B4-BE49-F238E27FC236}">
                <a16:creationId xmlns:a16="http://schemas.microsoft.com/office/drawing/2014/main" id="{E7AF3987-CF70-A444-85CB-6BAFA77FE37C}"/>
              </a:ext>
            </a:extLst>
          </p:cNvPr>
          <p:cNvSpPr/>
          <p:nvPr userDrawn="1"/>
        </p:nvSpPr>
        <p:spPr>
          <a:xfrm>
            <a:off x="2214109" y="3768272"/>
            <a:ext cx="3063628" cy="769441"/>
          </a:xfrm>
          <a:prstGeom prst="rect">
            <a:avLst/>
          </a:prstGeom>
        </p:spPr>
        <p:txBody>
          <a:bodyPr wrap="square">
            <a:spAutoFit/>
          </a:bodyPr>
          <a:lstStyle/>
          <a:p>
            <a:r>
              <a:rPr kumimoji="0" lang="da-DK" sz="2400" b="1" i="0" u="none" strike="noStrike" kern="1200" cap="none" spc="0" normalizeH="0" baseline="0" noProof="0" dirty="0">
                <a:ln>
                  <a:noFill/>
                </a:ln>
                <a:solidFill>
                  <a:schemeClr val="bg2"/>
                </a:solidFill>
                <a:effectLst/>
                <a:uLnTx/>
                <a:uFillTx/>
                <a:latin typeface="FranklinGothic URW Demi" pitchFamily="2" charset="77"/>
                <a:ea typeface="+mn-ea"/>
                <a:cs typeface="+mn-cs"/>
              </a:rPr>
              <a:t>Skab godt indeklima</a:t>
            </a:r>
          </a:p>
          <a:p>
            <a:r>
              <a:rPr kumimoji="0" lang="da-DK" sz="2000" b="0" i="0" u="none" strike="noStrike" kern="1200" cap="none" spc="0" normalizeH="0" baseline="0" noProof="0" dirty="0">
                <a:ln>
                  <a:noFill/>
                </a:ln>
                <a:solidFill>
                  <a:schemeClr val="bg2"/>
                </a:solidFill>
                <a:effectLst/>
                <a:uLnTx/>
                <a:uFillTx/>
                <a:latin typeface="FranklinGothic URW Book" pitchFamily="2" charset="77"/>
                <a:ea typeface="+mn-ea"/>
                <a:cs typeface="+mn-cs"/>
              </a:rPr>
              <a:t>– lyd, lys og luft</a:t>
            </a:r>
          </a:p>
        </p:txBody>
      </p:sp>
    </p:spTree>
    <p:extLst>
      <p:ext uri="{BB962C8B-B14F-4D97-AF65-F5344CB8AC3E}">
        <p14:creationId xmlns:p14="http://schemas.microsoft.com/office/powerpoint/2010/main" val="101601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85F0C-1095-E743-8AF1-870DA39D15AD}"/>
              </a:ext>
            </a:extLst>
          </p:cNvPr>
          <p:cNvSpPr>
            <a:spLocks noGrp="1"/>
          </p:cNvSpPr>
          <p:nvPr>
            <p:ph type="title"/>
          </p:nvPr>
        </p:nvSpPr>
        <p:spPr/>
        <p:txBody>
          <a:bodyPr/>
          <a:lstStyle/>
          <a:p>
            <a:r>
              <a:rPr lang="da-DK"/>
              <a:t>Klik for at redigere titeltypografien i masteren</a:t>
            </a:r>
          </a:p>
        </p:txBody>
      </p:sp>
      <p:sp>
        <p:nvSpPr>
          <p:cNvPr id="10" name="Pladsholder til indhold 2">
            <a:extLst>
              <a:ext uri="{FF2B5EF4-FFF2-40B4-BE49-F238E27FC236}">
                <a16:creationId xmlns:a16="http://schemas.microsoft.com/office/drawing/2014/main" id="{FDDBCC35-FB0C-1B49-9C81-EA835716C96B}"/>
              </a:ext>
            </a:extLst>
          </p:cNvPr>
          <p:cNvSpPr>
            <a:spLocks noGrp="1"/>
          </p:cNvSpPr>
          <p:nvPr>
            <p:ph idx="10"/>
          </p:nvPr>
        </p:nvSpPr>
        <p:spPr>
          <a:xfrm>
            <a:off x="6172202" y="1825625"/>
            <a:ext cx="5181600" cy="4351338"/>
          </a:xfrm>
          <a:prstGeom prst="rect">
            <a:avLst/>
          </a:prstGeom>
          <a:noFill/>
        </p:spPr>
        <p:txBody>
          <a:bodyPr lIns="90000" tIns="46800" rIns="90000" bIns="468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1" name="Pladsholder til indhold 2">
            <a:extLst>
              <a:ext uri="{FF2B5EF4-FFF2-40B4-BE49-F238E27FC236}">
                <a16:creationId xmlns:a16="http://schemas.microsoft.com/office/drawing/2014/main" id="{0D6FFBD2-AC6C-094E-A431-A96D41943D82}"/>
              </a:ext>
            </a:extLst>
          </p:cNvPr>
          <p:cNvSpPr>
            <a:spLocks noGrp="1"/>
          </p:cNvSpPr>
          <p:nvPr>
            <p:ph idx="11"/>
          </p:nvPr>
        </p:nvSpPr>
        <p:spPr>
          <a:xfrm>
            <a:off x="838198" y="1825625"/>
            <a:ext cx="5181600" cy="4351338"/>
          </a:xfrm>
          <a:prstGeom prst="rect">
            <a:avLst/>
          </a:prstGeom>
          <a:noFill/>
        </p:spPr>
        <p:txBody>
          <a:bodyPr lIns="90000" tIns="46800" rIns="90000" bIns="468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986812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85F0C-1095-E743-8AF1-870DA39D15AD}"/>
              </a:ext>
            </a:extLst>
          </p:cNvPr>
          <p:cNvSpPr>
            <a:spLocks noGrp="1"/>
          </p:cNvSpPr>
          <p:nvPr>
            <p:ph type="title"/>
          </p:nvPr>
        </p:nvSpPr>
        <p:spPr>
          <a:xfrm>
            <a:off x="838200" y="365125"/>
            <a:ext cx="4648200" cy="1325563"/>
          </a:xfrm>
        </p:spPr>
        <p:txBody>
          <a:bodyPr anchor="ctr"/>
          <a:lstStyle/>
          <a:p>
            <a:r>
              <a:rPr lang="da-DK"/>
              <a:t>Klik for at redigere titeltypografien i masteren</a:t>
            </a:r>
            <a:endParaRPr lang="da-DK" dirty="0"/>
          </a:p>
        </p:txBody>
      </p:sp>
      <p:sp>
        <p:nvSpPr>
          <p:cNvPr id="6" name="Pladsholder til indhold 2">
            <a:extLst>
              <a:ext uri="{FF2B5EF4-FFF2-40B4-BE49-F238E27FC236}">
                <a16:creationId xmlns:a16="http://schemas.microsoft.com/office/drawing/2014/main" id="{5584E538-4C8E-1E4B-8841-F777C805238C}"/>
              </a:ext>
            </a:extLst>
          </p:cNvPr>
          <p:cNvSpPr>
            <a:spLocks noGrp="1"/>
          </p:cNvSpPr>
          <p:nvPr>
            <p:ph idx="10"/>
          </p:nvPr>
        </p:nvSpPr>
        <p:spPr>
          <a:xfrm>
            <a:off x="6096000" y="0"/>
            <a:ext cx="6096000" cy="6858000"/>
          </a:xfrm>
          <a:prstGeom prst="rect">
            <a:avLst/>
          </a:prstGeom>
          <a:noFill/>
        </p:spPr>
        <p:txBody>
          <a:bodyPr lIns="90000" tIns="46800" rIns="90000" bIns="468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502782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o indholdsobjekter">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BF1419A8-93D7-7146-AFD2-532444FF7E1B}"/>
              </a:ext>
            </a:extLst>
          </p:cNvPr>
          <p:cNvSpPr txBox="1">
            <a:spLocks/>
          </p:cNvSpPr>
          <p:nvPr userDrawn="1"/>
        </p:nvSpPr>
        <p:spPr>
          <a:xfrm>
            <a:off x="6705600" y="365124"/>
            <a:ext cx="4648200"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3500" b="1" i="0" kern="1200" spc="0">
                <a:solidFill>
                  <a:schemeClr val="tx1"/>
                </a:solidFill>
                <a:latin typeface="FranklinGothic URW Demi" pitchFamily="2" charset="77"/>
                <a:ea typeface="+mj-ea"/>
                <a:cs typeface="+mj-cs"/>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B7668EF4-95F0-734A-BF3B-F281639F2DBF}"/>
              </a:ext>
            </a:extLst>
          </p:cNvPr>
          <p:cNvSpPr>
            <a:spLocks noGrp="1"/>
          </p:cNvSpPr>
          <p:nvPr>
            <p:ph idx="10"/>
          </p:nvPr>
        </p:nvSpPr>
        <p:spPr>
          <a:xfrm>
            <a:off x="0" y="0"/>
            <a:ext cx="6096000" cy="6858000"/>
          </a:xfrm>
          <a:prstGeom prst="rect">
            <a:avLst/>
          </a:prstGeom>
          <a:noFill/>
        </p:spPr>
        <p:txBody>
          <a:bodyPr lIns="90000" tIns="46800" rIns="90000" bIns="468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41639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58396-4AA5-F04D-B651-CF205061004A}"/>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459812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85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6CC456D-CD7F-CF49-ADC0-20DA1E96B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1630" y="1509657"/>
            <a:ext cx="8783957" cy="4402411"/>
          </a:xfrm>
          <a:prstGeom prst="rect">
            <a:avLst/>
          </a:prstGeom>
        </p:spPr>
      </p:pic>
      <p:pic>
        <p:nvPicPr>
          <p:cNvPr id="9" name="Grafik 8">
            <a:extLst>
              <a:ext uri="{FF2B5EF4-FFF2-40B4-BE49-F238E27FC236}">
                <a16:creationId xmlns:a16="http://schemas.microsoft.com/office/drawing/2014/main" id="{A4264A74-28B5-754F-8DE7-3D56667C98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6186746" y="-2565985"/>
            <a:ext cx="3252657" cy="8384627"/>
          </a:xfrm>
          <a:prstGeom prst="rect">
            <a:avLst/>
          </a:prstGeom>
        </p:spPr>
      </p:pic>
    </p:spTree>
    <p:extLst>
      <p:ext uri="{BB962C8B-B14F-4D97-AF65-F5344CB8AC3E}">
        <p14:creationId xmlns:p14="http://schemas.microsoft.com/office/powerpoint/2010/main" val="307968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elslide">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6CC456D-CD7F-CF49-ADC0-20DA1E96B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1630" y="1509657"/>
            <a:ext cx="8783957" cy="4402411"/>
          </a:xfrm>
          <a:prstGeom prst="rect">
            <a:avLst/>
          </a:prstGeom>
        </p:spPr>
      </p:pic>
      <p:pic>
        <p:nvPicPr>
          <p:cNvPr id="9" name="Grafik 8">
            <a:extLst>
              <a:ext uri="{FF2B5EF4-FFF2-40B4-BE49-F238E27FC236}">
                <a16:creationId xmlns:a16="http://schemas.microsoft.com/office/drawing/2014/main" id="{A4264A74-28B5-754F-8DE7-3D56667C98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6057566" y="-2565985"/>
            <a:ext cx="3252657" cy="8384627"/>
          </a:xfrm>
          <a:prstGeom prst="rect">
            <a:avLst/>
          </a:prstGeom>
        </p:spPr>
      </p:pic>
    </p:spTree>
    <p:extLst>
      <p:ext uri="{BB962C8B-B14F-4D97-AF65-F5344CB8AC3E}">
        <p14:creationId xmlns:p14="http://schemas.microsoft.com/office/powerpoint/2010/main" val="325174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elslid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16D8C-7DB2-AD45-8687-A1810682C443}"/>
              </a:ext>
            </a:extLst>
          </p:cNvPr>
          <p:cNvSpPr>
            <a:spLocks noGrp="1"/>
          </p:cNvSpPr>
          <p:nvPr>
            <p:ph type="ctrTitle"/>
          </p:nvPr>
        </p:nvSpPr>
        <p:spPr>
          <a:xfrm>
            <a:off x="1524000" y="2235200"/>
            <a:ext cx="9144000" cy="2387600"/>
          </a:xfrm>
        </p:spPr>
        <p:txBody>
          <a:bodyPr anchor="ctr" anchorCtr="1"/>
          <a:lstStyle>
            <a:lvl1pPr algn="ctr">
              <a:defRPr sz="6000">
                <a:solidFill>
                  <a:schemeClr val="bg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D172DFF-4AE7-8049-9528-603E0951D0D9}"/>
              </a:ext>
            </a:extLst>
          </p:cNvPr>
          <p:cNvSpPr>
            <a:spLocks noGrp="1"/>
          </p:cNvSpPr>
          <p:nvPr>
            <p:ph type="subTitle" idx="1"/>
          </p:nvPr>
        </p:nvSpPr>
        <p:spPr>
          <a:xfrm>
            <a:off x="1524000" y="4530726"/>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2789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elsli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16D8C-7DB2-AD45-8687-A1810682C443}"/>
              </a:ext>
            </a:extLst>
          </p:cNvPr>
          <p:cNvSpPr>
            <a:spLocks noGrp="1"/>
          </p:cNvSpPr>
          <p:nvPr>
            <p:ph type="ctrTitle"/>
          </p:nvPr>
        </p:nvSpPr>
        <p:spPr>
          <a:xfrm>
            <a:off x="1524000" y="2235200"/>
            <a:ext cx="9144000" cy="2387600"/>
          </a:xfrm>
        </p:spPr>
        <p:txBody>
          <a:bodyPr anchor="ctr" anchorCtr="1"/>
          <a:lstStyle>
            <a:lvl1pPr algn="ctr">
              <a:defRPr sz="6000">
                <a:solidFill>
                  <a:schemeClr val="tx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D172DFF-4AE7-8049-9528-603E0951D0D9}"/>
              </a:ext>
            </a:extLst>
          </p:cNvPr>
          <p:cNvSpPr>
            <a:spLocks noGrp="1"/>
          </p:cNvSpPr>
          <p:nvPr>
            <p:ph type="subTitle" idx="1"/>
          </p:nvPr>
        </p:nvSpPr>
        <p:spPr>
          <a:xfrm>
            <a:off x="1524000" y="4530726"/>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5" name="Grafik 4">
            <a:extLst>
              <a:ext uri="{FF2B5EF4-FFF2-40B4-BE49-F238E27FC236}">
                <a16:creationId xmlns:a16="http://schemas.microsoft.com/office/drawing/2014/main" id="{661EEA5D-E363-704B-88B0-CEB67B07C4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1651586" y="-3086138"/>
            <a:ext cx="3252657" cy="8384627"/>
          </a:xfrm>
          <a:prstGeom prst="rect">
            <a:avLst/>
          </a:prstGeom>
        </p:spPr>
      </p:pic>
    </p:spTree>
    <p:extLst>
      <p:ext uri="{BB962C8B-B14F-4D97-AF65-F5344CB8AC3E}">
        <p14:creationId xmlns:p14="http://schemas.microsoft.com/office/powerpoint/2010/main" val="50120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420EC-6133-0747-BC42-490C81E72B15}"/>
              </a:ext>
            </a:extLst>
          </p:cNvPr>
          <p:cNvSpPr>
            <a:spLocks noGrp="1"/>
          </p:cNvSpPr>
          <p:nvPr>
            <p:ph type="title"/>
          </p:nvPr>
        </p:nvSpPr>
        <p:spPr/>
        <p:txBody>
          <a:bodyPr/>
          <a:lstStyle/>
          <a:p>
            <a:r>
              <a:rPr lang="da-DK"/>
              <a:t>Klik for at redigere titeltypografien i masteren</a:t>
            </a:r>
          </a:p>
        </p:txBody>
      </p:sp>
      <p:sp>
        <p:nvSpPr>
          <p:cNvPr id="8" name="Pladsholder til indhold 2">
            <a:extLst>
              <a:ext uri="{FF2B5EF4-FFF2-40B4-BE49-F238E27FC236}">
                <a16:creationId xmlns:a16="http://schemas.microsoft.com/office/drawing/2014/main" id="{1E66B10B-062B-734C-81A8-D061BB7F846F}"/>
              </a:ext>
            </a:extLst>
          </p:cNvPr>
          <p:cNvSpPr>
            <a:spLocks noGrp="1"/>
          </p:cNvSpPr>
          <p:nvPr>
            <p:ph idx="1"/>
          </p:nvPr>
        </p:nvSpPr>
        <p:spPr>
          <a:xfrm>
            <a:off x="838200" y="1825625"/>
            <a:ext cx="10515600" cy="4351338"/>
          </a:xfrm>
          <a:prstGeom prst="rect">
            <a:avLst/>
          </a:prstGeom>
          <a:noFill/>
        </p:spPr>
        <p:txBody>
          <a:bodyPr lIns="90000" tIns="46800" rIns="90000" bIns="468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69317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og indholdsobjekt">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420EC-6133-0747-BC42-490C81E72B15}"/>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endParaRPr lang="da-DK" dirty="0"/>
          </a:p>
        </p:txBody>
      </p:sp>
      <p:sp>
        <p:nvSpPr>
          <p:cNvPr id="5" name="Pladsholder til indhold 2">
            <a:extLst>
              <a:ext uri="{FF2B5EF4-FFF2-40B4-BE49-F238E27FC236}">
                <a16:creationId xmlns:a16="http://schemas.microsoft.com/office/drawing/2014/main" id="{CFDC974E-6ED5-C640-A231-1E7E61FB85AD}"/>
              </a:ext>
            </a:extLst>
          </p:cNvPr>
          <p:cNvSpPr>
            <a:spLocks noGrp="1"/>
          </p:cNvSpPr>
          <p:nvPr>
            <p:ph idx="1"/>
          </p:nvPr>
        </p:nvSpPr>
        <p:spPr>
          <a:xfrm>
            <a:off x="838200" y="1825625"/>
            <a:ext cx="10515600" cy="4351338"/>
          </a:xfrm>
          <a:prstGeom prst="rect">
            <a:avLst/>
          </a:prstGeom>
          <a:solidFill>
            <a:schemeClr val="bg2"/>
          </a:solidFill>
        </p:spPr>
        <p:txBody>
          <a:bodyPr lIns="270000" tIns="270000" rIns="270000" bIns="2700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123115576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el og indholdsobjekt">
    <p:bg>
      <p:bgPr>
        <a:solidFill>
          <a:schemeClr val="bg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21A1556-46F5-514B-8FE1-A3C0401C8C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V="1">
            <a:off x="7201048" y="1435309"/>
            <a:ext cx="3252657" cy="8384627"/>
          </a:xfrm>
          <a:prstGeom prst="rect">
            <a:avLst/>
          </a:prstGeom>
        </p:spPr>
      </p:pic>
      <p:sp>
        <p:nvSpPr>
          <p:cNvPr id="2" name="Titel 1">
            <a:extLst>
              <a:ext uri="{FF2B5EF4-FFF2-40B4-BE49-F238E27FC236}">
                <a16:creationId xmlns:a16="http://schemas.microsoft.com/office/drawing/2014/main" id="{1B2420EC-6133-0747-BC42-490C81E72B15}"/>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71A52DB-A23A-D84B-9094-39C054B8C6A7}"/>
              </a:ext>
            </a:extLst>
          </p:cNvPr>
          <p:cNvSpPr>
            <a:spLocks noGrp="1"/>
          </p:cNvSpPr>
          <p:nvPr>
            <p:ph idx="1"/>
          </p:nvPr>
        </p:nvSpPr>
        <p:spPr>
          <a:xfrm>
            <a:off x="838200" y="1825625"/>
            <a:ext cx="10515600" cy="4351338"/>
          </a:xfrm>
          <a:prstGeom prst="rect">
            <a:avLst/>
          </a:prstGeom>
          <a:solidFill>
            <a:schemeClr val="bg2"/>
          </a:solidFill>
        </p:spPr>
        <p:txBody>
          <a:bodyPr lIns="270000" tIns="270000" rIns="270000" bIns="2700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951562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el og indholdsobjekt">
    <p:bg>
      <p:bgPr>
        <a:solidFill>
          <a:schemeClr val="tx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21A1556-46F5-514B-8FE1-A3C0401C8C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V="1">
            <a:off x="7201048" y="1435309"/>
            <a:ext cx="3252657" cy="8384627"/>
          </a:xfrm>
          <a:prstGeom prst="rect">
            <a:avLst/>
          </a:prstGeom>
        </p:spPr>
      </p:pic>
      <p:sp>
        <p:nvSpPr>
          <p:cNvPr id="2" name="Titel 1">
            <a:extLst>
              <a:ext uri="{FF2B5EF4-FFF2-40B4-BE49-F238E27FC236}">
                <a16:creationId xmlns:a16="http://schemas.microsoft.com/office/drawing/2014/main" id="{1B2420EC-6133-0747-BC42-490C81E72B15}"/>
              </a:ext>
            </a:extLst>
          </p:cNvPr>
          <p:cNvSpPr>
            <a:spLocks noGrp="1"/>
          </p:cNvSpPr>
          <p:nvPr>
            <p:ph type="title"/>
          </p:nvPr>
        </p:nvSpPr>
        <p:spPr/>
        <p:txBody>
          <a:bodyPr/>
          <a:lstStyle>
            <a:lvl1pPr>
              <a:defRPr>
                <a:solidFill>
                  <a:schemeClr val="bg1"/>
                </a:solidFill>
                <a:latin typeface="+mj-lt"/>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971A52DB-A23A-D84B-9094-39C054B8C6A7}"/>
              </a:ext>
            </a:extLst>
          </p:cNvPr>
          <p:cNvSpPr>
            <a:spLocks noGrp="1"/>
          </p:cNvSpPr>
          <p:nvPr>
            <p:ph idx="1"/>
          </p:nvPr>
        </p:nvSpPr>
        <p:spPr>
          <a:xfrm>
            <a:off x="838200" y="1825625"/>
            <a:ext cx="10515600" cy="4351338"/>
          </a:xfrm>
          <a:prstGeom prst="rect">
            <a:avLst/>
          </a:prstGeom>
          <a:solidFill>
            <a:schemeClr val="bg2"/>
          </a:solidFill>
        </p:spPr>
        <p:txBody>
          <a:bodyPr lIns="270000" tIns="270000" rIns="270000" bIns="270000"/>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200">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2599639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1F12F48-8917-464A-8E76-EC3A262E8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7" name="Pladsholder til tekst 6">
            <a:extLst>
              <a:ext uri="{FF2B5EF4-FFF2-40B4-BE49-F238E27FC236}">
                <a16:creationId xmlns:a16="http://schemas.microsoft.com/office/drawing/2014/main" id="{0355E7CA-5918-C449-9A30-94CF042EE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4" name="Billede 3">
            <a:extLst>
              <a:ext uri="{FF2B5EF4-FFF2-40B4-BE49-F238E27FC236}">
                <a16:creationId xmlns:a16="http://schemas.microsoft.com/office/drawing/2014/main" id="{591E0DF9-7547-B541-800D-16E38B55649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553800" y="197205"/>
            <a:ext cx="1800000" cy="335839"/>
          </a:xfrm>
          <a:prstGeom prst="rect">
            <a:avLst/>
          </a:prstGeom>
        </p:spPr>
      </p:pic>
    </p:spTree>
    <p:extLst>
      <p:ext uri="{BB962C8B-B14F-4D97-AF65-F5344CB8AC3E}">
        <p14:creationId xmlns:p14="http://schemas.microsoft.com/office/powerpoint/2010/main" val="1499744398"/>
      </p:ext>
    </p:extLst>
  </p:cSld>
  <p:clrMap bg1="dk1" tx1="lt1" bg2="dk2" tx2="lt2" accent1="accent1" accent2="accent2" accent3="accent3" accent4="accent4" accent5="accent5" accent6="accent6" hlink="hlink" folHlink="folHlink"/>
  <p:sldLayoutIdLst>
    <p:sldLayoutId id="2147483649" r:id="rId1"/>
    <p:sldLayoutId id="2147483656" r:id="rId2"/>
    <p:sldLayoutId id="2147483665" r:id="rId3"/>
    <p:sldLayoutId id="2147483657" r:id="rId4"/>
    <p:sldLayoutId id="2147483664" r:id="rId5"/>
    <p:sldLayoutId id="2147483650" r:id="rId6"/>
    <p:sldLayoutId id="2147483661" r:id="rId7"/>
    <p:sldLayoutId id="2147483666" r:id="rId8"/>
    <p:sldLayoutId id="2147483667" r:id="rId9"/>
    <p:sldLayoutId id="2147483662" r:id="rId10"/>
    <p:sldLayoutId id="2147483652" r:id="rId11"/>
    <p:sldLayoutId id="2147483658" r:id="rId12"/>
    <p:sldLayoutId id="2147483659" r:id="rId13"/>
    <p:sldLayoutId id="2147483654" r:id="rId14"/>
    <p:sldLayoutId id="2147483655" r:id="rId15"/>
  </p:sldLayoutIdLst>
  <p:txStyles>
    <p:titleStyle>
      <a:lvl1pPr algn="l" defTabSz="914400" rtl="0" eaLnBrk="1" latinLnBrk="0" hangingPunct="1">
        <a:lnSpc>
          <a:spcPct val="90000"/>
        </a:lnSpc>
        <a:spcBef>
          <a:spcPct val="0"/>
        </a:spcBef>
        <a:buNone/>
        <a:defRPr sz="3500" b="1" i="0" kern="1200" spc="0">
          <a:solidFill>
            <a:schemeClr val="tx1"/>
          </a:solidFill>
          <a:latin typeface="FranklinGothic URW Demi" pitchFamily="2" charset="77"/>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b="0" i="0" kern="1200">
          <a:solidFill>
            <a:schemeClr val="tx1"/>
          </a:solidFill>
          <a:latin typeface="FranklinGothic URW Book"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b="0" i="0" kern="1200">
          <a:solidFill>
            <a:schemeClr val="tx1"/>
          </a:solidFill>
          <a:latin typeface="FranklinGothic URW Book"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tx1"/>
          </a:solidFill>
          <a:latin typeface="FranklinGothic URW Book"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tx1"/>
          </a:solidFill>
          <a:latin typeface="FranklinGothic URW Book"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tx1"/>
          </a:solidFill>
          <a:latin typeface="FranklinGothic URW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hyperlink" Target="http://b&#230;redygtigtbyggeri.dk/3-kan-du-faa-13-rigtige/" TargetMode="External"/><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http://www.lccbyg.dk/" TargetMode="External"/><Relationship Id="rId2" Type="http://schemas.openxmlformats.org/officeDocument/2006/relationships/notesSlide" Target="../notesSlides/notesSlide100.xml"/><Relationship Id="rId1" Type="http://schemas.openxmlformats.org/officeDocument/2006/relationships/slideLayout" Target="../slideLayouts/slideLayout9.xml"/><Relationship Id="rId4" Type="http://schemas.openxmlformats.org/officeDocument/2006/relationships/hyperlink" Target="https://lccbyg.dk/lccipraksis/lcceksempler/"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hyperlink" Target="http://www.lcabyg.dk/" TargetMode="External"/><Relationship Id="rId2" Type="http://schemas.openxmlformats.org/officeDocument/2006/relationships/notesSlide" Target="../notesSlides/notesSlide103.xml"/><Relationship Id="rId1" Type="http://schemas.openxmlformats.org/officeDocument/2006/relationships/slideLayout" Target="../slideLayouts/slideLayout9.xml"/><Relationship Id="rId4" Type="http://schemas.openxmlformats.org/officeDocument/2006/relationships/hyperlink" Target="http://www.lcabyg.dk/examples"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Kn8lVkoXip4?feature=oembed" TargetMode="External"/><Relationship Id="rId6" Type="http://schemas.openxmlformats.org/officeDocument/2006/relationships/image" Target="../media/image37.png"/><Relationship Id="rId5" Type="http://schemas.openxmlformats.org/officeDocument/2006/relationships/hyperlink" Target="https://baeredygtighedsklasse.dk/" TargetMode="Externa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hyperlink" Target="https://tbst.dk/da/Byggeri/Baeredygtigt-byggeri/Om-baeredygtigt-byggeri#publikationer-og-vaerktoejer"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lcabyg.d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86.png"/><Relationship Id="rId7"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hyperlink" Target="http://www.lccbyg.dk/lccipraksis/lcceksempler/" TargetMode="External"/><Relationship Id="rId5" Type="http://schemas.microsoft.com/office/2007/relationships/hdphoto" Target="../media/hdphoto3.wdp"/><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95.svg"/><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99.png"/><Relationship Id="rId4" Type="http://schemas.microsoft.com/office/2007/relationships/hdphoto" Target="../media/hdphoto5.wdp"/></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04.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06.png"/><Relationship Id="rId4" Type="http://schemas.microsoft.com/office/2007/relationships/hdphoto" Target="../media/hdphoto8.wdp"/></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microsoft.com/office/2007/relationships/hdphoto" Target="../media/hdphoto10.wd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s://baeredygtighedsklasse.dk/Cases/Boliger/Bendixminde#tilmeldte-og-dokumenterede-krav"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mailto:baeredygtighedsklasse@tbst.dk"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 Id="rId5" Type="http://schemas.openxmlformats.org/officeDocument/2006/relationships/image" Target="../media/image120.svg"/><Relationship Id="rId4" Type="http://schemas.openxmlformats.org/officeDocument/2006/relationships/image" Target="../media/image119.png"/></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hyperlink" Target="https://baeredygtighedsklasse.dk/Cases/Boliger/Bendixminde#tilmeldte-og-dokumenterede-krav"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25.png"/></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byggeriogenergi.dk/" TargetMode="Externa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8189D86-D14A-BD4F-BDA5-5CE815DF5EFE}"/>
              </a:ext>
            </a:extLst>
          </p:cNvPr>
          <p:cNvSpPr/>
          <p:nvPr/>
        </p:nvSpPr>
        <p:spPr>
          <a:xfrm>
            <a:off x="4438650" y="3624962"/>
            <a:ext cx="6667500" cy="182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38BD9715-ABF3-3040-83A2-CDD766CDB919}"/>
              </a:ext>
            </a:extLst>
          </p:cNvPr>
          <p:cNvSpPr txBox="1"/>
          <p:nvPr/>
        </p:nvSpPr>
        <p:spPr>
          <a:xfrm>
            <a:off x="4438650" y="2618138"/>
            <a:ext cx="7400926" cy="3647152"/>
          </a:xfrm>
          <a:prstGeom prst="rect">
            <a:avLst/>
          </a:prstGeom>
          <a:noFill/>
        </p:spPr>
        <p:txBody>
          <a:bodyPr wrap="square" rtlCol="0">
            <a:spAutoFit/>
          </a:bodyPr>
          <a:lstStyle/>
          <a:p>
            <a:r>
              <a:rPr lang="da-DK" sz="4400" dirty="0">
                <a:solidFill>
                  <a:schemeClr val="bg2"/>
                </a:solidFill>
                <a:latin typeface="Franklin Gothic Medium" panose="020B0603020102020204" pitchFamily="34" charset="0"/>
              </a:rPr>
              <a:t>Lær lidt om </a:t>
            </a:r>
          </a:p>
          <a:p>
            <a:r>
              <a:rPr lang="da-DK" sz="4400" dirty="0">
                <a:latin typeface="Franklin Gothic Medium" panose="020B0603020102020204" pitchFamily="34" charset="0"/>
              </a:rPr>
              <a:t>Den frivillige bæredygtighedsklasse </a:t>
            </a:r>
          </a:p>
          <a:p>
            <a:r>
              <a:rPr lang="da-DK" sz="4400" dirty="0">
                <a:solidFill>
                  <a:schemeClr val="bg2"/>
                </a:solidFill>
                <a:latin typeface="Franklin Gothic Medium" panose="020B0603020102020204" pitchFamily="34" charset="0"/>
              </a:rPr>
              <a:t>Og bliv bedre </a:t>
            </a:r>
            <a:r>
              <a:rPr lang="da-DK" sz="4400">
                <a:solidFill>
                  <a:schemeClr val="bg2"/>
                </a:solidFill>
                <a:latin typeface="Franklin Gothic Medium" panose="020B0603020102020204" pitchFamily="34" charset="0"/>
              </a:rPr>
              <a:t>til bæredygtighed</a:t>
            </a:r>
          </a:p>
          <a:p>
            <a:r>
              <a:rPr lang="da-DK" sz="1100">
                <a:solidFill>
                  <a:schemeClr val="bg2"/>
                </a:solidFill>
                <a:latin typeface="Franklin Gothic Medium" panose="020B0603020102020204" pitchFamily="34" charset="0"/>
              </a:rPr>
              <a:t>oktober </a:t>
            </a:r>
            <a:r>
              <a:rPr lang="da-DK" sz="1100" dirty="0">
                <a:solidFill>
                  <a:schemeClr val="bg2"/>
                </a:solidFill>
                <a:latin typeface="Franklin Gothic Medium" panose="020B0603020102020204" pitchFamily="34" charset="0"/>
              </a:rPr>
              <a:t>2020</a:t>
            </a:r>
          </a:p>
        </p:txBody>
      </p:sp>
    </p:spTree>
    <p:extLst>
      <p:ext uri="{BB962C8B-B14F-4D97-AF65-F5344CB8AC3E}">
        <p14:creationId xmlns:p14="http://schemas.microsoft.com/office/powerpoint/2010/main" val="2357456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PR Katrinebjerg">
            <a:extLst>
              <a:ext uri="{FF2B5EF4-FFF2-40B4-BE49-F238E27FC236}">
                <a16:creationId xmlns:a16="http://schemas.microsoft.com/office/drawing/2014/main" id="{38ADCB9D-F535-4E5D-B1C3-9966E62C2B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7378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Tekstfelt 26">
            <a:extLst>
              <a:ext uri="{FF2B5EF4-FFF2-40B4-BE49-F238E27FC236}">
                <a16:creationId xmlns:a16="http://schemas.microsoft.com/office/drawing/2014/main" id="{B6F36D6F-D0EB-442C-A436-47FD021C301D}"/>
              </a:ext>
            </a:extLst>
          </p:cNvPr>
          <p:cNvSpPr txBox="1"/>
          <p:nvPr/>
        </p:nvSpPr>
        <p:spPr>
          <a:xfrm>
            <a:off x="7442420" y="15902"/>
            <a:ext cx="4715122" cy="464742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400" b="1" dirty="0">
                <a:solidFill>
                  <a:schemeClr val="bg2"/>
                </a:solidFill>
              </a:rPr>
              <a:t>DGNB certificering</a:t>
            </a:r>
          </a:p>
          <a:p>
            <a:endParaRPr lang="da-DK" dirty="0">
              <a:solidFill>
                <a:schemeClr val="bg2"/>
              </a:solidFill>
            </a:endParaRPr>
          </a:p>
          <a:p>
            <a:r>
              <a:rPr lang="da-DK" dirty="0">
                <a:solidFill>
                  <a:schemeClr val="bg2"/>
                </a:solidFill>
              </a:rPr>
              <a:t>111 Ungdomsboliger i Århus til rammebeløb</a:t>
            </a:r>
          </a:p>
          <a:p>
            <a:endParaRPr lang="da-DK" dirty="0">
              <a:solidFill>
                <a:schemeClr val="bg2"/>
              </a:solidFill>
            </a:endParaRPr>
          </a:p>
          <a:p>
            <a:pPr marL="285750" indent="-285750">
              <a:buFont typeface="Arial" panose="020B0604020202020204" pitchFamily="34" charset="0"/>
              <a:buChar char="•"/>
            </a:pPr>
            <a:r>
              <a:rPr lang="da-DK" dirty="0">
                <a:solidFill>
                  <a:schemeClr val="bg2"/>
                </a:solidFill>
              </a:rPr>
              <a:t>Fælles tagterrasse </a:t>
            </a:r>
          </a:p>
          <a:p>
            <a:pPr marL="285750" indent="-285750">
              <a:buFont typeface="Arial" panose="020B0604020202020204" pitchFamily="34" charset="0"/>
              <a:buChar char="•"/>
            </a:pPr>
            <a:r>
              <a:rPr lang="da-DK" dirty="0">
                <a:solidFill>
                  <a:schemeClr val="bg2"/>
                </a:solidFill>
              </a:rPr>
              <a:t>Gode dagslysforhold </a:t>
            </a:r>
          </a:p>
          <a:p>
            <a:pPr marL="285750" indent="-285750">
              <a:buFont typeface="Arial" panose="020B0604020202020204" pitchFamily="34" charset="0"/>
              <a:buChar char="•"/>
            </a:pPr>
            <a:r>
              <a:rPr lang="da-DK" dirty="0">
                <a:solidFill>
                  <a:schemeClr val="bg2"/>
                </a:solidFill>
              </a:rPr>
              <a:t>Sundt indeklima </a:t>
            </a:r>
          </a:p>
          <a:p>
            <a:pPr marL="285750" indent="-285750">
              <a:buFont typeface="Arial" panose="020B0604020202020204" pitchFamily="34" charset="0"/>
              <a:buChar char="•"/>
            </a:pPr>
            <a:r>
              <a:rPr lang="da-DK" dirty="0">
                <a:solidFill>
                  <a:schemeClr val="bg2"/>
                </a:solidFill>
              </a:rPr>
              <a:t>Fælles opholdsrum og studiearealer </a:t>
            </a:r>
          </a:p>
          <a:p>
            <a:pPr marL="285750" indent="-285750">
              <a:buFont typeface="Arial" panose="020B0604020202020204" pitchFamily="34" charset="0"/>
              <a:buChar char="•"/>
            </a:pPr>
            <a:r>
              <a:rPr lang="da-DK" dirty="0">
                <a:solidFill>
                  <a:schemeClr val="bg2"/>
                </a:solidFill>
              </a:rPr>
              <a:t>BR2020 krav </a:t>
            </a:r>
          </a:p>
          <a:p>
            <a:pPr marL="285750" indent="-285750">
              <a:buFont typeface="Arial" panose="020B0604020202020204" pitchFamily="34" charset="0"/>
              <a:buChar char="•"/>
            </a:pPr>
            <a:r>
              <a:rPr lang="da-DK" dirty="0">
                <a:solidFill>
                  <a:schemeClr val="bg2"/>
                </a:solidFill>
              </a:rPr>
              <a:t>Solceller </a:t>
            </a:r>
          </a:p>
          <a:p>
            <a:pPr marL="285750" indent="-285750">
              <a:buFont typeface="Arial" panose="020B0604020202020204" pitchFamily="34" charset="0"/>
              <a:buChar char="•"/>
            </a:pPr>
            <a:r>
              <a:rPr lang="da-DK" dirty="0">
                <a:solidFill>
                  <a:schemeClr val="bg2"/>
                </a:solidFill>
              </a:rPr>
              <a:t>Commissioning  </a:t>
            </a:r>
          </a:p>
          <a:p>
            <a:pPr marL="285750" indent="-285750">
              <a:buFont typeface="Arial" panose="020B0604020202020204" pitchFamily="34" charset="0"/>
              <a:buChar char="•"/>
            </a:pPr>
            <a:r>
              <a:rPr lang="da-DK" dirty="0">
                <a:solidFill>
                  <a:schemeClr val="bg2"/>
                </a:solidFill>
              </a:rPr>
              <a:t>Cykelparkering </a:t>
            </a:r>
          </a:p>
          <a:p>
            <a:pPr marL="285750" indent="-285750">
              <a:buFont typeface="Arial" panose="020B0604020202020204" pitchFamily="34" charset="0"/>
              <a:buChar char="•"/>
            </a:pPr>
            <a:r>
              <a:rPr lang="da-DK" dirty="0">
                <a:solidFill>
                  <a:schemeClr val="bg2"/>
                </a:solidFill>
              </a:rPr>
              <a:t>LAR </a:t>
            </a:r>
          </a:p>
          <a:p>
            <a:pPr marL="285750" indent="-285750">
              <a:buFont typeface="Arial" panose="020B0604020202020204" pitchFamily="34" charset="0"/>
              <a:buChar char="•"/>
            </a:pPr>
            <a:r>
              <a:rPr lang="da-DK" dirty="0">
                <a:solidFill>
                  <a:schemeClr val="bg2"/>
                </a:solidFill>
              </a:rPr>
              <a:t>Byggeplads: energi, arbejdsmiljø, dokumentation og miljøskadelige stoffer   </a:t>
            </a:r>
          </a:p>
        </p:txBody>
      </p:sp>
      <p:sp>
        <p:nvSpPr>
          <p:cNvPr id="28" name="Tekstfelt 27">
            <a:extLst>
              <a:ext uri="{FF2B5EF4-FFF2-40B4-BE49-F238E27FC236}">
                <a16:creationId xmlns:a16="http://schemas.microsoft.com/office/drawing/2014/main" id="{57749DD4-E8C4-4F4A-A857-04EE350DF379}"/>
              </a:ext>
            </a:extLst>
          </p:cNvPr>
          <p:cNvSpPr txBox="1"/>
          <p:nvPr/>
        </p:nvSpPr>
        <p:spPr>
          <a:xfrm>
            <a:off x="1031550" y="5693231"/>
            <a:ext cx="3850551" cy="892552"/>
          </a:xfrm>
          <a:prstGeom prst="rect">
            <a:avLst/>
          </a:prstGeom>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3200" b="1" dirty="0">
                <a:solidFill>
                  <a:schemeClr val="bg2"/>
                </a:solidFill>
              </a:rPr>
              <a:t>Katrinebjerg afd. 77</a:t>
            </a:r>
          </a:p>
          <a:p>
            <a:r>
              <a:rPr lang="da-DK" b="1" dirty="0">
                <a:solidFill>
                  <a:schemeClr val="bg2"/>
                </a:solidFill>
              </a:rPr>
              <a:t>Igangværende projekt</a:t>
            </a:r>
          </a:p>
        </p:txBody>
      </p:sp>
      <p:pic>
        <p:nvPicPr>
          <p:cNvPr id="4100" name="Picture 4" descr="Bautagebuch-Detail | Neubau | Alb Fils Kliniken">
            <a:extLst>
              <a:ext uri="{FF2B5EF4-FFF2-40B4-BE49-F238E27FC236}">
                <a16:creationId xmlns:a16="http://schemas.microsoft.com/office/drawing/2014/main" id="{C9642E83-2058-4275-A0E4-7D201D1CA8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1571" y="198782"/>
            <a:ext cx="1538711" cy="153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0970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411E45E-52F4-434A-9AB8-5BB7E75FE20D}"/>
              </a:ext>
            </a:extLst>
          </p:cNvPr>
          <p:cNvSpPr>
            <a:spLocks noGrp="1"/>
          </p:cNvSpPr>
          <p:nvPr>
            <p:ph type="ctrTitle"/>
          </p:nvPr>
        </p:nvSpPr>
        <p:spPr>
          <a:xfrm>
            <a:off x="1524000" y="2475832"/>
            <a:ext cx="9144000" cy="2387600"/>
          </a:xfrm>
        </p:spPr>
        <p:txBody>
          <a:bodyPr/>
          <a:lstStyle/>
          <a:p>
            <a:r>
              <a:rPr lang="da-DK" dirty="0">
                <a:latin typeface="+mj-lt"/>
              </a:rPr>
              <a:t>Opgaver </a:t>
            </a:r>
          </a:p>
        </p:txBody>
      </p:sp>
    </p:spTree>
    <p:extLst>
      <p:ext uri="{BB962C8B-B14F-4D97-AF65-F5344CB8AC3E}">
        <p14:creationId xmlns:p14="http://schemas.microsoft.com/office/powerpoint/2010/main" val="19828506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normAutofit/>
          </a:bodyPr>
          <a:lstStyle/>
          <a:p>
            <a:r>
              <a:rPr lang="da-DK" sz="4000" dirty="0"/>
              <a:t>Bæredygtige alternativer i byggeriet - erhvervsskoler</a:t>
            </a:r>
          </a:p>
        </p:txBody>
      </p:sp>
      <p:sp>
        <p:nvSpPr>
          <p:cNvPr id="5" name="Pladsholder til indhold 4">
            <a:extLst>
              <a:ext uri="{FF2B5EF4-FFF2-40B4-BE49-F238E27FC236}">
                <a16:creationId xmlns:a16="http://schemas.microsoft.com/office/drawing/2014/main" id="{AB2087CB-046B-4F3C-AE3B-703071E4C94D}"/>
              </a:ext>
            </a:extLst>
          </p:cNvPr>
          <p:cNvSpPr>
            <a:spLocks noGrp="1"/>
          </p:cNvSpPr>
          <p:nvPr>
            <p:ph idx="1"/>
          </p:nvPr>
        </p:nvSpPr>
        <p:spPr/>
        <p:txBody>
          <a:bodyPr>
            <a:noAutofit/>
          </a:bodyPr>
          <a:lstStyle/>
          <a:p>
            <a:pPr marL="0" indent="0">
              <a:buNone/>
            </a:pPr>
            <a:r>
              <a:rPr lang="da-DK" sz="1800" dirty="0">
                <a:latin typeface="+mn-lt"/>
              </a:rPr>
              <a:t>Portalen har samlet en række opgaver, herunder en test: ‘kan du få 13 rigtige’.</a:t>
            </a:r>
          </a:p>
          <a:p>
            <a:pPr marL="0" indent="0">
              <a:buNone/>
            </a:pPr>
            <a:r>
              <a:rPr lang="da-DK" sz="1800" dirty="0">
                <a:latin typeface="+mn-lt"/>
              </a:rPr>
              <a:t>Del deltagerne op i 7 grupper, som så skal fordybe sig indenfor følgende emner:</a:t>
            </a:r>
          </a:p>
          <a:p>
            <a:pPr>
              <a:spcBef>
                <a:spcPts val="300"/>
              </a:spcBef>
            </a:pPr>
            <a:r>
              <a:rPr lang="da-DK" sz="1800" dirty="0">
                <a:latin typeface="+mn-lt"/>
              </a:rPr>
              <a:t>Livscyklusvurderinger - LCA</a:t>
            </a:r>
          </a:p>
          <a:p>
            <a:pPr>
              <a:spcBef>
                <a:spcPts val="300"/>
              </a:spcBef>
            </a:pPr>
            <a:r>
              <a:rPr lang="da-DK" sz="1800" dirty="0">
                <a:latin typeface="+mn-lt"/>
              </a:rPr>
              <a:t>Byggematerialer hygroskopiske egenskaber</a:t>
            </a:r>
          </a:p>
          <a:p>
            <a:pPr>
              <a:spcBef>
                <a:spcPts val="300"/>
              </a:spcBef>
            </a:pPr>
            <a:r>
              <a:rPr lang="da-DK" sz="1800" dirty="0">
                <a:latin typeface="+mn-lt"/>
              </a:rPr>
              <a:t>Afgasning til indeklima</a:t>
            </a:r>
          </a:p>
          <a:p>
            <a:pPr>
              <a:spcBef>
                <a:spcPts val="300"/>
              </a:spcBef>
            </a:pPr>
            <a:r>
              <a:rPr lang="da-DK" sz="1800" dirty="0">
                <a:latin typeface="+mn-lt"/>
              </a:rPr>
              <a:t>CO</a:t>
            </a:r>
            <a:r>
              <a:rPr lang="da-DK" sz="1200" dirty="0">
                <a:latin typeface="+mn-lt"/>
              </a:rPr>
              <a:t>2</a:t>
            </a:r>
            <a:r>
              <a:rPr lang="da-DK" sz="1800" dirty="0">
                <a:latin typeface="+mn-lt"/>
              </a:rPr>
              <a:t> udledning og kilder heraf i byggeriet</a:t>
            </a:r>
          </a:p>
          <a:p>
            <a:pPr>
              <a:spcBef>
                <a:spcPts val="300"/>
              </a:spcBef>
            </a:pPr>
            <a:r>
              <a:rPr lang="da-DK" sz="1800" dirty="0">
                <a:latin typeface="+mn-lt"/>
              </a:rPr>
              <a:t>Ressourcer til rådighed for byggeriet</a:t>
            </a:r>
          </a:p>
          <a:p>
            <a:pPr>
              <a:spcBef>
                <a:spcPts val="300"/>
              </a:spcBef>
            </a:pPr>
            <a:r>
              <a:rPr lang="da-DK" sz="1800" dirty="0">
                <a:latin typeface="+mn-lt"/>
              </a:rPr>
              <a:t>Affaldshierarkiet</a:t>
            </a:r>
          </a:p>
          <a:p>
            <a:pPr>
              <a:spcBef>
                <a:spcPts val="300"/>
              </a:spcBef>
            </a:pPr>
            <a:r>
              <a:rPr lang="da-DK" sz="1800" dirty="0">
                <a:latin typeface="+mn-lt"/>
              </a:rPr>
              <a:t>Kuldebroer</a:t>
            </a:r>
          </a:p>
          <a:p>
            <a:pPr marL="0" indent="0">
              <a:buNone/>
            </a:pPr>
            <a:r>
              <a:rPr lang="da-DK" sz="1800" dirty="0">
                <a:latin typeface="+mn-lt"/>
              </a:rPr>
              <a:t>Brug gerne portalen som reference, men suppler med andre kilder. </a:t>
            </a:r>
          </a:p>
          <a:p>
            <a:pPr marL="0" indent="0">
              <a:buNone/>
            </a:pPr>
            <a:r>
              <a:rPr lang="da-DK" sz="1800" dirty="0">
                <a:latin typeface="+mn-lt"/>
              </a:rPr>
              <a:t>Hver gruppe præsenterer deres emne i 10-15 minutter foran resten af holdet. Efter præsentationen bedes alle udfylde testen.</a:t>
            </a:r>
          </a:p>
          <a:p>
            <a:pPr marL="0" indent="0">
              <a:buNone/>
            </a:pPr>
            <a:r>
              <a:rPr lang="da-DK" sz="1800" dirty="0">
                <a:latin typeface="+mn-lt"/>
              </a:rPr>
              <a:t>Find testen her: </a:t>
            </a:r>
            <a:r>
              <a:rPr lang="da-DK" sz="1800" dirty="0">
                <a:latin typeface="+mn-lt"/>
                <a:hlinkClick r:id="rId3"/>
              </a:rPr>
              <a:t>xn--bredygtigtbyggeri-rrb.dk/3-kan-du-faa-13-rigtige/</a:t>
            </a:r>
            <a:endParaRPr lang="da-DK" sz="1800" dirty="0">
              <a:latin typeface="+mn-lt"/>
            </a:endParaRPr>
          </a:p>
        </p:txBody>
      </p:sp>
    </p:spTree>
    <p:extLst>
      <p:ext uri="{BB962C8B-B14F-4D97-AF65-F5344CB8AC3E}">
        <p14:creationId xmlns:p14="http://schemas.microsoft.com/office/powerpoint/2010/main" val="557420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normAutofit/>
          </a:bodyPr>
          <a:lstStyle/>
          <a:p>
            <a:r>
              <a:rPr lang="da-DK" sz="4400" dirty="0"/>
              <a:t>Intro til LCCbyg </a:t>
            </a:r>
          </a:p>
        </p:txBody>
      </p:sp>
      <p:sp>
        <p:nvSpPr>
          <p:cNvPr id="5" name="Pladsholder til indhold 4">
            <a:extLst>
              <a:ext uri="{FF2B5EF4-FFF2-40B4-BE49-F238E27FC236}">
                <a16:creationId xmlns:a16="http://schemas.microsoft.com/office/drawing/2014/main" id="{AB2087CB-046B-4F3C-AE3B-703071E4C94D}"/>
              </a:ext>
            </a:extLst>
          </p:cNvPr>
          <p:cNvSpPr>
            <a:spLocks noGrp="1"/>
          </p:cNvSpPr>
          <p:nvPr>
            <p:ph idx="1"/>
          </p:nvPr>
        </p:nvSpPr>
        <p:spPr>
          <a:xfrm>
            <a:off x="838200" y="1825625"/>
            <a:ext cx="10515600" cy="4129405"/>
          </a:xfrm>
        </p:spPr>
        <p:txBody>
          <a:bodyPr>
            <a:noAutofit/>
          </a:bodyPr>
          <a:lstStyle/>
          <a:p>
            <a:pPr marL="0" indent="0">
              <a:buNone/>
            </a:pPr>
            <a:r>
              <a:rPr lang="da-DK" sz="1600" dirty="0">
                <a:latin typeface="+mn-lt"/>
              </a:rPr>
              <a:t>Statens Byggeforskningsinstitut, SBi, har udviklet en række eksempelprojekter i/til LCCbyg der favner vidt: fra overslagsmæssige beregninger i de tidlige faser til detaljerede beregninger i de sene faser af byggeprocessen. Desuden dækker de fra valg mellem forskellige bygningsdele til analyser af hele bygninger.</a:t>
            </a:r>
          </a:p>
          <a:p>
            <a:pPr marL="0" indent="0">
              <a:buNone/>
            </a:pPr>
            <a:r>
              <a:rPr lang="da-DK" sz="1600" dirty="0">
                <a:latin typeface="+mn-lt"/>
              </a:rPr>
              <a:t>Det kan give en fin introduktion til LCCbyg at gennemgå disse eksempler, og lade deltagerne lave lignende analyser. </a:t>
            </a:r>
          </a:p>
          <a:p>
            <a:pPr marL="0" indent="0">
              <a:buNone/>
            </a:pPr>
            <a:r>
              <a:rPr lang="da-DK" sz="1600" dirty="0">
                <a:latin typeface="+mn-lt"/>
              </a:rPr>
              <a:t>For at kunne lave denne opgave, skal den studerende hente </a:t>
            </a:r>
            <a:r>
              <a:rPr lang="da-DK" sz="1600" dirty="0" err="1">
                <a:latin typeface="+mn-lt"/>
              </a:rPr>
              <a:t>LCCbyg</a:t>
            </a:r>
            <a:r>
              <a:rPr lang="da-DK" sz="1600" dirty="0">
                <a:latin typeface="+mn-lt"/>
              </a:rPr>
              <a:t> ned på sin computer. Det er gratis, og kræver blot en oprettelse på siden </a:t>
            </a:r>
            <a:r>
              <a:rPr lang="da-DK" sz="1600" dirty="0">
                <a:latin typeface="+mn-lt"/>
                <a:hlinkClick r:id="rId3"/>
              </a:rPr>
              <a:t>www.lccbyg.dk</a:t>
            </a:r>
            <a:r>
              <a:rPr lang="da-DK" sz="1600" dirty="0">
                <a:latin typeface="+mn-lt"/>
              </a:rPr>
              <a:t>. Eksempelprojekterne kan findes her: </a:t>
            </a:r>
            <a:r>
              <a:rPr lang="da-DK" sz="1600" dirty="0">
                <a:latin typeface="+mn-lt"/>
                <a:hlinkClick r:id="rId4"/>
              </a:rPr>
              <a:t>lccbyg.dk/</a:t>
            </a:r>
            <a:r>
              <a:rPr lang="da-DK" sz="1600" dirty="0" err="1">
                <a:latin typeface="+mn-lt"/>
                <a:hlinkClick r:id="rId4"/>
              </a:rPr>
              <a:t>lccipraksis</a:t>
            </a:r>
            <a:r>
              <a:rPr lang="da-DK" sz="1600" dirty="0">
                <a:latin typeface="+mn-lt"/>
                <a:hlinkClick r:id="rId4"/>
              </a:rPr>
              <a:t>/</a:t>
            </a:r>
            <a:r>
              <a:rPr lang="da-DK" sz="1600" dirty="0" err="1">
                <a:latin typeface="+mn-lt"/>
                <a:hlinkClick r:id="rId4"/>
              </a:rPr>
              <a:t>lcceksempler</a:t>
            </a:r>
            <a:r>
              <a:rPr lang="da-DK" sz="1600" dirty="0">
                <a:latin typeface="+mn-lt"/>
                <a:hlinkClick r:id="rId4"/>
              </a:rPr>
              <a:t>/</a:t>
            </a:r>
            <a:endParaRPr lang="da-DK" sz="1600" dirty="0">
              <a:latin typeface="+mn-lt"/>
            </a:endParaRPr>
          </a:p>
          <a:p>
            <a:pPr marL="0" indent="0">
              <a:buNone/>
            </a:pPr>
            <a:r>
              <a:rPr lang="da-DK" sz="1600" dirty="0" err="1">
                <a:latin typeface="+mn-lt"/>
              </a:rPr>
              <a:t>LCCbyg</a:t>
            </a:r>
            <a:r>
              <a:rPr lang="da-DK" sz="1600" dirty="0">
                <a:latin typeface="+mn-lt"/>
              </a:rPr>
              <a:t> har en indbygget brugervejledning, som guider brugeren igennem programmet, dets indtastningsfelter samt resultater og analyser.</a:t>
            </a:r>
          </a:p>
          <a:p>
            <a:pPr marL="0" indent="0">
              <a:buNone/>
            </a:pPr>
            <a:r>
              <a:rPr lang="da-DK" sz="1600" dirty="0">
                <a:latin typeface="+mn-lt"/>
              </a:rPr>
              <a:t>Når I har gennemgået eksempelprojekterne, så prøv at avancere opgaven ved fx:</a:t>
            </a:r>
          </a:p>
          <a:p>
            <a:pPr>
              <a:buFontTx/>
              <a:buChar char="-"/>
            </a:pPr>
            <a:r>
              <a:rPr lang="da-DK" sz="1600" dirty="0">
                <a:latin typeface="+mn-lt"/>
              </a:rPr>
              <a:t>Lad de studerende lave en LCC på et projekteret byggeri (enten et som du, som underviser, har i baghånden, eller også kan det være på et byggeri de har designet i et tidligere/andet kursus på studiet). </a:t>
            </a:r>
          </a:p>
          <a:p>
            <a:pPr>
              <a:buFontTx/>
              <a:buChar char="-"/>
            </a:pPr>
            <a:r>
              <a:rPr lang="da-DK" sz="1600" dirty="0">
                <a:latin typeface="+mn-lt"/>
              </a:rPr>
              <a:t>Design forskellige bygningskomponent/konstruktionsløsninger (der kan erstatte hinanden funktionelt 1:1) og lav en LCC på disse.</a:t>
            </a:r>
          </a:p>
        </p:txBody>
      </p:sp>
    </p:spTree>
    <p:extLst>
      <p:ext uri="{BB962C8B-B14F-4D97-AF65-F5344CB8AC3E}">
        <p14:creationId xmlns:p14="http://schemas.microsoft.com/office/powerpoint/2010/main" val="41930058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CDF3A6-76E3-439A-AEE8-76974247A874}"/>
              </a:ext>
            </a:extLst>
          </p:cNvPr>
          <p:cNvSpPr>
            <a:spLocks noGrp="1"/>
          </p:cNvSpPr>
          <p:nvPr>
            <p:ph type="title"/>
          </p:nvPr>
        </p:nvSpPr>
        <p:spPr>
          <a:xfrm>
            <a:off x="708850" y="896239"/>
            <a:ext cx="4251770" cy="1325563"/>
          </a:xfrm>
        </p:spPr>
        <p:txBody>
          <a:bodyPr>
            <a:normAutofit fontScale="90000"/>
          </a:bodyPr>
          <a:lstStyle/>
          <a:p>
            <a:r>
              <a:rPr lang="da-DK" sz="4400" dirty="0"/>
              <a:t>LCCbyg – </a:t>
            </a:r>
            <a:br>
              <a:rPr lang="da-DK" sz="4400" dirty="0"/>
            </a:br>
            <a:r>
              <a:rPr lang="da-DK" sz="4400" dirty="0"/>
              <a:t>Rengøring af bygningen </a:t>
            </a:r>
          </a:p>
        </p:txBody>
      </p:sp>
      <p:sp>
        <p:nvSpPr>
          <p:cNvPr id="6" name="Tekstfelt 5">
            <a:extLst>
              <a:ext uri="{FF2B5EF4-FFF2-40B4-BE49-F238E27FC236}">
                <a16:creationId xmlns:a16="http://schemas.microsoft.com/office/drawing/2014/main" id="{C44F08F7-FB24-4157-8761-BC468EC8B979}"/>
              </a:ext>
            </a:extLst>
          </p:cNvPr>
          <p:cNvSpPr txBox="1"/>
          <p:nvPr/>
        </p:nvSpPr>
        <p:spPr>
          <a:xfrm>
            <a:off x="708850" y="2518293"/>
            <a:ext cx="4423220" cy="3693319"/>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bg2"/>
                </a:solidFill>
              </a:rPr>
              <a:t>Anvend LCCbyg til at beregne hvor stor prisforskel der er på rengøring af tæpper og hårde gulve. Beregningsperioden skal være 50 år. </a:t>
            </a:r>
          </a:p>
          <a:p>
            <a:endParaRPr lang="da-DK" dirty="0">
              <a:solidFill>
                <a:schemeClr val="bg2"/>
              </a:solidFill>
            </a:endParaRPr>
          </a:p>
          <a:p>
            <a:r>
              <a:rPr lang="da-DK" dirty="0">
                <a:solidFill>
                  <a:schemeClr val="bg2"/>
                </a:solidFill>
              </a:rPr>
              <a:t>Anvend LCCbyg til at beregne hvor mange penge der spares i et byggeri, hvis vinduerne er let tilgængelig (kan nås fra terræn/gulv) frem for almindeligt tilgængelige (kan nås fra pudsegondoler el. teleskopstang). Beregningsperioden skal være 50 år</a:t>
            </a:r>
            <a:r>
              <a:rPr lang="da-DK" sz="1600" dirty="0">
                <a:solidFill>
                  <a:schemeClr val="bg2"/>
                </a:solidFill>
              </a:rPr>
              <a:t>.   </a:t>
            </a:r>
          </a:p>
          <a:p>
            <a:endParaRPr lang="da-DK" sz="1600" dirty="0">
              <a:solidFill>
                <a:schemeClr val="bg2"/>
              </a:solidFill>
            </a:endParaRPr>
          </a:p>
        </p:txBody>
      </p:sp>
      <p:pic>
        <p:nvPicPr>
          <p:cNvPr id="7" name="Billede 6">
            <a:extLst>
              <a:ext uri="{FF2B5EF4-FFF2-40B4-BE49-F238E27FC236}">
                <a16:creationId xmlns:a16="http://schemas.microsoft.com/office/drawing/2014/main" id="{DA1472E8-BF75-45A8-8B14-27DBAC7F86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355" r="656" b="4016"/>
          <a:stretch/>
        </p:blipFill>
        <p:spPr>
          <a:xfrm>
            <a:off x="5608512" y="1539195"/>
            <a:ext cx="6080378" cy="3779609"/>
          </a:xfrm>
          <a:prstGeom prst="rect">
            <a:avLst/>
          </a:prstGeom>
        </p:spPr>
      </p:pic>
      <p:sp>
        <p:nvSpPr>
          <p:cNvPr id="8" name="Tekstfelt 7">
            <a:extLst>
              <a:ext uri="{FF2B5EF4-FFF2-40B4-BE49-F238E27FC236}">
                <a16:creationId xmlns:a16="http://schemas.microsoft.com/office/drawing/2014/main" id="{1BFB4D8C-C516-46B5-A56C-36BF79E48B8C}"/>
              </a:ext>
            </a:extLst>
          </p:cNvPr>
          <p:cNvSpPr txBox="1"/>
          <p:nvPr/>
        </p:nvSpPr>
        <p:spPr>
          <a:xfrm>
            <a:off x="5608513" y="5324641"/>
            <a:ext cx="6080377" cy="30777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1400" dirty="0">
                <a:solidFill>
                  <a:schemeClr val="bg2"/>
                </a:solidFill>
              </a:rPr>
              <a:t>Udklip fra DGNB manualen 2016 s. 189 Bilag 2 Referenceværdier for renhold  </a:t>
            </a:r>
          </a:p>
        </p:txBody>
      </p:sp>
    </p:spTree>
    <p:extLst>
      <p:ext uri="{BB962C8B-B14F-4D97-AF65-F5344CB8AC3E}">
        <p14:creationId xmlns:p14="http://schemas.microsoft.com/office/powerpoint/2010/main" val="27514053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CDF3A6-76E3-439A-AEE8-76974247A874}"/>
              </a:ext>
            </a:extLst>
          </p:cNvPr>
          <p:cNvSpPr>
            <a:spLocks noGrp="1"/>
          </p:cNvSpPr>
          <p:nvPr>
            <p:ph type="title"/>
          </p:nvPr>
        </p:nvSpPr>
        <p:spPr>
          <a:xfrm>
            <a:off x="7444740" y="1528467"/>
            <a:ext cx="10515600" cy="1325563"/>
          </a:xfrm>
        </p:spPr>
        <p:txBody>
          <a:bodyPr>
            <a:normAutofit/>
          </a:bodyPr>
          <a:lstStyle/>
          <a:p>
            <a:r>
              <a:rPr lang="da-DK" sz="4400" dirty="0"/>
              <a:t>LCCbyg – </a:t>
            </a:r>
            <a:br>
              <a:rPr lang="da-DK" sz="4400" dirty="0"/>
            </a:br>
            <a:r>
              <a:rPr lang="da-DK" sz="4400" dirty="0"/>
              <a:t>Vedligehold </a:t>
            </a:r>
          </a:p>
        </p:txBody>
      </p:sp>
      <p:sp>
        <p:nvSpPr>
          <p:cNvPr id="6" name="Tekstfelt 5">
            <a:extLst>
              <a:ext uri="{FF2B5EF4-FFF2-40B4-BE49-F238E27FC236}">
                <a16:creationId xmlns:a16="http://schemas.microsoft.com/office/drawing/2014/main" id="{C44F08F7-FB24-4157-8761-BC468EC8B979}"/>
              </a:ext>
            </a:extLst>
          </p:cNvPr>
          <p:cNvSpPr txBox="1"/>
          <p:nvPr/>
        </p:nvSpPr>
        <p:spPr>
          <a:xfrm>
            <a:off x="7456932" y="2882414"/>
            <a:ext cx="4059936" cy="1477328"/>
          </a:xfrm>
          <a:prstGeom prst="rect">
            <a:avLst/>
          </a:prstGeom>
          <a:solidFill>
            <a:schemeClr val="tx1"/>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a-DK" dirty="0">
                <a:solidFill>
                  <a:schemeClr val="bg2"/>
                </a:solidFill>
              </a:rPr>
              <a:t>Anvend LCCbyg til at beregne hvor stor prisforskel, der er på at vælge natursten i stedet for asfalt til belægning af 150 meter sti. Beregningsperioden skal være 50 år.</a:t>
            </a:r>
          </a:p>
        </p:txBody>
      </p:sp>
      <p:sp>
        <p:nvSpPr>
          <p:cNvPr id="8" name="Tekstfelt 7">
            <a:extLst>
              <a:ext uri="{FF2B5EF4-FFF2-40B4-BE49-F238E27FC236}">
                <a16:creationId xmlns:a16="http://schemas.microsoft.com/office/drawing/2014/main" id="{1BFB4D8C-C516-46B5-A56C-36BF79E48B8C}"/>
              </a:ext>
            </a:extLst>
          </p:cNvPr>
          <p:cNvSpPr txBox="1"/>
          <p:nvPr/>
        </p:nvSpPr>
        <p:spPr>
          <a:xfrm>
            <a:off x="657038" y="5310638"/>
            <a:ext cx="6228780" cy="27699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1200" dirty="0">
                <a:solidFill>
                  <a:schemeClr val="bg2"/>
                </a:solidFill>
              </a:rPr>
              <a:t>Udklip fra DGNB manualen 2016 s. 197 Bilag 3 Referenceværdier for levetider og vedligehold   </a:t>
            </a:r>
          </a:p>
        </p:txBody>
      </p:sp>
      <p:pic>
        <p:nvPicPr>
          <p:cNvPr id="2" name="Billede 1">
            <a:extLst>
              <a:ext uri="{FF2B5EF4-FFF2-40B4-BE49-F238E27FC236}">
                <a16:creationId xmlns:a16="http://schemas.microsoft.com/office/drawing/2014/main" id="{B451B022-BE0A-4218-B4D8-6F5526338B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15" t="9103"/>
          <a:stretch/>
        </p:blipFill>
        <p:spPr>
          <a:xfrm>
            <a:off x="657038" y="998982"/>
            <a:ext cx="6228780" cy="43116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38024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normAutofit/>
          </a:bodyPr>
          <a:lstStyle/>
          <a:p>
            <a:r>
              <a:rPr lang="da-DK" sz="4000" dirty="0">
                <a:latin typeface="+mj-lt"/>
              </a:rPr>
              <a:t>Intro til LCAbyg</a:t>
            </a:r>
          </a:p>
        </p:txBody>
      </p:sp>
      <p:sp>
        <p:nvSpPr>
          <p:cNvPr id="5" name="Pladsholder til indhold 4">
            <a:extLst>
              <a:ext uri="{FF2B5EF4-FFF2-40B4-BE49-F238E27FC236}">
                <a16:creationId xmlns:a16="http://schemas.microsoft.com/office/drawing/2014/main" id="{AB2087CB-046B-4F3C-AE3B-703071E4C94D}"/>
              </a:ext>
            </a:extLst>
          </p:cNvPr>
          <p:cNvSpPr>
            <a:spLocks noGrp="1"/>
          </p:cNvSpPr>
          <p:nvPr>
            <p:ph idx="1"/>
          </p:nvPr>
        </p:nvSpPr>
        <p:spPr/>
        <p:txBody>
          <a:bodyPr>
            <a:noAutofit/>
          </a:bodyPr>
          <a:lstStyle/>
          <a:p>
            <a:pPr marL="0" indent="0">
              <a:buNone/>
            </a:pPr>
            <a:r>
              <a:rPr lang="da-DK" sz="1800" dirty="0">
                <a:latin typeface="+mn-lt"/>
              </a:rPr>
              <a:t>Statens Byggeforskningsinstitut, SBi, har udviklet nogle eksempelprojekter i/til LCAbyg for hhv. vurdering af en bygning og sammenligning af forskellige konstruktioner. Det kan give en fin introduktion til LCAbyg at gennemgå disse eksempler, og lade deltagerne lave lignende analyser. </a:t>
            </a:r>
          </a:p>
          <a:p>
            <a:pPr marL="0" indent="0">
              <a:buNone/>
            </a:pPr>
            <a:endParaRPr lang="da-DK" sz="1800" dirty="0">
              <a:latin typeface="+mn-lt"/>
            </a:endParaRPr>
          </a:p>
          <a:p>
            <a:pPr marL="0" indent="0">
              <a:buNone/>
            </a:pPr>
            <a:r>
              <a:rPr lang="da-DK" sz="1800" dirty="0">
                <a:latin typeface="+mn-lt"/>
              </a:rPr>
              <a:t>For at kunne lave denne opgave, skal den studerende hente LCAbyg ned på sin computer. Det er gratis, og kræver blot en oprettelse på siden </a:t>
            </a:r>
            <a:r>
              <a:rPr lang="da-DK" sz="1800" dirty="0">
                <a:latin typeface="+mn-lt"/>
                <a:hlinkClick r:id="rId3"/>
              </a:rPr>
              <a:t>www.lcabyg.dk</a:t>
            </a:r>
            <a:r>
              <a:rPr lang="da-DK" sz="1800" dirty="0">
                <a:latin typeface="+mn-lt"/>
              </a:rPr>
              <a:t>. Eksempelprojekterne kan findes her: </a:t>
            </a:r>
            <a:r>
              <a:rPr lang="da-DK" sz="1800" dirty="0">
                <a:latin typeface="+mn-lt"/>
                <a:hlinkClick r:id="rId4"/>
              </a:rPr>
              <a:t>www.lcabyg.dk/examples</a:t>
            </a:r>
            <a:endParaRPr lang="da-DK" sz="1800" dirty="0">
              <a:latin typeface="+mn-lt"/>
            </a:endParaRPr>
          </a:p>
          <a:p>
            <a:pPr marL="0" indent="0">
              <a:buNone/>
            </a:pPr>
            <a:endParaRPr lang="da-DK" sz="1800" dirty="0">
              <a:latin typeface="+mn-lt"/>
            </a:endParaRPr>
          </a:p>
          <a:p>
            <a:pPr marL="0" indent="0">
              <a:buNone/>
            </a:pPr>
            <a:r>
              <a:rPr lang="da-DK" sz="1800" dirty="0">
                <a:latin typeface="+mn-lt"/>
              </a:rPr>
              <a:t>LCAbyg har en indbygget brugervejledning, som guider brugeren igennem programmet, dets indtastningsfelter samt resultater og analyser.</a:t>
            </a:r>
          </a:p>
          <a:p>
            <a:pPr marL="0" indent="0">
              <a:buNone/>
            </a:pPr>
            <a:endParaRPr lang="da-DK" sz="1800" dirty="0">
              <a:latin typeface="+mn-lt"/>
            </a:endParaRPr>
          </a:p>
          <a:p>
            <a:pPr marL="0" indent="0">
              <a:buNone/>
            </a:pPr>
            <a:r>
              <a:rPr lang="da-DK" sz="1800" dirty="0">
                <a:latin typeface="+mn-lt"/>
              </a:rPr>
              <a:t>OBS! husk at materialer (hverken de generiske i LCAbyg eller miljøvaredeklarationer) ikke nødvendigvis kan erstattes 1:1 funktionelt. </a:t>
            </a:r>
          </a:p>
        </p:txBody>
      </p:sp>
    </p:spTree>
    <p:extLst>
      <p:ext uri="{BB962C8B-B14F-4D97-AF65-F5344CB8AC3E}">
        <p14:creationId xmlns:p14="http://schemas.microsoft.com/office/powerpoint/2010/main" val="1743095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normAutofit/>
          </a:bodyPr>
          <a:lstStyle/>
          <a:p>
            <a:r>
              <a:rPr lang="da-DK" sz="4400" dirty="0"/>
              <a:t>LCAbyg – udvidet </a:t>
            </a:r>
          </a:p>
        </p:txBody>
      </p:sp>
      <p:sp>
        <p:nvSpPr>
          <p:cNvPr id="5" name="Pladsholder til indhold 4">
            <a:extLst>
              <a:ext uri="{FF2B5EF4-FFF2-40B4-BE49-F238E27FC236}">
                <a16:creationId xmlns:a16="http://schemas.microsoft.com/office/drawing/2014/main" id="{AB2087CB-046B-4F3C-AE3B-703071E4C94D}"/>
              </a:ext>
            </a:extLst>
          </p:cNvPr>
          <p:cNvSpPr>
            <a:spLocks noGrp="1"/>
          </p:cNvSpPr>
          <p:nvPr>
            <p:ph idx="1"/>
          </p:nvPr>
        </p:nvSpPr>
        <p:spPr>
          <a:xfrm>
            <a:off x="838200" y="1825624"/>
            <a:ext cx="10515600" cy="4506595"/>
          </a:xfrm>
        </p:spPr>
        <p:txBody>
          <a:bodyPr>
            <a:noAutofit/>
          </a:bodyPr>
          <a:lstStyle/>
          <a:p>
            <a:pPr marL="0" indent="0">
              <a:buNone/>
            </a:pPr>
            <a:r>
              <a:rPr lang="da-DK" sz="1800" dirty="0">
                <a:latin typeface="+mn-lt"/>
              </a:rPr>
              <a:t>Når I har gennemgået eksempelprojekterne, så prøv at avancere opgaven ved fx:</a:t>
            </a:r>
          </a:p>
          <a:p>
            <a:pPr>
              <a:buFontTx/>
              <a:buChar char="-"/>
            </a:pPr>
            <a:r>
              <a:rPr lang="da-DK" sz="1800" dirty="0">
                <a:latin typeface="+mn-lt"/>
              </a:rPr>
              <a:t>Lad de studerende lave en LCA på et projekteret byggeri (enten et som du, som underviser, har i baghånden, eller også kan det være på et byggeri de har designet i et tidligere/andet kursus på studiet). </a:t>
            </a:r>
          </a:p>
          <a:p>
            <a:pPr lvl="1">
              <a:buFontTx/>
              <a:buChar char="-"/>
            </a:pPr>
            <a:r>
              <a:rPr lang="da-DK" sz="1800" dirty="0">
                <a:latin typeface="+mn-lt"/>
              </a:rPr>
              <a:t>Leg med ændringer i designet – hvad gør det ved analysen? Fx</a:t>
            </a:r>
          </a:p>
          <a:p>
            <a:pPr marL="1257300" lvl="2" indent="-342900">
              <a:buFont typeface="+mj-lt"/>
              <a:buAutoNum type="arabicPeriod"/>
            </a:pPr>
            <a:r>
              <a:rPr lang="da-DK" dirty="0">
                <a:latin typeface="+mn-lt"/>
              </a:rPr>
              <a:t>Isoleringstykkelsen (jf. eksemplet fra guiden ‘Bliv bedre til bæredygtighed’). Vær opmærksom på at dette har indflydelse på både materialeforbrug, men også driftsenergi</a:t>
            </a:r>
          </a:p>
          <a:p>
            <a:pPr marL="1257300" lvl="2" indent="-342900">
              <a:buFont typeface="+mj-lt"/>
              <a:buAutoNum type="arabicPeriod"/>
            </a:pPr>
            <a:r>
              <a:rPr lang="da-DK" dirty="0">
                <a:latin typeface="+mn-lt"/>
              </a:rPr>
              <a:t>Etagehøjder (dette kan bl.a. have indflydelse på materialeforbrug per etageareal)</a:t>
            </a:r>
          </a:p>
          <a:p>
            <a:pPr marL="1257300" lvl="2" indent="-342900">
              <a:buFont typeface="+mj-lt"/>
              <a:buAutoNum type="arabicPeriod"/>
            </a:pPr>
            <a:r>
              <a:rPr lang="da-DK" dirty="0">
                <a:latin typeface="+mn-lt"/>
              </a:rPr>
              <a:t>Etagearealer (fx kan dette være afhængig af isoleringstykkelser, konstruktionstype (let/tung) mm.)</a:t>
            </a:r>
          </a:p>
          <a:p>
            <a:pPr>
              <a:spcBef>
                <a:spcPts val="300"/>
              </a:spcBef>
              <a:buFontTx/>
              <a:buChar char="-"/>
            </a:pPr>
            <a:r>
              <a:rPr lang="da-DK" sz="1800" dirty="0">
                <a:latin typeface="+mn-lt"/>
              </a:rPr>
              <a:t>Design forskellige bygningskomponent/konstruktionsløsninger (der kan erstatte hinanden funktionelt 1:1) og lav en LCA på disse. </a:t>
            </a:r>
          </a:p>
          <a:p>
            <a:pPr marL="0" indent="0">
              <a:buNone/>
            </a:pPr>
            <a:r>
              <a:rPr lang="da-DK" sz="1800" dirty="0">
                <a:latin typeface="+mn-lt"/>
              </a:rPr>
              <a:t>OBS! husk at materialer (hverken de generiske i LCAbyg eller miljøvaredeklarationer) ikke nødvendigvis kan erstattes 1:1 funktionelt. </a:t>
            </a:r>
          </a:p>
        </p:txBody>
      </p:sp>
    </p:spTree>
    <p:extLst>
      <p:ext uri="{BB962C8B-B14F-4D97-AF65-F5344CB8AC3E}">
        <p14:creationId xmlns:p14="http://schemas.microsoft.com/office/powerpoint/2010/main" val="30755545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lstStyle/>
          <a:p>
            <a:pPr>
              <a:lnSpc>
                <a:spcPct val="100000"/>
              </a:lnSpc>
            </a:pPr>
            <a:r>
              <a:rPr lang="da-DK" dirty="0">
                <a:latin typeface="+mj-lt"/>
              </a:rPr>
              <a:t>Materialers miljøpåvirkninger – data repræsentativitet</a:t>
            </a:r>
          </a:p>
        </p:txBody>
      </p:sp>
      <p:sp>
        <p:nvSpPr>
          <p:cNvPr id="5" name="Pladsholder til indhold 4">
            <a:extLst>
              <a:ext uri="{FF2B5EF4-FFF2-40B4-BE49-F238E27FC236}">
                <a16:creationId xmlns:a16="http://schemas.microsoft.com/office/drawing/2014/main" id="{AB2087CB-046B-4F3C-AE3B-703071E4C94D}"/>
              </a:ext>
            </a:extLst>
          </p:cNvPr>
          <p:cNvSpPr>
            <a:spLocks noGrp="1"/>
          </p:cNvSpPr>
          <p:nvPr>
            <p:ph idx="1"/>
          </p:nvPr>
        </p:nvSpPr>
        <p:spPr>
          <a:xfrm>
            <a:off x="838200" y="1825625"/>
            <a:ext cx="10515600" cy="4175125"/>
          </a:xfrm>
        </p:spPr>
        <p:txBody>
          <a:bodyPr>
            <a:noAutofit/>
          </a:bodyPr>
          <a:lstStyle/>
          <a:p>
            <a:pPr marL="0" indent="0">
              <a:lnSpc>
                <a:spcPct val="100000"/>
              </a:lnSpc>
              <a:buNone/>
            </a:pPr>
            <a:r>
              <a:rPr lang="da-DK" sz="1600" dirty="0">
                <a:latin typeface="+mn-lt"/>
              </a:rPr>
              <a:t>Få deltagerne til at følge/regne eksemplet fra guiden ‘Bliv bedre til bæredygtighed’. Beregningsmetoder/-steps er beskrevet på slide 9-15 i dette dokument. Eksemplet er baseret på en række vilkårligt udvalgte EPD’er – der kan dog forekomme betydelige varierer fra produkt til produkt, indenfor samme type.</a:t>
            </a:r>
          </a:p>
          <a:p>
            <a:pPr marL="0" indent="0">
              <a:lnSpc>
                <a:spcPct val="100000"/>
              </a:lnSpc>
              <a:buNone/>
            </a:pPr>
            <a:r>
              <a:rPr lang="da-DK" sz="1600" dirty="0">
                <a:latin typeface="+mn-lt"/>
              </a:rPr>
              <a:t>Når eksemplet er beregnet individuelt, så alle forstår sammenhængen i beregningen, så del dem op i grupper, der kan dække de forskellige isoleringstyper i eksempler:</a:t>
            </a:r>
          </a:p>
          <a:p>
            <a:pPr>
              <a:lnSpc>
                <a:spcPct val="100000"/>
              </a:lnSpc>
              <a:spcBef>
                <a:spcPts val="300"/>
              </a:spcBef>
            </a:pPr>
            <a:r>
              <a:rPr lang="da-DK" sz="1600" dirty="0">
                <a:latin typeface="+mn-lt"/>
              </a:rPr>
              <a:t>PUR isolering (vurder evt. om PIR også kan inddrages)</a:t>
            </a:r>
          </a:p>
          <a:p>
            <a:pPr>
              <a:lnSpc>
                <a:spcPct val="100000"/>
              </a:lnSpc>
              <a:spcBef>
                <a:spcPts val="0"/>
              </a:spcBef>
            </a:pPr>
            <a:r>
              <a:rPr lang="da-DK" sz="1600" dirty="0" err="1">
                <a:latin typeface="+mn-lt"/>
              </a:rPr>
              <a:t>Papiruld</a:t>
            </a:r>
            <a:endParaRPr lang="da-DK" sz="1600" dirty="0">
              <a:latin typeface="+mn-lt"/>
            </a:endParaRPr>
          </a:p>
          <a:p>
            <a:pPr>
              <a:lnSpc>
                <a:spcPct val="100000"/>
              </a:lnSpc>
              <a:spcBef>
                <a:spcPts val="0"/>
              </a:spcBef>
            </a:pPr>
            <a:r>
              <a:rPr lang="da-DK" sz="1600" dirty="0">
                <a:latin typeface="+mn-lt"/>
              </a:rPr>
              <a:t>Træuld</a:t>
            </a:r>
          </a:p>
          <a:p>
            <a:pPr>
              <a:lnSpc>
                <a:spcPct val="100000"/>
              </a:lnSpc>
              <a:spcBef>
                <a:spcPts val="0"/>
              </a:spcBef>
            </a:pPr>
            <a:r>
              <a:rPr lang="da-DK" sz="1600" dirty="0">
                <a:latin typeface="+mn-lt"/>
              </a:rPr>
              <a:t>Glasuld</a:t>
            </a:r>
          </a:p>
          <a:p>
            <a:pPr>
              <a:lnSpc>
                <a:spcPct val="100000"/>
              </a:lnSpc>
              <a:spcBef>
                <a:spcPts val="0"/>
              </a:spcBef>
            </a:pPr>
            <a:r>
              <a:rPr lang="da-DK" sz="1600" dirty="0">
                <a:latin typeface="+mn-lt"/>
              </a:rPr>
              <a:t>Mineraluld (vælg evt. kun stenuld)</a:t>
            </a:r>
          </a:p>
          <a:p>
            <a:pPr>
              <a:lnSpc>
                <a:spcPct val="100000"/>
              </a:lnSpc>
              <a:spcBef>
                <a:spcPts val="0"/>
              </a:spcBef>
            </a:pPr>
            <a:r>
              <a:rPr lang="da-DK" sz="1600" dirty="0">
                <a:latin typeface="+mn-lt"/>
              </a:rPr>
              <a:t>EPS isolering</a:t>
            </a:r>
          </a:p>
          <a:p>
            <a:pPr>
              <a:lnSpc>
                <a:spcPct val="100000"/>
              </a:lnSpc>
              <a:spcBef>
                <a:spcPts val="0"/>
              </a:spcBef>
            </a:pPr>
            <a:r>
              <a:rPr lang="da-DK" sz="1600" dirty="0">
                <a:latin typeface="+mn-lt"/>
              </a:rPr>
              <a:t>Tilføj evt. andre isoleringsmaterialer der ikke er inkluderet i eksemplet.</a:t>
            </a:r>
          </a:p>
          <a:p>
            <a:pPr marL="0" indent="0">
              <a:lnSpc>
                <a:spcPct val="100000"/>
              </a:lnSpc>
              <a:buNone/>
            </a:pPr>
            <a:r>
              <a:rPr lang="da-DK" sz="1600" dirty="0">
                <a:latin typeface="+mn-lt"/>
              </a:rPr>
              <a:t>Lad de studerende finde miljøvaredeklarationer for ‘deres’ isoleringstype, og gentage beregningerne – ændrer det på ‘påvirkningsbilledet’? Hvor står variation forekommer der indenfor samme produkttype?</a:t>
            </a:r>
          </a:p>
        </p:txBody>
      </p:sp>
    </p:spTree>
    <p:extLst>
      <p:ext uri="{BB962C8B-B14F-4D97-AF65-F5344CB8AC3E}">
        <p14:creationId xmlns:p14="http://schemas.microsoft.com/office/powerpoint/2010/main" val="12980357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3">
            <a:extLst>
              <a:ext uri="{FF2B5EF4-FFF2-40B4-BE49-F238E27FC236}">
                <a16:creationId xmlns:a16="http://schemas.microsoft.com/office/drawing/2014/main" id="{945D6C0A-052B-4453-81E0-BCB2B35AA11C}"/>
              </a:ext>
            </a:extLst>
          </p:cNvPr>
          <p:cNvSpPr txBox="1">
            <a:spLocks/>
          </p:cNvSpPr>
          <p:nvPr/>
        </p:nvSpPr>
        <p:spPr>
          <a:xfrm>
            <a:off x="6790944" y="1825625"/>
            <a:ext cx="4562856" cy="3915299"/>
          </a:xfrm>
          <a:prstGeom prst="rect">
            <a:avLst/>
          </a:prstGeom>
          <a:solidFill>
            <a:schemeClr val="bg2"/>
          </a:solidFill>
        </p:spPr>
        <p:txBody>
          <a:bodyPr vert="horz" lIns="270000" tIns="270000" rIns="270000" bIns="270000" rtlCol="0">
            <a:norm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b="0" i="0" kern="1200">
                <a:solidFill>
                  <a:schemeClr val="tx1"/>
                </a:solidFill>
                <a:latin typeface="FranklinGothic URW Book"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tx1"/>
                </a:solidFill>
                <a:latin typeface="FranklinGothic URW Book"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tx1"/>
                </a:solidFill>
                <a:latin typeface="FranklinGothic URW Book"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tx1"/>
                </a:solidFill>
                <a:latin typeface="FranklinGothic URW Book"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200" b="0" i="0" kern="1200">
                <a:solidFill>
                  <a:schemeClr val="tx1"/>
                </a:solidFill>
                <a:latin typeface="FranklinGothic URW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000" dirty="0"/>
          </a:p>
        </p:txBody>
      </p:sp>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normAutofit/>
          </a:bodyPr>
          <a:lstStyle/>
          <a:p>
            <a:r>
              <a:rPr lang="da-DK" sz="4400" dirty="0">
                <a:latin typeface="Franklin Gothic Medium" panose="020B0603020102020204" pitchFamily="34" charset="0"/>
              </a:rPr>
              <a:t>Problematiske stoffer</a:t>
            </a:r>
          </a:p>
        </p:txBody>
      </p:sp>
      <p:graphicFrame>
        <p:nvGraphicFramePr>
          <p:cNvPr id="6" name="Tabel 5">
            <a:extLst>
              <a:ext uri="{FF2B5EF4-FFF2-40B4-BE49-F238E27FC236}">
                <a16:creationId xmlns:a16="http://schemas.microsoft.com/office/drawing/2014/main" id="{940B3F45-EE2A-46E2-9D34-8EB1B3C33708}"/>
              </a:ext>
            </a:extLst>
          </p:cNvPr>
          <p:cNvGraphicFramePr>
            <a:graphicFrameLocks noGrp="1"/>
          </p:cNvGraphicFramePr>
          <p:nvPr>
            <p:extLst>
              <p:ext uri="{D42A27DB-BD31-4B8C-83A1-F6EECF244321}">
                <p14:modId xmlns:p14="http://schemas.microsoft.com/office/powerpoint/2010/main" val="3710767889"/>
              </p:ext>
            </p:extLst>
          </p:nvPr>
        </p:nvGraphicFramePr>
        <p:xfrm>
          <a:off x="7064250" y="2148280"/>
          <a:ext cx="3974538" cy="3272126"/>
        </p:xfrm>
        <a:graphic>
          <a:graphicData uri="http://schemas.openxmlformats.org/drawingml/2006/table">
            <a:tbl>
              <a:tblPr firstRow="1" firstCol="1" bandRow="1">
                <a:tableStyleId>{3B4B98B0-60AC-42C2-AFA5-B58CD77FA1E5}</a:tableStyleId>
              </a:tblPr>
              <a:tblGrid>
                <a:gridCol w="3974538">
                  <a:extLst>
                    <a:ext uri="{9D8B030D-6E8A-4147-A177-3AD203B41FA5}">
                      <a16:colId xmlns:a16="http://schemas.microsoft.com/office/drawing/2014/main" val="2768204036"/>
                    </a:ext>
                  </a:extLst>
                </a:gridCol>
              </a:tblGrid>
              <a:tr h="251702">
                <a:tc>
                  <a:txBody>
                    <a:bodyPr/>
                    <a:lstStyle/>
                    <a:p>
                      <a:pPr>
                        <a:lnSpc>
                          <a:spcPct val="107000"/>
                        </a:lnSpc>
                        <a:spcAft>
                          <a:spcPts val="0"/>
                        </a:spcAft>
                      </a:pPr>
                      <a:r>
                        <a:rPr lang="da-DK" sz="1400" b="1" dirty="0">
                          <a:effectLst/>
                        </a:rPr>
                        <a:t>Særligt problematiske stoffer</a:t>
                      </a:r>
                      <a:endParaRPr lang="da-DK"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1158472766"/>
                  </a:ext>
                </a:extLst>
              </a:tr>
              <a:tr h="251702">
                <a:tc>
                  <a:txBody>
                    <a:bodyPr/>
                    <a:lstStyle/>
                    <a:p>
                      <a:pPr>
                        <a:lnSpc>
                          <a:spcPct val="107000"/>
                        </a:lnSpc>
                        <a:spcAft>
                          <a:spcPts val="0"/>
                        </a:spcAft>
                      </a:pPr>
                      <a:r>
                        <a:rPr lang="da-DK" sz="1400" b="0" dirty="0">
                          <a:effectLst/>
                        </a:rPr>
                        <a:t>Bly</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3659363664"/>
                  </a:ext>
                </a:extLst>
              </a:tr>
              <a:tr h="251702">
                <a:tc>
                  <a:txBody>
                    <a:bodyPr/>
                    <a:lstStyle/>
                    <a:p>
                      <a:pPr>
                        <a:lnSpc>
                          <a:spcPct val="107000"/>
                        </a:lnSpc>
                        <a:spcAft>
                          <a:spcPts val="0"/>
                        </a:spcAft>
                      </a:pPr>
                      <a:r>
                        <a:rPr lang="da-DK" sz="1400" b="0" dirty="0">
                          <a:effectLst/>
                        </a:rPr>
                        <a:t>Cadmium</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4117957849"/>
                  </a:ext>
                </a:extLst>
              </a:tr>
              <a:tr h="251702">
                <a:tc>
                  <a:txBody>
                    <a:bodyPr/>
                    <a:lstStyle/>
                    <a:p>
                      <a:pPr>
                        <a:lnSpc>
                          <a:spcPct val="107000"/>
                        </a:lnSpc>
                        <a:spcAft>
                          <a:spcPts val="0"/>
                        </a:spcAft>
                      </a:pPr>
                      <a:r>
                        <a:rPr lang="da-DK" sz="1400" b="0" dirty="0">
                          <a:effectLst/>
                        </a:rPr>
                        <a:t>Kviksølv</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3190385539"/>
                  </a:ext>
                </a:extLst>
              </a:tr>
              <a:tr h="251702">
                <a:tc>
                  <a:txBody>
                    <a:bodyPr/>
                    <a:lstStyle/>
                    <a:p>
                      <a:pPr>
                        <a:lnSpc>
                          <a:spcPct val="107000"/>
                        </a:lnSpc>
                        <a:spcAft>
                          <a:spcPts val="0"/>
                        </a:spcAft>
                      </a:pPr>
                      <a:r>
                        <a:rPr lang="da-DK" sz="1400" b="0" dirty="0">
                          <a:effectLst/>
                        </a:rPr>
                        <a:t>Nikkel</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2648209287"/>
                  </a:ext>
                </a:extLst>
              </a:tr>
              <a:tr h="251702">
                <a:tc>
                  <a:txBody>
                    <a:bodyPr/>
                    <a:lstStyle/>
                    <a:p>
                      <a:pPr>
                        <a:lnSpc>
                          <a:spcPct val="107000"/>
                        </a:lnSpc>
                        <a:spcAft>
                          <a:spcPts val="0"/>
                        </a:spcAft>
                      </a:pPr>
                      <a:r>
                        <a:rPr lang="da-DK" sz="1400" b="0" dirty="0" err="1">
                          <a:effectLst/>
                        </a:rPr>
                        <a:t>Chrom</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1102062158"/>
                  </a:ext>
                </a:extLst>
              </a:tr>
              <a:tr h="251702">
                <a:tc>
                  <a:txBody>
                    <a:bodyPr/>
                    <a:lstStyle/>
                    <a:p>
                      <a:pPr>
                        <a:lnSpc>
                          <a:spcPct val="107000"/>
                        </a:lnSpc>
                        <a:spcAft>
                          <a:spcPts val="0"/>
                        </a:spcAft>
                      </a:pPr>
                      <a:r>
                        <a:rPr lang="da-DK" sz="1400" b="0" dirty="0">
                          <a:effectLst/>
                        </a:rPr>
                        <a:t>Kobber</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3818061224"/>
                  </a:ext>
                </a:extLst>
              </a:tr>
              <a:tr h="251702">
                <a:tc>
                  <a:txBody>
                    <a:bodyPr/>
                    <a:lstStyle/>
                    <a:p>
                      <a:pPr>
                        <a:lnSpc>
                          <a:spcPct val="107000"/>
                        </a:lnSpc>
                        <a:spcAft>
                          <a:spcPts val="0"/>
                        </a:spcAft>
                      </a:pPr>
                      <a:r>
                        <a:rPr lang="da-DK" sz="1400" b="0" dirty="0">
                          <a:effectLst/>
                        </a:rPr>
                        <a:t>Zink</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272930898"/>
                  </a:ext>
                </a:extLst>
              </a:tr>
              <a:tr h="251702">
                <a:tc>
                  <a:txBody>
                    <a:bodyPr/>
                    <a:lstStyle/>
                    <a:p>
                      <a:pPr>
                        <a:lnSpc>
                          <a:spcPct val="107000"/>
                        </a:lnSpc>
                        <a:spcAft>
                          <a:spcPts val="0"/>
                        </a:spcAft>
                      </a:pPr>
                      <a:r>
                        <a:rPr lang="da-DK" sz="1400" b="0" dirty="0">
                          <a:effectLst/>
                        </a:rPr>
                        <a:t>PCB</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4267216080"/>
                  </a:ext>
                </a:extLst>
              </a:tr>
              <a:tr h="251702">
                <a:tc>
                  <a:txBody>
                    <a:bodyPr/>
                    <a:lstStyle/>
                    <a:p>
                      <a:pPr>
                        <a:lnSpc>
                          <a:spcPct val="107000"/>
                        </a:lnSpc>
                        <a:spcAft>
                          <a:spcPts val="0"/>
                        </a:spcAft>
                      </a:pPr>
                      <a:r>
                        <a:rPr lang="da-DK" sz="1400" b="0" dirty="0" err="1">
                          <a:effectLst/>
                        </a:rPr>
                        <a:t>Chlorparafiner</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593256072"/>
                  </a:ext>
                </a:extLst>
              </a:tr>
              <a:tr h="251702">
                <a:tc>
                  <a:txBody>
                    <a:bodyPr/>
                    <a:lstStyle/>
                    <a:p>
                      <a:pPr>
                        <a:lnSpc>
                          <a:spcPct val="107000"/>
                        </a:lnSpc>
                        <a:spcAft>
                          <a:spcPts val="0"/>
                        </a:spcAft>
                      </a:pPr>
                      <a:r>
                        <a:rPr lang="da-DK" sz="1400" b="0" dirty="0">
                          <a:effectLst/>
                        </a:rPr>
                        <a:t>CFC</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693348895"/>
                  </a:ext>
                </a:extLst>
              </a:tr>
              <a:tr h="251702">
                <a:tc>
                  <a:txBody>
                    <a:bodyPr/>
                    <a:lstStyle/>
                    <a:p>
                      <a:pPr>
                        <a:lnSpc>
                          <a:spcPct val="107000"/>
                        </a:lnSpc>
                        <a:spcAft>
                          <a:spcPts val="0"/>
                        </a:spcAft>
                      </a:pPr>
                      <a:r>
                        <a:rPr lang="da-DK" sz="1400" b="0" dirty="0">
                          <a:effectLst/>
                        </a:rPr>
                        <a:t>HCFC og </a:t>
                      </a:r>
                      <a:r>
                        <a:rPr lang="da-DK" sz="1400" b="0" dirty="0" err="1">
                          <a:effectLst/>
                        </a:rPr>
                        <a:t>HFC’er</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1630149829"/>
                  </a:ext>
                </a:extLst>
              </a:tr>
              <a:tr h="251702">
                <a:tc>
                  <a:txBody>
                    <a:bodyPr/>
                    <a:lstStyle/>
                    <a:p>
                      <a:pPr>
                        <a:lnSpc>
                          <a:spcPct val="107000"/>
                        </a:lnSpc>
                        <a:spcAft>
                          <a:spcPts val="0"/>
                        </a:spcAft>
                      </a:pPr>
                      <a:r>
                        <a:rPr lang="da-DK" sz="1400" b="0" dirty="0" err="1">
                          <a:effectLst/>
                        </a:rPr>
                        <a:t>Svovlhexaflourid</a:t>
                      </a:r>
                      <a:endParaRPr lang="da-DK" sz="1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tc>
                <a:extLst>
                  <a:ext uri="{0D108BD9-81ED-4DB2-BD59-A6C34878D82A}">
                    <a16:rowId xmlns:a16="http://schemas.microsoft.com/office/drawing/2014/main" val="2077074245"/>
                  </a:ext>
                </a:extLst>
              </a:tr>
            </a:tbl>
          </a:graphicData>
        </a:graphic>
      </p:graphicFrame>
      <p:sp>
        <p:nvSpPr>
          <p:cNvPr id="8" name="Pladsholder til indhold 3">
            <a:extLst>
              <a:ext uri="{FF2B5EF4-FFF2-40B4-BE49-F238E27FC236}">
                <a16:creationId xmlns:a16="http://schemas.microsoft.com/office/drawing/2014/main" id="{04BAD33A-8996-420F-9132-99EC344A6698}"/>
              </a:ext>
            </a:extLst>
          </p:cNvPr>
          <p:cNvSpPr txBox="1">
            <a:spLocks/>
          </p:cNvSpPr>
          <p:nvPr/>
        </p:nvSpPr>
        <p:spPr>
          <a:xfrm>
            <a:off x="838200" y="1825625"/>
            <a:ext cx="5782056" cy="3915299"/>
          </a:xfrm>
          <a:prstGeom prst="rect">
            <a:avLst/>
          </a:prstGeom>
          <a:solidFill>
            <a:schemeClr val="bg2"/>
          </a:solidFill>
        </p:spPr>
        <p:txBody>
          <a:bodyPr vert="horz" lIns="270000" tIns="270000" rIns="270000" bIns="270000" rtlCol="0">
            <a:no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b="0" i="0" kern="1200">
                <a:solidFill>
                  <a:schemeClr val="tx1"/>
                </a:solidFill>
                <a:latin typeface="FranklinGothic URW Book"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tx1"/>
                </a:solidFill>
                <a:latin typeface="FranklinGothic URW Book"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tx1"/>
                </a:solidFill>
                <a:latin typeface="FranklinGothic URW Book"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tx1"/>
                </a:solidFill>
                <a:latin typeface="FranklinGothic URW Book"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200" b="0" i="0" kern="1200">
                <a:solidFill>
                  <a:schemeClr val="tx1"/>
                </a:solidFill>
                <a:latin typeface="FranklinGothic URW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dirty="0">
                <a:latin typeface="+mn-lt"/>
              </a:rPr>
              <a:t>Del deltagerne op i grupper, som så skal fordybe sig i 12 angivne særlig problematiske stoffer med tanke på:</a:t>
            </a:r>
          </a:p>
          <a:p>
            <a:pPr>
              <a:spcBef>
                <a:spcPts val="300"/>
              </a:spcBef>
            </a:pPr>
            <a:r>
              <a:rPr lang="da-DK" sz="1800" dirty="0">
                <a:latin typeface="+mn-lt"/>
              </a:rPr>
              <a:t>Hvad er det?</a:t>
            </a:r>
          </a:p>
          <a:p>
            <a:pPr>
              <a:spcBef>
                <a:spcPts val="300"/>
              </a:spcBef>
            </a:pPr>
            <a:r>
              <a:rPr lang="da-DK" sz="1800" dirty="0">
                <a:latin typeface="+mn-lt"/>
              </a:rPr>
              <a:t>Hvor meget bruger vi af det</a:t>
            </a:r>
          </a:p>
          <a:p>
            <a:pPr>
              <a:spcBef>
                <a:spcPts val="300"/>
              </a:spcBef>
            </a:pPr>
            <a:r>
              <a:rPr lang="da-DK" sz="1800" dirty="0">
                <a:latin typeface="+mn-lt"/>
              </a:rPr>
              <a:t>Hvorfor anses stoffet som særligt problematisk?</a:t>
            </a:r>
          </a:p>
          <a:p>
            <a:pPr>
              <a:spcBef>
                <a:spcPts val="300"/>
              </a:spcBef>
            </a:pPr>
            <a:r>
              <a:rPr lang="da-DK" sz="1800" dirty="0">
                <a:latin typeface="+mn-lt"/>
              </a:rPr>
              <a:t>Hvad/hvem er det problematisk for, og i hvilken grad?</a:t>
            </a:r>
          </a:p>
          <a:p>
            <a:pPr marL="0" indent="0">
              <a:buNone/>
            </a:pPr>
            <a:r>
              <a:rPr lang="da-DK" sz="1800" dirty="0">
                <a:latin typeface="+mn-lt"/>
              </a:rPr>
              <a:t>Brug gerne de givne publikationer som reference, men suppler med andre, gerne nye, kilder. </a:t>
            </a:r>
          </a:p>
          <a:p>
            <a:pPr marL="0" indent="0">
              <a:buNone/>
            </a:pPr>
            <a:r>
              <a:rPr lang="da-DK" sz="1800" dirty="0">
                <a:latin typeface="+mn-lt"/>
              </a:rPr>
              <a:t>Hver gruppe præsenterer deres emne i 10-15 minutter foran resten af holdet.</a:t>
            </a:r>
          </a:p>
        </p:txBody>
      </p:sp>
    </p:spTree>
    <p:extLst>
      <p:ext uri="{BB962C8B-B14F-4D97-AF65-F5344CB8AC3E}">
        <p14:creationId xmlns:p14="http://schemas.microsoft.com/office/powerpoint/2010/main" val="40850858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01D95C-09A2-4DCF-8395-461CAE12FC99}"/>
              </a:ext>
            </a:extLst>
          </p:cNvPr>
          <p:cNvSpPr>
            <a:spLocks noGrp="1"/>
          </p:cNvSpPr>
          <p:nvPr>
            <p:ph type="title"/>
          </p:nvPr>
        </p:nvSpPr>
        <p:spPr/>
        <p:txBody>
          <a:bodyPr>
            <a:normAutofit/>
          </a:bodyPr>
          <a:lstStyle/>
          <a:p>
            <a:r>
              <a:rPr lang="da-DK" sz="4400" dirty="0">
                <a:latin typeface="Franklin Gothic Medium" panose="020B0603020102020204" pitchFamily="34" charset="0"/>
              </a:rPr>
              <a:t>Dokumentationsordninger</a:t>
            </a:r>
          </a:p>
        </p:txBody>
      </p:sp>
      <p:sp>
        <p:nvSpPr>
          <p:cNvPr id="5" name="Pladsholder til indhold 4">
            <a:extLst>
              <a:ext uri="{FF2B5EF4-FFF2-40B4-BE49-F238E27FC236}">
                <a16:creationId xmlns:a16="http://schemas.microsoft.com/office/drawing/2014/main" id="{AB2087CB-046B-4F3C-AE3B-703071E4C94D}"/>
              </a:ext>
            </a:extLst>
          </p:cNvPr>
          <p:cNvSpPr>
            <a:spLocks noGrp="1"/>
          </p:cNvSpPr>
          <p:nvPr>
            <p:ph idx="1"/>
          </p:nvPr>
        </p:nvSpPr>
        <p:spPr>
          <a:xfrm>
            <a:off x="838200" y="1825625"/>
            <a:ext cx="10515600" cy="4015105"/>
          </a:xfrm>
        </p:spPr>
        <p:txBody>
          <a:bodyPr>
            <a:noAutofit/>
          </a:bodyPr>
          <a:lstStyle/>
          <a:p>
            <a:pPr marL="0" indent="0">
              <a:buNone/>
            </a:pPr>
            <a:r>
              <a:rPr lang="da-DK" sz="1800" dirty="0">
                <a:latin typeface="+mn-lt"/>
              </a:rPr>
              <a:t>Del deltagerne op i grupper (evt. undergrupper per ordning), som så skal fordybe sig indenfor følgende emner:</a:t>
            </a:r>
          </a:p>
          <a:p>
            <a:pPr>
              <a:spcBef>
                <a:spcPts val="300"/>
              </a:spcBef>
            </a:pPr>
            <a:r>
              <a:rPr lang="da-DK" sz="1800" dirty="0">
                <a:latin typeface="+mn-lt"/>
              </a:rPr>
              <a:t>Bygningscertificering</a:t>
            </a:r>
          </a:p>
          <a:p>
            <a:pPr>
              <a:spcBef>
                <a:spcPts val="300"/>
              </a:spcBef>
            </a:pPr>
            <a:r>
              <a:rPr lang="da-DK" sz="1800" dirty="0">
                <a:latin typeface="+mn-lt"/>
              </a:rPr>
              <a:t>Deklarationer</a:t>
            </a:r>
          </a:p>
          <a:p>
            <a:pPr>
              <a:spcBef>
                <a:spcPts val="300"/>
              </a:spcBef>
            </a:pPr>
            <a:r>
              <a:rPr lang="da-DK" sz="1800" dirty="0">
                <a:latin typeface="+mn-lt"/>
              </a:rPr>
              <a:t>Materiale certificering</a:t>
            </a:r>
            <a:br>
              <a:rPr lang="da-DK" sz="1800" dirty="0">
                <a:latin typeface="+mn-lt"/>
              </a:rPr>
            </a:br>
            <a:endParaRPr lang="da-DK" sz="1800" dirty="0">
              <a:latin typeface="+mn-lt"/>
            </a:endParaRPr>
          </a:p>
          <a:p>
            <a:pPr marL="0" indent="0">
              <a:spcBef>
                <a:spcPts val="300"/>
              </a:spcBef>
              <a:buNone/>
            </a:pPr>
            <a:r>
              <a:rPr lang="da-DK" sz="1800" dirty="0">
                <a:latin typeface="+mn-lt"/>
              </a:rPr>
              <a:t>Fokusér på de dansk anvendte ordninger – hvad kan/vurderer ordningen, hvad er ikke med, som måske ville være gavnligt, hvor udbredt er ordningen, er ordningen sammenlignelig med andre ordninger (herunder evt. også internationale eller europæiske fællesmærker), bruges ordningen kun i byggeri eller dækker det bredere.</a:t>
            </a:r>
          </a:p>
          <a:p>
            <a:pPr marL="0" indent="0">
              <a:spcBef>
                <a:spcPts val="300"/>
              </a:spcBef>
              <a:buNone/>
            </a:pPr>
            <a:endParaRPr lang="da-DK" sz="1800" dirty="0">
              <a:latin typeface="+mn-lt"/>
            </a:endParaRPr>
          </a:p>
          <a:p>
            <a:pPr marL="0" indent="0">
              <a:buNone/>
            </a:pPr>
            <a:r>
              <a:rPr lang="da-DK" sz="1800" dirty="0">
                <a:latin typeface="+mn-lt"/>
              </a:rPr>
              <a:t>Brug gerne de givne publikationer som reference, men suppler med andre kilder. </a:t>
            </a:r>
          </a:p>
          <a:p>
            <a:pPr marL="0" indent="0">
              <a:buNone/>
            </a:pPr>
            <a:r>
              <a:rPr lang="da-DK" sz="1800" dirty="0">
                <a:latin typeface="+mn-lt"/>
              </a:rPr>
              <a:t>Hver gruppe præsenterer deres emne i 10-15 minutter foran resten af holdet. </a:t>
            </a:r>
          </a:p>
        </p:txBody>
      </p:sp>
    </p:spTree>
    <p:extLst>
      <p:ext uri="{BB962C8B-B14F-4D97-AF65-F5344CB8AC3E}">
        <p14:creationId xmlns:p14="http://schemas.microsoft.com/office/powerpoint/2010/main" val="359070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5E02F01-A89C-449B-A9FA-81578F88569F}"/>
              </a:ext>
            </a:extLst>
          </p:cNvPr>
          <p:cNvSpPr/>
          <p:nvPr/>
        </p:nvSpPr>
        <p:spPr>
          <a:xfrm>
            <a:off x="5734050" y="0"/>
            <a:ext cx="64579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2"/>
              </a:solidFill>
            </a:endParaRPr>
          </a:p>
        </p:txBody>
      </p:sp>
      <p:sp>
        <p:nvSpPr>
          <p:cNvPr id="2" name="Titel 1">
            <a:extLst>
              <a:ext uri="{FF2B5EF4-FFF2-40B4-BE49-F238E27FC236}">
                <a16:creationId xmlns:a16="http://schemas.microsoft.com/office/drawing/2014/main" id="{1EE3BB0B-E6CC-4A62-AAE8-8983263DFD5A}"/>
              </a:ext>
            </a:extLst>
          </p:cNvPr>
          <p:cNvSpPr>
            <a:spLocks noGrp="1"/>
          </p:cNvSpPr>
          <p:nvPr>
            <p:ph type="title"/>
          </p:nvPr>
        </p:nvSpPr>
        <p:spPr>
          <a:xfrm>
            <a:off x="925830" y="1830773"/>
            <a:ext cx="3977640" cy="1325563"/>
          </a:xfrm>
          <a:noFill/>
          <a:ln>
            <a:noFill/>
          </a:ln>
        </p:spPr>
        <p:style>
          <a:lnRef idx="2">
            <a:schemeClr val="dk1"/>
          </a:lnRef>
          <a:fillRef idx="1">
            <a:schemeClr val="lt1"/>
          </a:fillRef>
          <a:effectRef idx="0">
            <a:schemeClr val="dk1"/>
          </a:effectRef>
          <a:fontRef idx="minor">
            <a:schemeClr val="dk1"/>
          </a:fontRef>
        </p:style>
        <p:txBody>
          <a:bodyPr>
            <a:normAutofit/>
          </a:bodyPr>
          <a:lstStyle/>
          <a:p>
            <a:r>
              <a:rPr lang="da-DK" sz="4800" dirty="0">
                <a:solidFill>
                  <a:schemeClr val="tx1"/>
                </a:solidFill>
                <a:latin typeface="+mj-lt"/>
              </a:rPr>
              <a:t>Svanemærket </a:t>
            </a:r>
          </a:p>
        </p:txBody>
      </p:sp>
      <p:pic>
        <p:nvPicPr>
          <p:cNvPr id="1034" name="Picture 10" descr="Billedresultat for svanemærket&quot;">
            <a:extLst>
              <a:ext uri="{FF2B5EF4-FFF2-40B4-BE49-F238E27FC236}">
                <a16:creationId xmlns:a16="http://schemas.microsoft.com/office/drawing/2014/main" id="{C42C0BF7-B469-450E-AE39-44D837AE36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57313" y="3119888"/>
            <a:ext cx="3081338" cy="105438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57F6F897-6CE0-4D77-93BC-42F7BC020B9E}"/>
              </a:ext>
            </a:extLst>
          </p:cNvPr>
          <p:cNvSpPr txBox="1"/>
          <p:nvPr/>
        </p:nvSpPr>
        <p:spPr>
          <a:xfrm>
            <a:off x="6274689" y="1074509"/>
            <a:ext cx="5376672" cy="4708981"/>
          </a:xfrm>
          <a:prstGeom prst="rect">
            <a:avLst/>
          </a:prstGeom>
          <a:noFill/>
        </p:spPr>
        <p:txBody>
          <a:bodyPr wrap="square" rtlCol="0">
            <a:spAutoFit/>
          </a:bodyPr>
          <a:lstStyle/>
          <a:p>
            <a:pPr>
              <a:spcBef>
                <a:spcPts val="1200"/>
              </a:spcBef>
              <a:spcAft>
                <a:spcPts val="1200"/>
              </a:spcAft>
            </a:pPr>
            <a:r>
              <a:rPr lang="da-DK" sz="2000" b="1" dirty="0">
                <a:solidFill>
                  <a:schemeClr val="bg1"/>
                </a:solidFill>
                <a:latin typeface="+mj-lt"/>
              </a:rPr>
              <a:t>Mærkerne bidrager til: </a:t>
            </a:r>
          </a:p>
          <a:p>
            <a:pPr marL="742950" lvl="1" indent="-285750">
              <a:spcBef>
                <a:spcPts val="1200"/>
              </a:spcBef>
              <a:spcAft>
                <a:spcPts val="1200"/>
              </a:spcAft>
              <a:buFont typeface="Arial" panose="020B0604020202020204" pitchFamily="34" charset="0"/>
              <a:buChar char="•"/>
            </a:pPr>
            <a:r>
              <a:rPr lang="da-DK" sz="2000" dirty="0">
                <a:solidFill>
                  <a:schemeClr val="bg2"/>
                </a:solidFill>
              </a:rPr>
              <a:t>En rigere og renere natur</a:t>
            </a:r>
          </a:p>
          <a:p>
            <a:pPr marL="742950" lvl="1" indent="-285750">
              <a:spcBef>
                <a:spcPts val="1200"/>
              </a:spcBef>
              <a:spcAft>
                <a:spcPts val="1200"/>
              </a:spcAft>
              <a:buFont typeface="Arial" panose="020B0604020202020204" pitchFamily="34" charset="0"/>
              <a:buChar char="•"/>
            </a:pPr>
            <a:r>
              <a:rPr lang="da-DK" sz="2000" dirty="0">
                <a:solidFill>
                  <a:schemeClr val="bg2"/>
                </a:solidFill>
              </a:rPr>
              <a:t>Bedre kemi i hverdagen</a:t>
            </a:r>
          </a:p>
          <a:p>
            <a:pPr marL="742950" lvl="1" indent="-285750">
              <a:spcBef>
                <a:spcPts val="1200"/>
              </a:spcBef>
              <a:spcAft>
                <a:spcPts val="1200"/>
              </a:spcAft>
              <a:buFont typeface="Arial" panose="020B0604020202020204" pitchFamily="34" charset="0"/>
              <a:buChar char="•"/>
            </a:pPr>
            <a:r>
              <a:rPr lang="da-DK" sz="2000" dirty="0">
                <a:solidFill>
                  <a:schemeClr val="bg2"/>
                </a:solidFill>
              </a:rPr>
              <a:t>Ansvarlig brug af jordens ressourcer</a:t>
            </a:r>
          </a:p>
          <a:p>
            <a:pPr marL="742950" lvl="1" indent="-285750">
              <a:spcBef>
                <a:spcPts val="1200"/>
              </a:spcBef>
              <a:spcAft>
                <a:spcPts val="1200"/>
              </a:spcAft>
              <a:buFont typeface="Arial" panose="020B0604020202020204" pitchFamily="34" charset="0"/>
              <a:buChar char="•"/>
            </a:pPr>
            <a:r>
              <a:rPr lang="da-DK" sz="2000" dirty="0">
                <a:solidFill>
                  <a:schemeClr val="bg2"/>
                </a:solidFill>
              </a:rPr>
              <a:t>Et bedre klima</a:t>
            </a:r>
          </a:p>
          <a:p>
            <a:pPr marL="742950" lvl="1" indent="-285750">
              <a:spcBef>
                <a:spcPts val="1200"/>
              </a:spcBef>
              <a:spcAft>
                <a:spcPts val="1200"/>
              </a:spcAft>
              <a:buFont typeface="Arial" panose="020B0604020202020204" pitchFamily="34" charset="0"/>
              <a:buChar char="•"/>
            </a:pPr>
            <a:r>
              <a:rPr lang="da-DK" sz="2000" dirty="0">
                <a:solidFill>
                  <a:schemeClr val="bg2"/>
                </a:solidFill>
              </a:rPr>
              <a:t>En bæredygtig fremtid</a:t>
            </a:r>
          </a:p>
          <a:p>
            <a:pPr marL="742950" lvl="1" indent="-285750">
              <a:spcBef>
                <a:spcPts val="1200"/>
              </a:spcBef>
              <a:spcAft>
                <a:spcPts val="1200"/>
              </a:spcAft>
              <a:buFont typeface="Arial" panose="020B0604020202020204" pitchFamily="34" charset="0"/>
              <a:buChar char="•"/>
            </a:pPr>
            <a:r>
              <a:rPr lang="da-DK" sz="2000" b="1" dirty="0">
                <a:solidFill>
                  <a:schemeClr val="bg2"/>
                </a:solidFill>
              </a:rPr>
              <a:t>Det med at se på hele produktets rejse er med til at adskille Svanemærket fra de fleste andre mærkningsordninger.</a:t>
            </a:r>
          </a:p>
        </p:txBody>
      </p:sp>
      <p:pic>
        <p:nvPicPr>
          <p:cNvPr id="7" name="Grafik 6">
            <a:extLst>
              <a:ext uri="{FF2B5EF4-FFF2-40B4-BE49-F238E27FC236}">
                <a16:creationId xmlns:a16="http://schemas.microsoft.com/office/drawing/2014/main" id="{94273156-1121-BC44-AE56-C150A71ACE74}"/>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7026" t="23532"/>
          <a:stretch/>
        </p:blipFill>
        <p:spPr>
          <a:xfrm rot="16200000" flipH="1" flipV="1">
            <a:off x="1254296" y="2953709"/>
            <a:ext cx="2698848" cy="6411490"/>
          </a:xfrm>
          <a:prstGeom prst="rect">
            <a:avLst/>
          </a:prstGeom>
        </p:spPr>
      </p:pic>
      <p:pic>
        <p:nvPicPr>
          <p:cNvPr id="8" name="Billede 7">
            <a:extLst>
              <a:ext uri="{FF2B5EF4-FFF2-40B4-BE49-F238E27FC236}">
                <a16:creationId xmlns:a16="http://schemas.microsoft.com/office/drawing/2014/main" id="{24443715-1B65-744C-A7DB-BC418F7FE5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1361" y="255711"/>
            <a:ext cx="1800000" cy="335839"/>
          </a:xfrm>
          <a:prstGeom prst="rect">
            <a:avLst/>
          </a:prstGeom>
        </p:spPr>
      </p:pic>
    </p:spTree>
    <p:extLst>
      <p:ext uri="{BB962C8B-B14F-4D97-AF65-F5344CB8AC3E}">
        <p14:creationId xmlns:p14="http://schemas.microsoft.com/office/powerpoint/2010/main" val="137949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702E6672-DC3E-4E14-AD1C-5585A59CFDBF}"/>
              </a:ext>
            </a:extLst>
          </p:cNvPr>
          <p:cNvSpPr txBox="1"/>
          <p:nvPr/>
        </p:nvSpPr>
        <p:spPr>
          <a:xfrm>
            <a:off x="7346516" y="1505396"/>
            <a:ext cx="4585858" cy="31700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2800" b="1" dirty="0">
                <a:solidFill>
                  <a:schemeClr val="bg1"/>
                </a:solidFill>
                <a:latin typeface="+mj-lt"/>
              </a:rPr>
              <a:t>Bæredygtighed i Bygningsreglement </a:t>
            </a:r>
          </a:p>
          <a:p>
            <a:endParaRPr lang="da-DK" sz="2000" dirty="0">
              <a:solidFill>
                <a:schemeClr val="bg2"/>
              </a:solidFill>
            </a:endParaRPr>
          </a:p>
          <a:p>
            <a:r>
              <a:rPr lang="da-DK" sz="2000" dirty="0">
                <a:solidFill>
                  <a:schemeClr val="bg2"/>
                </a:solidFill>
              </a:rPr>
              <a:t>Der er et ønske fra byggebranchen i Danmark om at få bæredygtighed med ind i Bygningsreglementet. Der er på nuværende tidspunkt et udspil fra branchen til en frivillig bæredygtighedsklasse</a:t>
            </a:r>
            <a:r>
              <a:rPr lang="da-DK" sz="2400" dirty="0">
                <a:solidFill>
                  <a:schemeClr val="bg2"/>
                </a:solidFill>
              </a:rPr>
              <a:t>.</a:t>
            </a:r>
          </a:p>
        </p:txBody>
      </p:sp>
      <p:sp>
        <p:nvSpPr>
          <p:cNvPr id="5" name="Tekstfelt 4">
            <a:extLst>
              <a:ext uri="{FF2B5EF4-FFF2-40B4-BE49-F238E27FC236}">
                <a16:creationId xmlns:a16="http://schemas.microsoft.com/office/drawing/2014/main" id="{264BF2CF-D944-4C35-90A3-1A6C92C41539}"/>
              </a:ext>
            </a:extLst>
          </p:cNvPr>
          <p:cNvSpPr txBox="1"/>
          <p:nvPr/>
        </p:nvSpPr>
        <p:spPr>
          <a:xfrm>
            <a:off x="412028" y="6144791"/>
            <a:ext cx="5865765" cy="261610"/>
          </a:xfrm>
          <a:prstGeom prst="rect">
            <a:avLst/>
          </a:prstGeom>
          <a:noFill/>
        </p:spPr>
        <p:txBody>
          <a:bodyPr wrap="square" rtlCol="0">
            <a:spAutoFit/>
          </a:bodyPr>
          <a:lstStyle/>
          <a:p>
            <a:r>
              <a:rPr lang="da-DK" sz="1100" dirty="0">
                <a:solidFill>
                  <a:schemeClr val="bg2"/>
                </a:solidFill>
              </a:rPr>
              <a:t>Figur 4: Forslag fra byggebranchen til emner i en evt. frivillig bæredygtighedsklasse </a:t>
            </a:r>
          </a:p>
        </p:txBody>
      </p:sp>
      <p:pic>
        <p:nvPicPr>
          <p:cNvPr id="3" name="Billede 2">
            <a:extLst>
              <a:ext uri="{FF2B5EF4-FFF2-40B4-BE49-F238E27FC236}">
                <a16:creationId xmlns:a16="http://schemas.microsoft.com/office/drawing/2014/main" id="{AD9DDD7D-EBAA-46D7-8FD3-954007E60C67}"/>
              </a:ext>
            </a:extLst>
          </p:cNvPr>
          <p:cNvPicPr>
            <a:picLocks noChangeAspect="1"/>
          </p:cNvPicPr>
          <p:nvPr/>
        </p:nvPicPr>
        <p:blipFill>
          <a:blip r:embed="rId3"/>
          <a:stretch>
            <a:fillRect/>
          </a:stretch>
        </p:blipFill>
        <p:spPr>
          <a:xfrm>
            <a:off x="259627" y="806823"/>
            <a:ext cx="6679147" cy="5305865"/>
          </a:xfrm>
          <a:prstGeom prst="rect">
            <a:avLst/>
          </a:prstGeom>
        </p:spPr>
      </p:pic>
    </p:spTree>
    <p:extLst>
      <p:ext uri="{BB962C8B-B14F-4D97-AF65-F5344CB8AC3E}">
        <p14:creationId xmlns:p14="http://schemas.microsoft.com/office/powerpoint/2010/main" val="108856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9C398255-DC99-4A32-819D-B3594002B7F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0758344">
            <a:off x="7536093" y="530792"/>
            <a:ext cx="2067887" cy="2922846"/>
          </a:xfrm>
          <a:prstGeom prst="rect">
            <a:avLst/>
          </a:prstGeom>
          <a:ln>
            <a:noFill/>
          </a:ln>
          <a:effectLst>
            <a:outerShdw blurRad="292100" dist="139700" dir="2700000" algn="tl" rotWithShape="0">
              <a:srgbClr val="333333">
                <a:alpha val="19000"/>
              </a:srgbClr>
            </a:outerShdw>
          </a:effectLst>
        </p:spPr>
      </p:pic>
      <p:pic>
        <p:nvPicPr>
          <p:cNvPr id="12" name="Billede 11" descr="Et billede, der indeholder mad&#10;&#10;Automatisk genereret beskrivelse">
            <a:extLst>
              <a:ext uri="{FF2B5EF4-FFF2-40B4-BE49-F238E27FC236}">
                <a16:creationId xmlns:a16="http://schemas.microsoft.com/office/drawing/2014/main" id="{498D64E1-CF8E-49BC-894E-C43CBCF473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973885">
            <a:off x="7037643" y="2012545"/>
            <a:ext cx="2067888" cy="2922846"/>
          </a:xfrm>
          <a:prstGeom prst="rect">
            <a:avLst/>
          </a:prstGeom>
          <a:ln>
            <a:noFill/>
          </a:ln>
          <a:effectLst>
            <a:outerShdw blurRad="292100" dist="139700" dir="2700000" algn="tl" rotWithShape="0">
              <a:srgbClr val="333333">
                <a:alpha val="19000"/>
              </a:srgbClr>
            </a:outerShdw>
          </a:effectLst>
        </p:spPr>
      </p:pic>
      <p:pic>
        <p:nvPicPr>
          <p:cNvPr id="5" name="Billede 4" descr="Et billede, der indeholder skærmbillede, tegning&#10;&#10;Automatisk genereret beskrivelse">
            <a:extLst>
              <a:ext uri="{FF2B5EF4-FFF2-40B4-BE49-F238E27FC236}">
                <a16:creationId xmlns:a16="http://schemas.microsoft.com/office/drawing/2014/main" id="{02F6631D-F66C-4A04-A74E-65A5F07447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4317" y="1728200"/>
            <a:ext cx="6857485" cy="5115334"/>
          </a:xfrm>
          <a:prstGeom prst="rect">
            <a:avLst/>
          </a:prstGeom>
          <a:ln>
            <a:noFill/>
          </a:ln>
          <a:effectLst>
            <a:outerShdw blurRad="292100" dist="139700" dir="2700000" algn="tl" rotWithShape="0">
              <a:srgbClr val="333333">
                <a:alpha val="19000"/>
              </a:srgbClr>
            </a:outerShdw>
          </a:effectLst>
        </p:spPr>
      </p:pic>
      <p:sp>
        <p:nvSpPr>
          <p:cNvPr id="2" name="Titel 1">
            <a:extLst>
              <a:ext uri="{FF2B5EF4-FFF2-40B4-BE49-F238E27FC236}">
                <a16:creationId xmlns:a16="http://schemas.microsoft.com/office/drawing/2014/main" id="{BCC9D42D-24D5-405E-9648-63CC3017A798}"/>
              </a:ext>
            </a:extLst>
          </p:cNvPr>
          <p:cNvSpPr>
            <a:spLocks noGrp="1"/>
          </p:cNvSpPr>
          <p:nvPr>
            <p:ph type="title"/>
          </p:nvPr>
        </p:nvSpPr>
        <p:spPr>
          <a:xfrm>
            <a:off x="942621" y="575538"/>
            <a:ext cx="4754434" cy="1047154"/>
          </a:xfrm>
        </p:spPr>
        <p:txBody>
          <a:bodyPr>
            <a:normAutofit fontScale="90000"/>
          </a:bodyPr>
          <a:lstStyle/>
          <a:p>
            <a:r>
              <a:rPr lang="da-DK" sz="3200" dirty="0">
                <a:latin typeface="Franklin Gothic Medium" panose="020B0603020102020204" pitchFamily="34" charset="0"/>
              </a:rPr>
              <a:t>Den frivillige bæredygtighedsklasse (FBK)</a:t>
            </a:r>
            <a:endParaRPr lang="da-DK" dirty="0">
              <a:latin typeface="Franklin Gothic Medium" panose="020B0603020102020204" pitchFamily="34" charset="0"/>
            </a:endParaRPr>
          </a:p>
        </p:txBody>
      </p:sp>
      <p:sp>
        <p:nvSpPr>
          <p:cNvPr id="3" name="Pladsholder til indhold 2">
            <a:extLst>
              <a:ext uri="{FF2B5EF4-FFF2-40B4-BE49-F238E27FC236}">
                <a16:creationId xmlns:a16="http://schemas.microsoft.com/office/drawing/2014/main" id="{D028F880-3ACD-4F73-BAF8-B2D0EEC19C33}"/>
              </a:ext>
            </a:extLst>
          </p:cNvPr>
          <p:cNvSpPr>
            <a:spLocks noGrp="1"/>
          </p:cNvSpPr>
          <p:nvPr>
            <p:ph idx="1"/>
          </p:nvPr>
        </p:nvSpPr>
        <p:spPr>
          <a:xfrm>
            <a:off x="1011898" y="1788433"/>
            <a:ext cx="5232986" cy="2932317"/>
          </a:xfrm>
        </p:spPr>
        <p:txBody>
          <a:bodyPr>
            <a:normAutofit/>
          </a:bodyPr>
          <a:lstStyle/>
          <a:p>
            <a:pPr marL="342900" indent="-342900"/>
            <a:r>
              <a:rPr lang="da-DK" sz="1800" dirty="0">
                <a:latin typeface="+mn-lt"/>
              </a:rPr>
              <a:t>Find vejledningen på Bæredygtighedsklasse.dk </a:t>
            </a:r>
          </a:p>
          <a:p>
            <a:pPr marL="342900" indent="-342900"/>
            <a:r>
              <a:rPr lang="da-DK" sz="1800" dirty="0">
                <a:latin typeface="+mn-lt"/>
              </a:rPr>
              <a:t>Ambitionen er at tilbyde et lettilgængeligt og ensartet grundlag at opføre bæredygtigt byggeri efter.</a:t>
            </a:r>
          </a:p>
          <a:p>
            <a:pPr marL="342900" indent="-342900"/>
            <a:r>
              <a:rPr lang="da-DK" sz="1800" dirty="0">
                <a:latin typeface="+mn-lt"/>
              </a:rPr>
              <a:t>Klassen skal gennemgå en toårig testfase for at indsamle erfaringer og evaluere brugen af klassen.</a:t>
            </a:r>
          </a:p>
          <a:p>
            <a:pPr marL="342900" indent="-342900"/>
            <a:r>
              <a:rPr lang="da-DK" sz="1800" dirty="0">
                <a:latin typeface="+mn-lt"/>
              </a:rPr>
              <a:t>Hele branchen inviteres til at deltage i testfasen</a:t>
            </a:r>
          </a:p>
        </p:txBody>
      </p:sp>
      <p:pic>
        <p:nvPicPr>
          <p:cNvPr id="8" name="Billede 7">
            <a:extLst>
              <a:ext uri="{FF2B5EF4-FFF2-40B4-BE49-F238E27FC236}">
                <a16:creationId xmlns:a16="http://schemas.microsoft.com/office/drawing/2014/main" id="{93B5B841-2BEF-44B3-A8ED-EFA8D630FCA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79552" y="738000"/>
            <a:ext cx="1890029" cy="6120000"/>
          </a:xfrm>
          <a:prstGeom prst="rect">
            <a:avLst/>
          </a:prstGeom>
          <a:ln>
            <a:noFill/>
          </a:ln>
          <a:effectLst>
            <a:outerShdw blurRad="292100" dist="139700" dir="2700000" algn="tl" rotWithShape="0">
              <a:srgbClr val="333333">
                <a:alpha val="23000"/>
              </a:srgbClr>
            </a:outerShdw>
          </a:effectLst>
        </p:spPr>
      </p:pic>
    </p:spTree>
    <p:extLst>
      <p:ext uri="{BB962C8B-B14F-4D97-AF65-F5344CB8AC3E}">
        <p14:creationId xmlns:p14="http://schemas.microsoft.com/office/powerpoint/2010/main" val="1189008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10B8585-5E8C-4785-9ECF-668E039C69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0" y="-18721"/>
            <a:ext cx="12191980" cy="6857990"/>
          </a:xfrm>
          <a:prstGeom prst="rect">
            <a:avLst/>
          </a:prstGeom>
          <a:noFill/>
        </p:spPr>
      </p:pic>
    </p:spTree>
    <p:extLst>
      <p:ext uri="{BB962C8B-B14F-4D97-AF65-F5344CB8AC3E}">
        <p14:creationId xmlns:p14="http://schemas.microsoft.com/office/powerpoint/2010/main" val="3604910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nlinemedier 3" title="Den frivillige bￃﾦredygtighedsklasse skal bidrage til et mere bￃﾦredygtigt byggeri">
            <a:hlinkClick r:id="" action="ppaction://media"/>
            <a:extLst>
              <a:ext uri="{FF2B5EF4-FFF2-40B4-BE49-F238E27FC236}">
                <a16:creationId xmlns:a16="http://schemas.microsoft.com/office/drawing/2014/main" id="{34EEF5D2-7B00-4766-AF17-3419024B5018}"/>
              </a:ext>
            </a:extLst>
          </p:cNvPr>
          <p:cNvPicPr>
            <a:picLocks noGrp="1" noRot="1" noChangeAspect="1"/>
          </p:cNvPicPr>
          <p:nvPr>
            <p:ph idx="4294967295"/>
            <a:videoFile r:link="rId1"/>
          </p:nvPr>
        </p:nvPicPr>
        <p:blipFill>
          <a:blip r:embed="rId4"/>
          <a:stretch>
            <a:fillRect/>
          </a:stretch>
        </p:blipFill>
        <p:spPr>
          <a:xfrm>
            <a:off x="449262" y="67825"/>
            <a:ext cx="7078859" cy="3982403"/>
          </a:xfrm>
          <a:prstGeom prst="rect">
            <a:avLst/>
          </a:prstGeom>
        </p:spPr>
      </p:pic>
      <p:sp>
        <p:nvSpPr>
          <p:cNvPr id="2" name="Rektangel 1">
            <a:extLst>
              <a:ext uri="{FF2B5EF4-FFF2-40B4-BE49-F238E27FC236}">
                <a16:creationId xmlns:a16="http://schemas.microsoft.com/office/drawing/2014/main" id="{0D348CD0-3BA5-4891-B7A3-0AD245B7EE5E}"/>
              </a:ext>
            </a:extLst>
          </p:cNvPr>
          <p:cNvSpPr/>
          <p:nvPr/>
        </p:nvSpPr>
        <p:spPr>
          <a:xfrm>
            <a:off x="754062" y="4050228"/>
            <a:ext cx="7078859" cy="646331"/>
          </a:xfrm>
          <a:prstGeom prst="rect">
            <a:avLst/>
          </a:prstGeom>
        </p:spPr>
        <p:txBody>
          <a:bodyPr wrap="square">
            <a:spAutoFit/>
          </a:bodyPr>
          <a:lstStyle/>
          <a:p>
            <a:r>
              <a:rPr lang="da-DK" dirty="0">
                <a:solidFill>
                  <a:srgbClr val="566036"/>
                </a:solidFill>
                <a:latin typeface="Italian Plate No2 Expanded"/>
              </a:rPr>
              <a:t>Bæredygtighedsklassen er udviklet med udgangspunkt i nybyggeri, men vil også kunne anvendes og testes på større ombygninger.</a:t>
            </a:r>
            <a:endParaRPr lang="da-DK" dirty="0"/>
          </a:p>
        </p:txBody>
      </p:sp>
      <p:sp>
        <p:nvSpPr>
          <p:cNvPr id="5" name="Tekstfelt 4">
            <a:extLst>
              <a:ext uri="{FF2B5EF4-FFF2-40B4-BE49-F238E27FC236}">
                <a16:creationId xmlns:a16="http://schemas.microsoft.com/office/drawing/2014/main" id="{D7A74885-399C-4B5B-A9DD-12772D520F85}"/>
              </a:ext>
            </a:extLst>
          </p:cNvPr>
          <p:cNvSpPr txBox="1"/>
          <p:nvPr/>
        </p:nvSpPr>
        <p:spPr>
          <a:xfrm>
            <a:off x="2476500" y="5557977"/>
            <a:ext cx="6096000" cy="369332"/>
          </a:xfrm>
          <a:prstGeom prst="rect">
            <a:avLst/>
          </a:prstGeom>
          <a:noFill/>
        </p:spPr>
        <p:txBody>
          <a:bodyPr wrap="square">
            <a:spAutoFit/>
          </a:bodyPr>
          <a:lstStyle/>
          <a:p>
            <a:r>
              <a:rPr lang="da-DK" dirty="0">
                <a:hlinkClick r:id="rId5"/>
              </a:rPr>
              <a:t>https://baeredygtighedsklasse.dk/</a:t>
            </a:r>
            <a:endParaRPr lang="da-DK" dirty="0"/>
          </a:p>
        </p:txBody>
      </p:sp>
      <p:pic>
        <p:nvPicPr>
          <p:cNvPr id="8" name="Billede 7">
            <a:extLst>
              <a:ext uri="{FF2B5EF4-FFF2-40B4-BE49-F238E27FC236}">
                <a16:creationId xmlns:a16="http://schemas.microsoft.com/office/drawing/2014/main" id="{EE532D26-50E9-446C-94B6-47FD901803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51800" y="930691"/>
            <a:ext cx="3123002" cy="2108523"/>
          </a:xfrm>
          <a:prstGeom prst="rect">
            <a:avLst/>
          </a:prstGeom>
        </p:spPr>
      </p:pic>
    </p:spTree>
    <p:extLst>
      <p:ext uri="{BB962C8B-B14F-4D97-AF65-F5344CB8AC3E}">
        <p14:creationId xmlns:p14="http://schemas.microsoft.com/office/powerpoint/2010/main" val="84938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E40C4-9D59-438A-8838-798C3E30C827}"/>
              </a:ext>
            </a:extLst>
          </p:cNvPr>
          <p:cNvSpPr>
            <a:spLocks noGrp="1"/>
          </p:cNvSpPr>
          <p:nvPr>
            <p:ph type="title"/>
          </p:nvPr>
        </p:nvSpPr>
        <p:spPr/>
        <p:txBody>
          <a:bodyPr/>
          <a:lstStyle/>
          <a:p>
            <a:r>
              <a:rPr lang="da-DK" dirty="0"/>
              <a:t>Evt. vis flere slides fra den frivillige bæredygtighedsklasse….</a:t>
            </a:r>
          </a:p>
        </p:txBody>
      </p:sp>
      <p:sp>
        <p:nvSpPr>
          <p:cNvPr id="3" name="Pladsholder til indhold 2">
            <a:extLst>
              <a:ext uri="{FF2B5EF4-FFF2-40B4-BE49-F238E27FC236}">
                <a16:creationId xmlns:a16="http://schemas.microsoft.com/office/drawing/2014/main" id="{C2422BE0-4073-481D-AFB8-B4FF6B881AE5}"/>
              </a:ext>
            </a:extLst>
          </p:cNvPr>
          <p:cNvSpPr>
            <a:spLocks noGrp="1"/>
          </p:cNvSpPr>
          <p:nvPr>
            <p:ph idx="1"/>
          </p:nvPr>
        </p:nvSpPr>
        <p:spPr/>
        <p:txBody>
          <a:bodyPr/>
          <a:lstStyle/>
          <a:p>
            <a:r>
              <a:rPr lang="da-DK" dirty="0"/>
              <a:t>Eller gå til særskilt præsentation fra Trafik – og Byggestyrelsen</a:t>
            </a:r>
          </a:p>
          <a:p>
            <a:endParaRPr lang="da-DK" dirty="0"/>
          </a:p>
          <a:p>
            <a:r>
              <a:rPr lang="da-DK" dirty="0">
                <a:hlinkClick r:id="rId3"/>
              </a:rPr>
              <a:t>https://tbst.dk/da/Byggeri/Baeredygtigt-byggeri/Om-baeredygtigt-byggeri#publikationer-og-vaerktoejer</a:t>
            </a:r>
            <a:endParaRPr lang="da-DK" dirty="0"/>
          </a:p>
        </p:txBody>
      </p:sp>
    </p:spTree>
    <p:extLst>
      <p:ext uri="{BB962C8B-B14F-4D97-AF65-F5344CB8AC3E}">
        <p14:creationId xmlns:p14="http://schemas.microsoft.com/office/powerpoint/2010/main" val="427830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CA38FFD-8051-774A-8B4C-053F7F1DE0A7}"/>
              </a:ext>
            </a:extLst>
          </p:cNvPr>
          <p:cNvSpPr/>
          <p:nvPr/>
        </p:nvSpPr>
        <p:spPr>
          <a:xfrm>
            <a:off x="0" y="0"/>
            <a:ext cx="6096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2" name="Tekstfelt 1">
            <a:extLst>
              <a:ext uri="{FF2B5EF4-FFF2-40B4-BE49-F238E27FC236}">
                <a16:creationId xmlns:a16="http://schemas.microsoft.com/office/drawing/2014/main" id="{CECFE4A3-1E74-4C0D-93D1-8D6984B1D08D}"/>
              </a:ext>
            </a:extLst>
          </p:cNvPr>
          <p:cNvSpPr txBox="1"/>
          <p:nvPr/>
        </p:nvSpPr>
        <p:spPr>
          <a:xfrm>
            <a:off x="6780847" y="977637"/>
            <a:ext cx="4532811" cy="455509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1200"/>
              </a:spcAft>
            </a:pPr>
            <a:r>
              <a:rPr lang="da-DK" sz="3600" b="1" dirty="0">
                <a:solidFill>
                  <a:schemeClr val="bg1"/>
                </a:solidFill>
                <a:latin typeface="+mj-lt"/>
              </a:rPr>
              <a:t>Udbudskrav</a:t>
            </a:r>
            <a:r>
              <a:rPr lang="da-DK" sz="4000" b="1" dirty="0">
                <a:solidFill>
                  <a:schemeClr val="bg1"/>
                </a:solidFill>
              </a:rPr>
              <a:t> </a:t>
            </a:r>
            <a:endParaRPr lang="da-DK" dirty="0">
              <a:solidFill>
                <a:schemeClr val="bg2"/>
              </a:solidFill>
            </a:endParaRPr>
          </a:p>
          <a:p>
            <a:r>
              <a:rPr lang="da-DK" sz="1600" dirty="0">
                <a:solidFill>
                  <a:schemeClr val="tx1"/>
                </a:solidFill>
              </a:rPr>
              <a:t>Krav til bæredygtighed kan komme til alle størrelser af entreprenør arbejder. Til venstre ses et eksempel fra Aalborg kommune. </a:t>
            </a:r>
          </a:p>
          <a:p>
            <a:endParaRPr lang="da-DK" sz="1600" dirty="0">
              <a:solidFill>
                <a:schemeClr val="tx1"/>
              </a:solidFill>
            </a:endParaRPr>
          </a:p>
          <a:p>
            <a:r>
              <a:rPr lang="da-DK" sz="1600" dirty="0">
                <a:solidFill>
                  <a:schemeClr val="tx1"/>
                </a:solidFill>
              </a:rPr>
              <a:t>Som total- eller hovedentreprenør på et projekt, der skal certificeres eller på anden måde dokumentere sin bæredygtighed, er det vigtigt, at du starter med de rigtige forudsætninger. </a:t>
            </a:r>
            <a:br>
              <a:rPr lang="da-DK" sz="1600" dirty="0">
                <a:solidFill>
                  <a:schemeClr val="tx1"/>
                </a:solidFill>
              </a:rPr>
            </a:br>
            <a:br>
              <a:rPr lang="da-DK" sz="1600" dirty="0">
                <a:solidFill>
                  <a:schemeClr val="tx1"/>
                </a:solidFill>
              </a:rPr>
            </a:br>
            <a:r>
              <a:rPr lang="da-DK" sz="1600" dirty="0">
                <a:solidFill>
                  <a:schemeClr val="tx1"/>
                </a:solidFill>
              </a:rPr>
              <a:t>Laves aftalegrundlag, der definerer, hvordan du forventer at dine underentreprenører forholder sig til affald, støv, støj, D&amp;V, mængdeopgørelser og aflevering af data-og sikkerhedsblade samt hvordan og hvornår dokumentationen skal afleveres. </a:t>
            </a:r>
          </a:p>
        </p:txBody>
      </p:sp>
      <p:pic>
        <p:nvPicPr>
          <p:cNvPr id="3" name="Billede 2">
            <a:extLst>
              <a:ext uri="{FF2B5EF4-FFF2-40B4-BE49-F238E27FC236}">
                <a16:creationId xmlns:a16="http://schemas.microsoft.com/office/drawing/2014/main" id="{5E244688-F454-428A-82E6-6E6E2A1A258A}"/>
              </a:ext>
            </a:extLst>
          </p:cNvPr>
          <p:cNvPicPr>
            <a:picLocks noChangeAspect="1"/>
          </p:cNvPicPr>
          <p:nvPr/>
        </p:nvPicPr>
        <p:blipFill>
          <a:blip r:embed="rId3"/>
          <a:stretch>
            <a:fillRect/>
          </a:stretch>
        </p:blipFill>
        <p:spPr>
          <a:xfrm>
            <a:off x="878342" y="627611"/>
            <a:ext cx="4646205" cy="5602777"/>
          </a:xfrm>
          <a:prstGeom prst="rect">
            <a:avLst/>
          </a:prstGeom>
        </p:spPr>
      </p:pic>
    </p:spTree>
    <p:extLst>
      <p:ext uri="{BB962C8B-B14F-4D97-AF65-F5344CB8AC3E}">
        <p14:creationId xmlns:p14="http://schemas.microsoft.com/office/powerpoint/2010/main" val="313452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0E0F4FD-8CA8-4D03-A7BC-B129A5D7F706}"/>
              </a:ext>
            </a:extLst>
          </p:cNvPr>
          <p:cNvPicPr>
            <a:picLocks noChangeAspect="1"/>
          </p:cNvPicPr>
          <p:nvPr/>
        </p:nvPicPr>
        <p:blipFill>
          <a:blip r:embed="rId3"/>
          <a:stretch>
            <a:fillRect/>
          </a:stretch>
        </p:blipFill>
        <p:spPr>
          <a:xfrm>
            <a:off x="3122237" y="2270324"/>
            <a:ext cx="8935651" cy="1828799"/>
          </a:xfrm>
          <a:prstGeom prst="rect">
            <a:avLst/>
          </a:prstGeom>
        </p:spPr>
      </p:pic>
      <p:pic>
        <p:nvPicPr>
          <p:cNvPr id="7" name="Billede 6">
            <a:extLst>
              <a:ext uri="{FF2B5EF4-FFF2-40B4-BE49-F238E27FC236}">
                <a16:creationId xmlns:a16="http://schemas.microsoft.com/office/drawing/2014/main" id="{C0C7036D-D35C-4E7E-A2F4-51357EC5D22C}"/>
              </a:ext>
            </a:extLst>
          </p:cNvPr>
          <p:cNvPicPr>
            <a:picLocks noChangeAspect="1"/>
          </p:cNvPicPr>
          <p:nvPr/>
        </p:nvPicPr>
        <p:blipFill>
          <a:blip r:embed="rId4"/>
          <a:stretch>
            <a:fillRect/>
          </a:stretch>
        </p:blipFill>
        <p:spPr>
          <a:xfrm>
            <a:off x="318079" y="4587676"/>
            <a:ext cx="8935650" cy="1852748"/>
          </a:xfrm>
          <a:prstGeom prst="rect">
            <a:avLst/>
          </a:prstGeom>
        </p:spPr>
      </p:pic>
      <p:sp>
        <p:nvSpPr>
          <p:cNvPr id="11" name="Pil: højre 10">
            <a:extLst>
              <a:ext uri="{FF2B5EF4-FFF2-40B4-BE49-F238E27FC236}">
                <a16:creationId xmlns:a16="http://schemas.microsoft.com/office/drawing/2014/main" id="{C7AB8C09-152E-43A4-8C7A-0A843084486A}"/>
              </a:ext>
            </a:extLst>
          </p:cNvPr>
          <p:cNvSpPr/>
          <p:nvPr/>
        </p:nvSpPr>
        <p:spPr>
          <a:xfrm rot="5400000">
            <a:off x="3538253" y="4054313"/>
            <a:ext cx="585653" cy="481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E38C7D76-F361-4BF7-931C-B687452E1FBF}"/>
              </a:ext>
            </a:extLst>
          </p:cNvPr>
          <p:cNvSpPr txBox="1"/>
          <p:nvPr/>
        </p:nvSpPr>
        <p:spPr>
          <a:xfrm>
            <a:off x="329199" y="1012330"/>
            <a:ext cx="7003760" cy="76944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400" b="1" dirty="0">
                <a:solidFill>
                  <a:schemeClr val="bg2"/>
                </a:solidFill>
                <a:latin typeface="+mj-lt"/>
              </a:rPr>
              <a:t>Opbyg din online platform </a:t>
            </a:r>
          </a:p>
        </p:txBody>
      </p:sp>
    </p:spTree>
    <p:extLst>
      <p:ext uri="{BB962C8B-B14F-4D97-AF65-F5344CB8AC3E}">
        <p14:creationId xmlns:p14="http://schemas.microsoft.com/office/powerpoint/2010/main" val="2345281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3773252-755C-470F-A6BD-82A652077792}"/>
              </a:ext>
            </a:extLst>
          </p:cNvPr>
          <p:cNvPicPr>
            <a:picLocks noChangeAspect="1"/>
          </p:cNvPicPr>
          <p:nvPr/>
        </p:nvPicPr>
        <p:blipFill>
          <a:blip r:embed="rId3"/>
          <a:stretch>
            <a:fillRect/>
          </a:stretch>
        </p:blipFill>
        <p:spPr>
          <a:xfrm>
            <a:off x="2533269" y="743521"/>
            <a:ext cx="8829675" cy="3590925"/>
          </a:xfrm>
          <a:prstGeom prst="rect">
            <a:avLst/>
          </a:prstGeom>
        </p:spPr>
      </p:pic>
      <p:pic>
        <p:nvPicPr>
          <p:cNvPr id="5" name="Billede 4">
            <a:extLst>
              <a:ext uri="{FF2B5EF4-FFF2-40B4-BE49-F238E27FC236}">
                <a16:creationId xmlns:a16="http://schemas.microsoft.com/office/drawing/2014/main" id="{72AC2D5E-5600-42AE-AB62-78A2579543C4}"/>
              </a:ext>
            </a:extLst>
          </p:cNvPr>
          <p:cNvPicPr>
            <a:picLocks noChangeAspect="1"/>
          </p:cNvPicPr>
          <p:nvPr/>
        </p:nvPicPr>
        <p:blipFill>
          <a:blip r:embed="rId4"/>
          <a:stretch>
            <a:fillRect/>
          </a:stretch>
        </p:blipFill>
        <p:spPr>
          <a:xfrm>
            <a:off x="488442" y="4597336"/>
            <a:ext cx="8801100" cy="1857375"/>
          </a:xfrm>
          <a:prstGeom prst="rect">
            <a:avLst/>
          </a:prstGeom>
        </p:spPr>
      </p:pic>
      <p:sp>
        <p:nvSpPr>
          <p:cNvPr id="6" name="Pil: højre 5">
            <a:extLst>
              <a:ext uri="{FF2B5EF4-FFF2-40B4-BE49-F238E27FC236}">
                <a16:creationId xmlns:a16="http://schemas.microsoft.com/office/drawing/2014/main" id="{56AFED7F-266C-4E57-BE6C-A4286D2E2597}"/>
              </a:ext>
            </a:extLst>
          </p:cNvPr>
          <p:cNvSpPr/>
          <p:nvPr/>
        </p:nvSpPr>
        <p:spPr>
          <a:xfrm rot="5400000">
            <a:off x="2018825" y="3278597"/>
            <a:ext cx="2137085" cy="4810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2643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86D0-D0F1-4B7D-A329-E896C65D79C7}"/>
              </a:ext>
            </a:extLst>
          </p:cNvPr>
          <p:cNvSpPr>
            <a:spLocks noGrp="1"/>
          </p:cNvSpPr>
          <p:nvPr>
            <p:ph type="title"/>
          </p:nvPr>
        </p:nvSpPr>
        <p:spPr>
          <a:xfrm>
            <a:off x="838200" y="523900"/>
            <a:ext cx="10515600" cy="315912"/>
          </a:xfrm>
        </p:spPr>
        <p:txBody>
          <a:bodyPr>
            <a:noAutofit/>
          </a:bodyPr>
          <a:lstStyle/>
          <a:p>
            <a:r>
              <a:rPr lang="da-DK" sz="2800" dirty="0">
                <a:latin typeface="+mj-lt"/>
              </a:rPr>
              <a:t>Indhold</a:t>
            </a:r>
            <a:endParaRPr lang="da-DK" sz="2800" dirty="0">
              <a:solidFill>
                <a:srgbClr val="FF0000"/>
              </a:solidFill>
              <a:latin typeface="+mj-lt"/>
            </a:endParaRPr>
          </a:p>
        </p:txBody>
      </p:sp>
      <p:sp>
        <p:nvSpPr>
          <p:cNvPr id="3" name="Pladsholder til indhold 2">
            <a:extLst>
              <a:ext uri="{FF2B5EF4-FFF2-40B4-BE49-F238E27FC236}">
                <a16:creationId xmlns:a16="http://schemas.microsoft.com/office/drawing/2014/main" id="{754D669C-06DA-43A4-BD38-897106F41C9A}"/>
              </a:ext>
            </a:extLst>
          </p:cNvPr>
          <p:cNvSpPr>
            <a:spLocks noGrp="1"/>
          </p:cNvSpPr>
          <p:nvPr>
            <p:ph idx="1"/>
          </p:nvPr>
        </p:nvSpPr>
        <p:spPr>
          <a:xfrm>
            <a:off x="1786774" y="1155723"/>
            <a:ext cx="7772006" cy="5338763"/>
          </a:xfrm>
        </p:spPr>
        <p:txBody>
          <a:bodyPr>
            <a:normAutofit/>
          </a:bodyPr>
          <a:lstStyle/>
          <a:p>
            <a:pPr marL="0" indent="0">
              <a:buNone/>
            </a:pPr>
            <a:r>
              <a:rPr lang="da-DK" sz="1600" dirty="0">
                <a:latin typeface="+mn-lt"/>
              </a:rPr>
              <a:t>Indhold, læsevejledning </a:t>
            </a:r>
          </a:p>
          <a:p>
            <a:pPr marL="0" indent="0">
              <a:buNone/>
            </a:pPr>
            <a:r>
              <a:rPr lang="da-DK" sz="1600" dirty="0">
                <a:latin typeface="+mn-lt"/>
              </a:rPr>
              <a:t>Hvad er bæredygtighed – samt DGNB og Svanemærket </a:t>
            </a:r>
          </a:p>
          <a:p>
            <a:pPr marL="0" indent="0">
              <a:buNone/>
            </a:pPr>
            <a:r>
              <a:rPr lang="da-DK" sz="1600" b="1" dirty="0">
                <a:latin typeface="Franklin Gothic Heavy" panose="020B0603020102020204" pitchFamily="34" charset="0"/>
              </a:rPr>
              <a:t>Den frivillige bæredygtighedsklasse FBK</a:t>
            </a:r>
          </a:p>
          <a:p>
            <a:pPr marL="0" indent="0">
              <a:buNone/>
            </a:pPr>
            <a:r>
              <a:rPr lang="da-DK" sz="1600" dirty="0">
                <a:latin typeface="+mn-lt"/>
              </a:rPr>
              <a:t>Udbudskrav, bæredygtighedspolitik, platform, opgaver, spørgsmål</a:t>
            </a:r>
          </a:p>
          <a:p>
            <a:pPr marL="0" indent="0">
              <a:buNone/>
            </a:pPr>
            <a:r>
              <a:rPr lang="da-DK" sz="1600" dirty="0">
                <a:latin typeface="+mn-lt"/>
              </a:rPr>
              <a:t>5 bæredygtighedsprincipper </a:t>
            </a:r>
          </a:p>
          <a:p>
            <a:pPr marL="457200" lvl="1" indent="0">
              <a:buNone/>
            </a:pPr>
            <a:r>
              <a:rPr lang="da-DK" sz="1400" dirty="0">
                <a:latin typeface="+mn-lt"/>
              </a:rPr>
              <a:t>Spar på ressourcer – med tilhørende krav fra </a:t>
            </a:r>
            <a:r>
              <a:rPr lang="da-DK" sz="1400" dirty="0" err="1">
                <a:latin typeface="+mn-lt"/>
              </a:rPr>
              <a:t>bæredygtighedsklasssen</a:t>
            </a:r>
            <a:endParaRPr lang="da-DK" sz="1400" dirty="0">
              <a:latin typeface="+mn-lt"/>
            </a:endParaRPr>
          </a:p>
          <a:p>
            <a:pPr marL="914400" lvl="2" indent="0">
              <a:buNone/>
            </a:pPr>
            <a:r>
              <a:rPr lang="da-DK" sz="1200" b="1" dirty="0">
                <a:latin typeface="Franklin Gothic Heavy" panose="020B0603020102020204" pitchFamily="34" charset="0"/>
              </a:rPr>
              <a:t>Livscyklusanalyse og ressourcer på byggepladsen</a:t>
            </a:r>
          </a:p>
          <a:p>
            <a:pPr marL="914400" lvl="2" indent="0">
              <a:buNone/>
            </a:pPr>
            <a:r>
              <a:rPr lang="da-DK" sz="1200" b="1" dirty="0">
                <a:latin typeface="Franklin Gothic Heavy" panose="020B0603020102020204" pitchFamily="34" charset="0"/>
              </a:rPr>
              <a:t>Totaløkonomi – Ressourcer på byggepladsen – affald - drift og vedligehold</a:t>
            </a:r>
          </a:p>
          <a:p>
            <a:pPr marL="457200" lvl="1" indent="0">
              <a:buNone/>
            </a:pPr>
            <a:r>
              <a:rPr lang="da-DK" sz="1400" dirty="0">
                <a:latin typeface="+mn-lt"/>
              </a:rPr>
              <a:t>Skab et godt indeklima - med tilhørende krav fra </a:t>
            </a:r>
            <a:r>
              <a:rPr lang="da-DK" sz="1400" dirty="0" err="1">
                <a:latin typeface="+mn-lt"/>
              </a:rPr>
              <a:t>bæredygtighedsklasssen</a:t>
            </a:r>
            <a:r>
              <a:rPr lang="da-DK" sz="1400" dirty="0">
                <a:latin typeface="+mn-lt"/>
              </a:rPr>
              <a:t> </a:t>
            </a:r>
          </a:p>
          <a:p>
            <a:pPr marL="914400" lvl="2" indent="0">
              <a:buNone/>
            </a:pPr>
            <a:r>
              <a:rPr lang="da-DK" sz="1200" b="1" dirty="0">
                <a:latin typeface="Franklin Gothic Heavy" panose="020B0603020102020204" pitchFamily="34" charset="0"/>
              </a:rPr>
              <a:t>problematiske stoffer - Afgasninger til indeklimaet -  Detaljeret eftervisning af dagslysniveauet - Støj fra ventilationssystemer- Rumakustik i boliger</a:t>
            </a:r>
          </a:p>
          <a:p>
            <a:pPr marL="457200" lvl="1" indent="0">
              <a:buNone/>
            </a:pPr>
            <a:r>
              <a:rPr lang="da-DK" sz="1400" dirty="0">
                <a:latin typeface="+mn-lt"/>
              </a:rPr>
              <a:t>Byg til ombyggelighed</a:t>
            </a:r>
          </a:p>
          <a:p>
            <a:pPr marL="457200" lvl="1" indent="0">
              <a:buNone/>
            </a:pPr>
            <a:r>
              <a:rPr lang="da-DK" sz="1400" dirty="0">
                <a:latin typeface="+mn-lt"/>
              </a:rPr>
              <a:t>Byg holdbart</a:t>
            </a:r>
          </a:p>
          <a:p>
            <a:pPr marL="457200" lvl="1" indent="0">
              <a:buNone/>
            </a:pPr>
            <a:r>
              <a:rPr lang="da-DK" sz="1400" dirty="0">
                <a:latin typeface="+mn-lt"/>
              </a:rPr>
              <a:t>Kig efter dokumentation </a:t>
            </a:r>
          </a:p>
          <a:p>
            <a:pPr marL="0" indent="0">
              <a:buNone/>
            </a:pPr>
            <a:r>
              <a:rPr lang="da-DK" sz="1600" dirty="0" err="1">
                <a:latin typeface="+mn-lt"/>
              </a:rPr>
              <a:t>Casebank</a:t>
            </a:r>
            <a:r>
              <a:rPr lang="da-DK" sz="1600" dirty="0">
                <a:latin typeface="+mn-lt"/>
              </a:rPr>
              <a:t> til den </a:t>
            </a:r>
            <a:r>
              <a:rPr lang="da-DK" sz="1600" dirty="0" err="1">
                <a:latin typeface="+mn-lt"/>
              </a:rPr>
              <a:t>frivilligebæredygtighedsklasse</a:t>
            </a:r>
            <a:r>
              <a:rPr lang="da-DK" sz="1600" dirty="0">
                <a:latin typeface="+mn-lt"/>
              </a:rPr>
              <a:t> </a:t>
            </a:r>
          </a:p>
          <a:p>
            <a:pPr marL="0" indent="0">
              <a:buNone/>
            </a:pPr>
            <a:r>
              <a:rPr lang="da-DK" sz="1600" dirty="0">
                <a:latin typeface="+mn-lt"/>
              </a:rPr>
              <a:t>Andet materiale</a:t>
            </a:r>
          </a:p>
          <a:p>
            <a:pPr marL="0" indent="0">
              <a:buNone/>
            </a:pPr>
            <a:r>
              <a:rPr lang="da-DK" sz="1600" dirty="0">
                <a:latin typeface="+mn-lt"/>
              </a:rPr>
              <a:t>Quiz og opgaver</a:t>
            </a:r>
            <a:endParaRPr lang="da-DK" sz="1900" dirty="0">
              <a:latin typeface="+mn-lt"/>
            </a:endParaRPr>
          </a:p>
          <a:p>
            <a:endParaRPr lang="da-DK" dirty="0">
              <a:solidFill>
                <a:srgbClr val="FF0000"/>
              </a:solidFill>
              <a:latin typeface="+mn-lt"/>
            </a:endParaRPr>
          </a:p>
          <a:p>
            <a:endParaRPr lang="da-DK" dirty="0">
              <a:latin typeface="+mn-lt"/>
            </a:endParaRPr>
          </a:p>
          <a:p>
            <a:endParaRPr lang="da-DK" dirty="0">
              <a:latin typeface="+mn-lt"/>
            </a:endParaRPr>
          </a:p>
          <a:p>
            <a:endParaRPr lang="da-DK" dirty="0">
              <a:latin typeface="+mn-lt"/>
            </a:endParaRPr>
          </a:p>
        </p:txBody>
      </p:sp>
      <p:sp>
        <p:nvSpPr>
          <p:cNvPr id="4" name="Titel 1">
            <a:extLst>
              <a:ext uri="{FF2B5EF4-FFF2-40B4-BE49-F238E27FC236}">
                <a16:creationId xmlns:a16="http://schemas.microsoft.com/office/drawing/2014/main" id="{E9479617-1A9B-F042-8DB3-12F353412FD0}"/>
              </a:ext>
            </a:extLst>
          </p:cNvPr>
          <p:cNvSpPr txBox="1">
            <a:spLocks/>
          </p:cNvSpPr>
          <p:nvPr/>
        </p:nvSpPr>
        <p:spPr>
          <a:xfrm>
            <a:off x="7182441" y="6336531"/>
            <a:ext cx="5009559" cy="315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1" i="0" kern="1200" spc="0">
                <a:solidFill>
                  <a:schemeClr val="tx1"/>
                </a:solidFill>
                <a:latin typeface="FranklinGothic URW Demi" pitchFamily="2" charset="77"/>
                <a:ea typeface="+mj-ea"/>
                <a:cs typeface="+mj-cs"/>
              </a:defRPr>
            </a:lvl1pPr>
          </a:lstStyle>
          <a:p>
            <a:r>
              <a:rPr lang="da-DK" sz="1200" b="0" dirty="0">
                <a:latin typeface="+mn-lt"/>
              </a:rPr>
              <a:t>*De fremhævede punkter er krav i den frivillige bæredygtighedsklasse </a:t>
            </a:r>
          </a:p>
        </p:txBody>
      </p:sp>
      <p:sp>
        <p:nvSpPr>
          <p:cNvPr id="6" name="Pladsholder til indhold 2">
            <a:extLst>
              <a:ext uri="{FF2B5EF4-FFF2-40B4-BE49-F238E27FC236}">
                <a16:creationId xmlns:a16="http://schemas.microsoft.com/office/drawing/2014/main" id="{F466A034-19AF-1347-B389-DC079C9B455E}"/>
              </a:ext>
            </a:extLst>
          </p:cNvPr>
          <p:cNvSpPr txBox="1">
            <a:spLocks/>
          </p:cNvSpPr>
          <p:nvPr/>
        </p:nvSpPr>
        <p:spPr>
          <a:xfrm>
            <a:off x="358219" y="1155724"/>
            <a:ext cx="1268298" cy="5338763"/>
          </a:xfrm>
          <a:prstGeom prst="rect">
            <a:avLst/>
          </a:prstGeom>
          <a:noFill/>
        </p:spPr>
        <p:txBody>
          <a:bodyPr vert="horz" lIns="90000" tIns="46800" rIns="90000" bIns="46800" rtlCol="0">
            <a:normAutofit/>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400" b="0" i="0" kern="1200">
                <a:solidFill>
                  <a:schemeClr val="tx1"/>
                </a:solidFill>
                <a:latin typeface="FranklinGothic URW Book" pitchFamily="2" charset="77"/>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tx1"/>
                </a:solidFill>
                <a:latin typeface="FranklinGothic URW Book" pitchFamily="2" charset="77"/>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tx1"/>
                </a:solidFill>
                <a:latin typeface="FranklinGothic URW Book" pitchFamily="2" charset="77"/>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600" b="0" i="0" kern="1200">
                <a:solidFill>
                  <a:schemeClr val="tx1"/>
                </a:solidFill>
                <a:latin typeface="FranklinGothic URW Book" pitchFamily="2" charset="77"/>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200" b="0" i="0" kern="1200">
                <a:solidFill>
                  <a:schemeClr val="tx1"/>
                </a:solidFill>
                <a:latin typeface="FranklinGothic URW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a-DK" sz="1600" dirty="0">
                <a:latin typeface="+mn-lt"/>
              </a:rPr>
              <a:t>1 - 4</a:t>
            </a:r>
          </a:p>
          <a:p>
            <a:pPr marL="0" indent="0" algn="r">
              <a:buNone/>
            </a:pPr>
            <a:r>
              <a:rPr lang="da-DK" sz="1600" dirty="0">
                <a:latin typeface="+mn-lt"/>
              </a:rPr>
              <a:t>5 – 11</a:t>
            </a:r>
          </a:p>
          <a:p>
            <a:pPr marL="0" indent="0" algn="r">
              <a:buNone/>
            </a:pPr>
            <a:r>
              <a:rPr lang="da-DK" sz="1600" b="1" dirty="0">
                <a:latin typeface="+mn-lt"/>
              </a:rPr>
              <a:t>12 – 16</a:t>
            </a:r>
          </a:p>
          <a:p>
            <a:pPr marL="0" indent="0" algn="r">
              <a:buNone/>
            </a:pPr>
            <a:r>
              <a:rPr lang="da-DK" sz="1600" dirty="0">
                <a:latin typeface="+mn-lt"/>
              </a:rPr>
              <a:t>17 – 23</a:t>
            </a:r>
          </a:p>
          <a:p>
            <a:pPr marL="0" indent="0" algn="r">
              <a:buNone/>
            </a:pPr>
            <a:r>
              <a:rPr lang="da-DK" sz="1600" dirty="0">
                <a:latin typeface="+mn-lt"/>
              </a:rPr>
              <a:t>24</a:t>
            </a:r>
          </a:p>
          <a:p>
            <a:pPr marL="457200" lvl="1" indent="0" algn="r">
              <a:buNone/>
            </a:pPr>
            <a:r>
              <a:rPr lang="da-DK" sz="1400" dirty="0">
                <a:latin typeface="+mn-lt"/>
              </a:rPr>
              <a:t>25 - 76</a:t>
            </a:r>
          </a:p>
          <a:p>
            <a:pPr marL="457200" lvl="1" indent="0" algn="r">
              <a:buNone/>
            </a:pPr>
            <a:endParaRPr lang="da-DK" sz="1400" dirty="0">
              <a:latin typeface="+mn-lt"/>
            </a:endParaRPr>
          </a:p>
          <a:p>
            <a:pPr marL="457200" lvl="1" indent="0" algn="r">
              <a:buNone/>
            </a:pPr>
            <a:br>
              <a:rPr lang="da-DK" sz="1400" dirty="0">
                <a:latin typeface="+mn-lt"/>
              </a:rPr>
            </a:br>
            <a:r>
              <a:rPr lang="da-DK" sz="1400" dirty="0">
                <a:latin typeface="+mn-lt"/>
              </a:rPr>
              <a:t>77 - 82</a:t>
            </a:r>
          </a:p>
          <a:p>
            <a:pPr marL="914400" lvl="2" indent="0" algn="r">
              <a:buNone/>
            </a:pPr>
            <a:endParaRPr lang="da-DK" sz="1200" b="1" dirty="0">
              <a:latin typeface="+mn-lt"/>
            </a:endParaRPr>
          </a:p>
          <a:p>
            <a:pPr marL="457200" lvl="1" indent="0" algn="r">
              <a:buNone/>
            </a:pPr>
            <a:br>
              <a:rPr lang="da-DK" sz="1400" dirty="0">
                <a:latin typeface="+mn-lt"/>
              </a:rPr>
            </a:br>
            <a:r>
              <a:rPr lang="da-DK" sz="1400" dirty="0">
                <a:latin typeface="+mn-lt"/>
              </a:rPr>
              <a:t>83 - 88</a:t>
            </a:r>
          </a:p>
          <a:p>
            <a:pPr marL="457200" lvl="1" indent="0" algn="r">
              <a:buNone/>
            </a:pPr>
            <a:r>
              <a:rPr lang="da-DK" sz="1400" dirty="0">
                <a:latin typeface="+mn-lt"/>
              </a:rPr>
              <a:t>89 - 92</a:t>
            </a:r>
          </a:p>
          <a:p>
            <a:pPr marL="457200" lvl="1" indent="0" algn="r">
              <a:buNone/>
            </a:pPr>
            <a:r>
              <a:rPr lang="da-DK" sz="1400" dirty="0">
                <a:latin typeface="+mn-lt"/>
              </a:rPr>
              <a:t>93</a:t>
            </a:r>
          </a:p>
          <a:p>
            <a:pPr marL="0" indent="0" algn="r">
              <a:buNone/>
            </a:pPr>
            <a:r>
              <a:rPr lang="da-DK" sz="1600" dirty="0">
                <a:latin typeface="+mn-lt"/>
              </a:rPr>
              <a:t>94 – 98</a:t>
            </a:r>
          </a:p>
          <a:p>
            <a:pPr marL="0" indent="0" algn="r">
              <a:buNone/>
            </a:pPr>
            <a:r>
              <a:rPr lang="da-DK" sz="1600" dirty="0">
                <a:latin typeface="+mn-lt"/>
              </a:rPr>
              <a:t>99 -100</a:t>
            </a:r>
          </a:p>
          <a:p>
            <a:pPr marL="0" indent="0" algn="r">
              <a:buNone/>
            </a:pPr>
            <a:r>
              <a:rPr lang="da-DK" sz="1600" dirty="0">
                <a:latin typeface="+mn-lt"/>
              </a:rPr>
              <a:t>101 - 111</a:t>
            </a:r>
          </a:p>
          <a:p>
            <a:pPr marL="0" indent="0" algn="r">
              <a:buNone/>
            </a:pPr>
            <a:endParaRPr lang="da-DK" sz="1900" dirty="0">
              <a:latin typeface="+mn-lt"/>
            </a:endParaRPr>
          </a:p>
          <a:p>
            <a:pPr marL="0" indent="0" algn="r">
              <a:buNone/>
            </a:pPr>
            <a:endParaRPr lang="da-DK" dirty="0">
              <a:solidFill>
                <a:srgbClr val="FF0000"/>
              </a:solidFill>
              <a:latin typeface="+mn-lt"/>
            </a:endParaRPr>
          </a:p>
          <a:p>
            <a:pPr marL="0" indent="0" algn="r">
              <a:buNone/>
            </a:pPr>
            <a:endParaRPr lang="da-DK" dirty="0">
              <a:latin typeface="+mn-lt"/>
            </a:endParaRPr>
          </a:p>
          <a:p>
            <a:pPr marL="0" indent="0" algn="r">
              <a:buNone/>
            </a:pPr>
            <a:endParaRPr lang="da-DK" dirty="0">
              <a:latin typeface="+mn-lt"/>
            </a:endParaRPr>
          </a:p>
          <a:p>
            <a:pPr marL="0" indent="0" algn="r">
              <a:buNone/>
            </a:pPr>
            <a:endParaRPr lang="da-DK" dirty="0">
              <a:latin typeface="+mn-lt"/>
            </a:endParaRPr>
          </a:p>
        </p:txBody>
      </p:sp>
    </p:spTree>
    <p:extLst>
      <p:ext uri="{BB962C8B-B14F-4D97-AF65-F5344CB8AC3E}">
        <p14:creationId xmlns:p14="http://schemas.microsoft.com/office/powerpoint/2010/main" val="2572007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p:txBody>
          <a:bodyPr/>
          <a:lstStyle/>
          <a:p>
            <a:r>
              <a:rPr lang="da-DK" sz="5400" dirty="0">
                <a:latin typeface="+mj-lt"/>
              </a:rPr>
              <a:t>Diskussionsspørgsmål</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1524000" y="4114870"/>
            <a:ext cx="9620922" cy="1846659"/>
          </a:xfrm>
          <a:prstGeom prst="rect">
            <a:avLst/>
          </a:prstGeom>
          <a:noFill/>
        </p:spPr>
        <p:txBody>
          <a:bodyPr wrap="square" rtlCol="0">
            <a:spAutoFit/>
          </a:bodyPr>
          <a:lstStyle/>
          <a:p>
            <a:r>
              <a:rPr lang="da-DK" sz="2400" dirty="0">
                <a:solidFill>
                  <a:schemeClr val="bg2"/>
                </a:solidFill>
              </a:rPr>
              <a:t>Er det en god ide, at have en skabelon for hvordan man opbygger en online platform? </a:t>
            </a:r>
          </a:p>
          <a:p>
            <a:endParaRPr lang="da-DK" sz="2400" dirty="0">
              <a:solidFill>
                <a:schemeClr val="bg2"/>
              </a:solidFill>
            </a:endParaRPr>
          </a:p>
          <a:p>
            <a:r>
              <a:rPr lang="da-DK" sz="2400" dirty="0">
                <a:solidFill>
                  <a:schemeClr val="bg2"/>
                </a:solidFill>
              </a:rPr>
              <a:t>Er der andre emner som strukturen bør udbygges med?  </a:t>
            </a:r>
          </a:p>
          <a:p>
            <a:endParaRPr lang="da-DK" sz="1600" dirty="0">
              <a:solidFill>
                <a:schemeClr val="bg2"/>
              </a:solidFill>
            </a:endParaRPr>
          </a:p>
        </p:txBody>
      </p:sp>
    </p:spTree>
    <p:extLst>
      <p:ext uri="{BB962C8B-B14F-4D97-AF65-F5344CB8AC3E}">
        <p14:creationId xmlns:p14="http://schemas.microsoft.com/office/powerpoint/2010/main" val="287124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a:xfrm>
            <a:off x="1524000" y="2303366"/>
            <a:ext cx="9144000" cy="1018422"/>
          </a:xfrm>
          <a:ln>
            <a:noFill/>
          </a:ln>
        </p:spPr>
        <p:style>
          <a:lnRef idx="2">
            <a:schemeClr val="dk1">
              <a:shade val="50000"/>
            </a:schemeClr>
          </a:lnRef>
          <a:fillRef idx="1">
            <a:schemeClr val="dk1"/>
          </a:fillRef>
          <a:effectRef idx="0">
            <a:schemeClr val="dk1"/>
          </a:effectRef>
          <a:fontRef idx="minor">
            <a:schemeClr val="lt1"/>
          </a:fontRef>
        </p:style>
        <p:txBody>
          <a:bodyPr/>
          <a:lstStyle/>
          <a:p>
            <a:r>
              <a:rPr lang="da-DK" sz="5400" dirty="0">
                <a:latin typeface="+mj-lt"/>
              </a:rPr>
              <a:t>Diskussionsspørgsmål</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796066" y="3711936"/>
            <a:ext cx="11049896" cy="2308324"/>
          </a:xfrm>
          <a:prstGeom prst="rect">
            <a:avLst/>
          </a:prstGeom>
          <a:noFill/>
        </p:spPr>
        <p:txBody>
          <a:bodyPr wrap="square" rtlCol="0">
            <a:spAutoFit/>
          </a:bodyPr>
          <a:lstStyle/>
          <a:p>
            <a:r>
              <a:rPr lang="da-DK" sz="2400" dirty="0">
                <a:solidFill>
                  <a:schemeClr val="bg2"/>
                </a:solidFill>
              </a:rPr>
              <a:t>Er det nødvendigt med en frivillig bæredygtighedsklasse i BR?</a:t>
            </a:r>
          </a:p>
          <a:p>
            <a:endParaRPr lang="da-DK" sz="2400" dirty="0">
              <a:solidFill>
                <a:schemeClr val="bg2"/>
              </a:solidFill>
            </a:endParaRPr>
          </a:p>
          <a:p>
            <a:r>
              <a:rPr lang="da-DK" sz="2400" dirty="0">
                <a:solidFill>
                  <a:schemeClr val="bg2"/>
                </a:solidFill>
              </a:rPr>
              <a:t>Er det de rigtige emner som er udvalgt?</a:t>
            </a:r>
          </a:p>
          <a:p>
            <a:endParaRPr lang="da-DK" sz="2400" dirty="0">
              <a:solidFill>
                <a:schemeClr val="bg2"/>
              </a:solidFill>
            </a:endParaRPr>
          </a:p>
          <a:p>
            <a:r>
              <a:rPr lang="da-DK" sz="2400" dirty="0">
                <a:solidFill>
                  <a:schemeClr val="bg2"/>
                </a:solidFill>
              </a:rPr>
              <a:t>Hvilke af disse emner har en entreprenør/håndværker indflydelse på?</a:t>
            </a:r>
          </a:p>
          <a:p>
            <a:endParaRPr lang="da-DK" sz="2000" dirty="0">
              <a:solidFill>
                <a:schemeClr val="bg2"/>
              </a:solidFill>
            </a:endParaRPr>
          </a:p>
        </p:txBody>
      </p:sp>
    </p:spTree>
    <p:extLst>
      <p:ext uri="{BB962C8B-B14F-4D97-AF65-F5344CB8AC3E}">
        <p14:creationId xmlns:p14="http://schemas.microsoft.com/office/powerpoint/2010/main" val="1451212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p:txBody>
          <a:bodyPr/>
          <a:lstStyle/>
          <a:p>
            <a:r>
              <a:rPr lang="da-DK" sz="5400" dirty="0">
                <a:latin typeface="+mj-lt"/>
              </a:rPr>
              <a:t>Opgaver</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1465965" y="4049493"/>
            <a:ext cx="9260070" cy="2215991"/>
          </a:xfrm>
          <a:prstGeom prst="rect">
            <a:avLst/>
          </a:prstGeom>
          <a:noFill/>
        </p:spPr>
        <p:txBody>
          <a:bodyPr wrap="square" rtlCol="0">
            <a:spAutoFit/>
          </a:bodyPr>
          <a:lstStyle/>
          <a:p>
            <a:r>
              <a:rPr lang="da-DK" sz="2400" dirty="0">
                <a:solidFill>
                  <a:schemeClr val="bg2"/>
                </a:solidFill>
              </a:rPr>
              <a:t>Fordel SØM kvaliteterne på de 9 emner som kan indgå i en bæredygtighedspolitik </a:t>
            </a:r>
          </a:p>
          <a:p>
            <a:r>
              <a:rPr lang="da-DK" sz="2400" dirty="0">
                <a:solidFill>
                  <a:schemeClr val="bg2"/>
                </a:solidFill>
              </a:rPr>
              <a:t> </a:t>
            </a:r>
          </a:p>
          <a:p>
            <a:r>
              <a:rPr lang="da-DK" sz="2400" dirty="0">
                <a:solidFill>
                  <a:schemeClr val="bg2"/>
                </a:solidFill>
              </a:rPr>
              <a:t>Prioriter de 3 vigtigste emner for sikring af bæredygtighed – Altså det vigtigste SØM for dig </a:t>
            </a:r>
          </a:p>
          <a:p>
            <a:endParaRPr lang="da-DK" sz="1600" dirty="0">
              <a:solidFill>
                <a:schemeClr val="bg2"/>
              </a:solidFill>
            </a:endParaRPr>
          </a:p>
        </p:txBody>
      </p:sp>
    </p:spTree>
    <p:extLst>
      <p:ext uri="{BB962C8B-B14F-4D97-AF65-F5344CB8AC3E}">
        <p14:creationId xmlns:p14="http://schemas.microsoft.com/office/powerpoint/2010/main" val="1585341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C7F307C8-CE84-4175-8427-837BA61592BC}"/>
              </a:ext>
            </a:extLst>
          </p:cNvPr>
          <p:cNvSpPr txBox="1"/>
          <p:nvPr/>
        </p:nvSpPr>
        <p:spPr>
          <a:xfrm>
            <a:off x="5649948" y="4082822"/>
            <a:ext cx="5910682" cy="16312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da-DK" sz="2000" dirty="0">
                <a:solidFill>
                  <a:schemeClr val="bg2"/>
                </a:solidFill>
              </a:rPr>
              <a:t>I en bæredygtighedspolitik beskriver man, hvordan virksomheden intern og eksternt forholder sig til bæredygtighedsaspekter indenfor </a:t>
            </a:r>
            <a:r>
              <a:rPr lang="da-DK" sz="2000" b="1" dirty="0">
                <a:solidFill>
                  <a:schemeClr val="bg1"/>
                </a:solidFill>
              </a:rPr>
              <a:t>S</a:t>
            </a:r>
            <a:r>
              <a:rPr lang="da-DK" sz="2000" dirty="0">
                <a:solidFill>
                  <a:schemeClr val="bg2"/>
                </a:solidFill>
              </a:rPr>
              <a:t>ociale, </a:t>
            </a:r>
            <a:r>
              <a:rPr lang="da-DK" sz="2000" b="1" dirty="0">
                <a:solidFill>
                  <a:schemeClr val="bg1"/>
                </a:solidFill>
              </a:rPr>
              <a:t>Ø</a:t>
            </a:r>
            <a:r>
              <a:rPr lang="da-DK" sz="2000" dirty="0">
                <a:solidFill>
                  <a:schemeClr val="bg2"/>
                </a:solidFill>
              </a:rPr>
              <a:t>konomiske og </a:t>
            </a:r>
            <a:r>
              <a:rPr lang="da-DK" sz="2000" b="1" dirty="0">
                <a:solidFill>
                  <a:schemeClr val="bg1"/>
                </a:solidFill>
              </a:rPr>
              <a:t>M</a:t>
            </a:r>
            <a:r>
              <a:rPr lang="da-DK" sz="2000" dirty="0">
                <a:solidFill>
                  <a:schemeClr val="bg2"/>
                </a:solidFill>
              </a:rPr>
              <a:t>iljømæssige forhold. </a:t>
            </a:r>
          </a:p>
          <a:p>
            <a:endParaRPr lang="da-DK" sz="2000" dirty="0">
              <a:solidFill>
                <a:schemeClr val="bg2"/>
              </a:solidFill>
            </a:endParaRPr>
          </a:p>
        </p:txBody>
      </p:sp>
      <p:sp>
        <p:nvSpPr>
          <p:cNvPr id="13" name="Tekstfelt 12">
            <a:extLst>
              <a:ext uri="{FF2B5EF4-FFF2-40B4-BE49-F238E27FC236}">
                <a16:creationId xmlns:a16="http://schemas.microsoft.com/office/drawing/2014/main" id="{97D31032-161A-4A53-AE5E-3F491D3A5766}"/>
              </a:ext>
            </a:extLst>
          </p:cNvPr>
          <p:cNvSpPr txBox="1"/>
          <p:nvPr/>
        </p:nvSpPr>
        <p:spPr>
          <a:xfrm>
            <a:off x="5649947" y="3313381"/>
            <a:ext cx="6378423" cy="76944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sz="4400" b="1" dirty="0">
                <a:solidFill>
                  <a:schemeClr val="bg1"/>
                </a:solidFill>
                <a:latin typeface="+mj-lt"/>
              </a:rPr>
              <a:t>Bæredygtighedspolitik </a:t>
            </a:r>
          </a:p>
        </p:txBody>
      </p:sp>
      <p:pic>
        <p:nvPicPr>
          <p:cNvPr id="2" name="Billede 1">
            <a:extLst>
              <a:ext uri="{FF2B5EF4-FFF2-40B4-BE49-F238E27FC236}">
                <a16:creationId xmlns:a16="http://schemas.microsoft.com/office/drawing/2014/main" id="{B0948B31-0F30-49E8-B681-42E391DC8C87}"/>
              </a:ext>
            </a:extLst>
          </p:cNvPr>
          <p:cNvPicPr>
            <a:picLocks noChangeAspect="1"/>
          </p:cNvPicPr>
          <p:nvPr/>
        </p:nvPicPr>
        <p:blipFill>
          <a:blip r:embed="rId3"/>
          <a:stretch>
            <a:fillRect/>
          </a:stretch>
        </p:blipFill>
        <p:spPr>
          <a:xfrm>
            <a:off x="381000" y="240209"/>
            <a:ext cx="4677995" cy="6362700"/>
          </a:xfrm>
          <a:prstGeom prst="rect">
            <a:avLst/>
          </a:prstGeom>
        </p:spPr>
      </p:pic>
    </p:spTree>
    <p:extLst>
      <p:ext uri="{BB962C8B-B14F-4D97-AF65-F5344CB8AC3E}">
        <p14:creationId xmlns:p14="http://schemas.microsoft.com/office/powerpoint/2010/main" val="1930401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C8EA0A7-DB23-C844-A6CD-0E273439AC53}"/>
              </a:ext>
            </a:extLst>
          </p:cNvPr>
          <p:cNvSpPr>
            <a:spLocks noGrp="1"/>
          </p:cNvSpPr>
          <p:nvPr>
            <p:ph type="title"/>
          </p:nvPr>
        </p:nvSpPr>
        <p:spPr/>
        <p:txBody>
          <a:bodyPr>
            <a:normAutofit fontScale="90000"/>
          </a:bodyPr>
          <a:lstStyle/>
          <a:p>
            <a:pPr algn="ctr"/>
            <a:r>
              <a:rPr lang="da-DK" sz="4800" dirty="0">
                <a:solidFill>
                  <a:schemeClr val="bg2"/>
                </a:solidFill>
              </a:rPr>
              <a:t>Fem overordnede principper i bæredygtighedsguiderne</a:t>
            </a:r>
          </a:p>
        </p:txBody>
      </p:sp>
    </p:spTree>
    <p:extLst>
      <p:ext uri="{BB962C8B-B14F-4D97-AF65-F5344CB8AC3E}">
        <p14:creationId xmlns:p14="http://schemas.microsoft.com/office/powerpoint/2010/main" val="2987277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4F17920-07A3-FD45-8272-94183DF814BD}"/>
              </a:ext>
            </a:extLst>
          </p:cNvPr>
          <p:cNvSpPr/>
          <p:nvPr/>
        </p:nvSpPr>
        <p:spPr>
          <a:xfrm>
            <a:off x="6334506" y="0"/>
            <a:ext cx="585749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5C8FE48-94FA-4F94-BA08-409958F61984}"/>
              </a:ext>
            </a:extLst>
          </p:cNvPr>
          <p:cNvSpPr>
            <a:spLocks noGrp="1"/>
          </p:cNvSpPr>
          <p:nvPr>
            <p:ph type="title"/>
          </p:nvPr>
        </p:nvSpPr>
        <p:spPr/>
        <p:txBody>
          <a:bodyPr>
            <a:normAutofit fontScale="90000"/>
          </a:bodyPr>
          <a:lstStyle/>
          <a:p>
            <a:br>
              <a:rPr lang="da-DK" dirty="0"/>
            </a:br>
            <a:br>
              <a:rPr lang="da-DK" dirty="0"/>
            </a:br>
            <a:endParaRPr lang="da-DK" dirty="0"/>
          </a:p>
        </p:txBody>
      </p:sp>
      <p:pic>
        <p:nvPicPr>
          <p:cNvPr id="6" name="Billede 5">
            <a:extLst>
              <a:ext uri="{FF2B5EF4-FFF2-40B4-BE49-F238E27FC236}">
                <a16:creationId xmlns:a16="http://schemas.microsoft.com/office/drawing/2014/main" id="{26FAE3D7-D4B3-430B-9C93-F17D970312A6}"/>
              </a:ext>
            </a:extLst>
          </p:cNvPr>
          <p:cNvPicPr>
            <a:picLocks noChangeAspect="1"/>
          </p:cNvPicPr>
          <p:nvPr/>
        </p:nvPicPr>
        <p:blipFill>
          <a:blip r:embed="rId3"/>
          <a:stretch>
            <a:fillRect/>
          </a:stretch>
        </p:blipFill>
        <p:spPr>
          <a:xfrm>
            <a:off x="518732" y="447675"/>
            <a:ext cx="3371850" cy="2981325"/>
          </a:xfrm>
          <a:prstGeom prst="rect">
            <a:avLst/>
          </a:prstGeom>
        </p:spPr>
      </p:pic>
      <p:sp>
        <p:nvSpPr>
          <p:cNvPr id="11" name="Tekstfelt 10">
            <a:extLst>
              <a:ext uri="{FF2B5EF4-FFF2-40B4-BE49-F238E27FC236}">
                <a16:creationId xmlns:a16="http://schemas.microsoft.com/office/drawing/2014/main" id="{8E6BC2FD-EB06-4FF0-A0BF-84224B148E8C}"/>
              </a:ext>
            </a:extLst>
          </p:cNvPr>
          <p:cNvSpPr txBox="1"/>
          <p:nvPr/>
        </p:nvSpPr>
        <p:spPr>
          <a:xfrm>
            <a:off x="670561" y="3725530"/>
            <a:ext cx="5215889" cy="224676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sz="2000" b="1" dirty="0">
                <a:solidFill>
                  <a:schemeClr val="bg2"/>
                </a:solidFill>
                <a:latin typeface="+mj-lt"/>
              </a:rPr>
              <a:t>Hvorfor er det CO</a:t>
            </a:r>
            <a:r>
              <a:rPr lang="da-DK" sz="1400" b="1" dirty="0">
                <a:solidFill>
                  <a:schemeClr val="bg2"/>
                </a:solidFill>
                <a:latin typeface="+mj-lt"/>
              </a:rPr>
              <a:t>2</a:t>
            </a:r>
            <a:r>
              <a:rPr lang="da-DK" sz="2000" b="1" dirty="0">
                <a:solidFill>
                  <a:schemeClr val="bg2"/>
                </a:solidFill>
                <a:latin typeface="+mj-lt"/>
              </a:rPr>
              <a:t>, vi går op i?</a:t>
            </a:r>
          </a:p>
          <a:p>
            <a:r>
              <a:rPr lang="da-DK" sz="2000" dirty="0">
                <a:solidFill>
                  <a:schemeClr val="bg2"/>
                </a:solidFill>
              </a:rPr>
              <a:t>CO</a:t>
            </a:r>
            <a:r>
              <a:rPr lang="da-DK" sz="1400" dirty="0">
                <a:solidFill>
                  <a:schemeClr val="bg2"/>
                </a:solidFill>
              </a:rPr>
              <a:t>2</a:t>
            </a:r>
            <a:r>
              <a:rPr lang="da-DK" sz="2000" dirty="0">
                <a:solidFill>
                  <a:schemeClr val="bg2"/>
                </a:solidFill>
              </a:rPr>
              <a:t> bidrager til den </a:t>
            </a:r>
            <a:r>
              <a:rPr lang="da-DK" sz="2000" b="1" u="sng" dirty="0">
                <a:solidFill>
                  <a:schemeClr val="bg2"/>
                </a:solidFill>
              </a:rPr>
              <a:t>globale</a:t>
            </a:r>
            <a:r>
              <a:rPr lang="da-DK" sz="2000" dirty="0">
                <a:solidFill>
                  <a:schemeClr val="bg2"/>
                </a:solidFill>
              </a:rPr>
              <a:t> opvarmning og der har vi aftalt nogle forpligtigelser. </a:t>
            </a:r>
          </a:p>
          <a:p>
            <a:endParaRPr lang="da-DK" sz="2000" dirty="0">
              <a:solidFill>
                <a:schemeClr val="bg2"/>
              </a:solidFill>
            </a:endParaRPr>
          </a:p>
          <a:p>
            <a:r>
              <a:rPr lang="da-DK" sz="2000" dirty="0">
                <a:solidFill>
                  <a:schemeClr val="bg2"/>
                </a:solidFill>
              </a:rPr>
              <a:t>Der er mange andre vigtige ting som man også kan gå op i. Til højre ses de temaer som man normalt vurderer i en miljøvurdering.</a:t>
            </a:r>
          </a:p>
        </p:txBody>
      </p:sp>
      <p:pic>
        <p:nvPicPr>
          <p:cNvPr id="3" name="Billede 2">
            <a:extLst>
              <a:ext uri="{FF2B5EF4-FFF2-40B4-BE49-F238E27FC236}">
                <a16:creationId xmlns:a16="http://schemas.microsoft.com/office/drawing/2014/main" id="{CA896DCE-2166-40D7-97DE-A92F3BC775E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b="3644"/>
          <a:stretch/>
        </p:blipFill>
        <p:spPr>
          <a:xfrm>
            <a:off x="6650355" y="141577"/>
            <a:ext cx="5215889" cy="6574846"/>
          </a:xfrm>
          <a:prstGeom prst="rect">
            <a:avLst/>
          </a:prstGeom>
        </p:spPr>
      </p:pic>
    </p:spTree>
    <p:extLst>
      <p:ext uri="{BB962C8B-B14F-4D97-AF65-F5344CB8AC3E}">
        <p14:creationId xmlns:p14="http://schemas.microsoft.com/office/powerpoint/2010/main" val="142457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9983-BEBA-4AD9-9E18-BAF779E1DBA9}"/>
              </a:ext>
            </a:extLst>
          </p:cNvPr>
          <p:cNvSpPr>
            <a:spLocks noGrp="1"/>
          </p:cNvSpPr>
          <p:nvPr>
            <p:ph type="title"/>
          </p:nvPr>
        </p:nvSpPr>
        <p:spPr>
          <a:xfrm>
            <a:off x="5195887" y="434975"/>
            <a:ext cx="10515600" cy="1325563"/>
          </a:xfrm>
        </p:spPr>
        <p:txBody>
          <a:bodyPr/>
          <a:lstStyle/>
          <a:p>
            <a:r>
              <a:rPr lang="da-DK" dirty="0">
                <a:solidFill>
                  <a:schemeClr val="bg1"/>
                </a:solidFill>
                <a:latin typeface="+mj-lt"/>
              </a:rPr>
              <a:t>CO-2-ækvivalenter</a:t>
            </a:r>
          </a:p>
        </p:txBody>
      </p:sp>
      <p:sp>
        <p:nvSpPr>
          <p:cNvPr id="3" name="Pladsholder til indhold 2">
            <a:extLst>
              <a:ext uri="{FF2B5EF4-FFF2-40B4-BE49-F238E27FC236}">
                <a16:creationId xmlns:a16="http://schemas.microsoft.com/office/drawing/2014/main" id="{BE0DCF9B-AC34-4D25-9299-3597BC37E530}"/>
              </a:ext>
            </a:extLst>
          </p:cNvPr>
          <p:cNvSpPr>
            <a:spLocks noGrp="1"/>
          </p:cNvSpPr>
          <p:nvPr>
            <p:ph idx="1"/>
          </p:nvPr>
        </p:nvSpPr>
        <p:spPr>
          <a:xfrm>
            <a:off x="5195887" y="1911350"/>
            <a:ext cx="6719888" cy="4351338"/>
          </a:xfrm>
        </p:spPr>
        <p:txBody>
          <a:bodyPr>
            <a:normAutofit lnSpcReduction="10000"/>
          </a:bodyPr>
          <a:lstStyle/>
          <a:p>
            <a:r>
              <a:rPr lang="da-DK" sz="2000" i="1" dirty="0">
                <a:solidFill>
                  <a:schemeClr val="bg2"/>
                </a:solidFill>
                <a:latin typeface="+mn-lt"/>
              </a:rPr>
              <a:t>CO2-udledning opgøres i CO2-ækvivalenter. </a:t>
            </a:r>
          </a:p>
          <a:p>
            <a:r>
              <a:rPr lang="da-DK" sz="2000" i="1" dirty="0">
                <a:solidFill>
                  <a:schemeClr val="bg2"/>
                </a:solidFill>
                <a:latin typeface="+mn-lt"/>
              </a:rPr>
              <a:t>Betegnelsen dækker over flere problematiske drivhusgasser end CO2 – fx metangas og lattergas</a:t>
            </a:r>
            <a:r>
              <a:rPr lang="da-DK" sz="2000" dirty="0">
                <a:solidFill>
                  <a:schemeClr val="bg2"/>
                </a:solidFill>
                <a:latin typeface="+mn-lt"/>
              </a:rPr>
              <a:t>. </a:t>
            </a:r>
          </a:p>
          <a:p>
            <a:r>
              <a:rPr lang="da-DK" sz="2000" dirty="0">
                <a:solidFill>
                  <a:schemeClr val="bg2"/>
                </a:solidFill>
                <a:latin typeface="+mn-lt"/>
              </a:rPr>
              <a:t>Andelen af CO2 i atmosfæren er væsentlig højere end koncentrationen af metan- og lattergas. Derfor er det særligt CO2, man ønsker at reducere. </a:t>
            </a:r>
          </a:p>
          <a:p>
            <a:r>
              <a:rPr lang="da-DK" sz="2000" dirty="0">
                <a:solidFill>
                  <a:schemeClr val="bg2"/>
                </a:solidFill>
                <a:latin typeface="+mn-lt"/>
              </a:rPr>
              <a:t>1 kg metan påvirker dog atmosfæren 25 gange hårdere end 1 kg CO2. </a:t>
            </a:r>
          </a:p>
          <a:p>
            <a:r>
              <a:rPr lang="da-DK" sz="2000" dirty="0">
                <a:solidFill>
                  <a:schemeClr val="bg2"/>
                </a:solidFill>
                <a:latin typeface="+mn-lt"/>
              </a:rPr>
              <a:t>For lattergas er dette tal 298 gange. </a:t>
            </a:r>
          </a:p>
          <a:p>
            <a:r>
              <a:rPr lang="da-DK" sz="2000" dirty="0">
                <a:solidFill>
                  <a:schemeClr val="bg2"/>
                </a:solidFill>
                <a:latin typeface="+mn-lt"/>
              </a:rPr>
              <a:t>Dvs. 1 kg metan svarer til 25 kg CO2-ækvivalenter, mens 1 lattergas svarer til 298 kg CO2- ækvivalenter</a:t>
            </a:r>
          </a:p>
          <a:p>
            <a:r>
              <a:rPr lang="da-DK" sz="2000" dirty="0">
                <a:solidFill>
                  <a:schemeClr val="bg2"/>
                </a:solidFill>
                <a:latin typeface="+mn-lt"/>
              </a:rPr>
              <a:t>Potentialet for global opvarmning måles i CO2-ækvivalenter - </a:t>
            </a:r>
          </a:p>
          <a:p>
            <a:endParaRPr lang="da-DK" sz="2000" dirty="0">
              <a:solidFill>
                <a:schemeClr val="bg2"/>
              </a:solidFill>
              <a:latin typeface="+mn-lt"/>
            </a:endParaRPr>
          </a:p>
        </p:txBody>
      </p:sp>
      <p:pic>
        <p:nvPicPr>
          <p:cNvPr id="4" name="Grafik 3">
            <a:extLst>
              <a:ext uri="{FF2B5EF4-FFF2-40B4-BE49-F238E27FC236}">
                <a16:creationId xmlns:a16="http://schemas.microsoft.com/office/drawing/2014/main" id="{79E9FF31-1E93-9349-98E7-3D2CAE7DBE1C}"/>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395"/>
          <a:stretch/>
        </p:blipFill>
        <p:spPr>
          <a:xfrm rot="8945036">
            <a:off x="-520181" y="1380606"/>
            <a:ext cx="2719388" cy="8384627"/>
          </a:xfrm>
          <a:prstGeom prst="rect">
            <a:avLst/>
          </a:prstGeom>
        </p:spPr>
      </p:pic>
    </p:spTree>
    <p:extLst>
      <p:ext uri="{BB962C8B-B14F-4D97-AF65-F5344CB8AC3E}">
        <p14:creationId xmlns:p14="http://schemas.microsoft.com/office/powerpoint/2010/main" val="3870699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F3891-2731-4428-9CAD-00790F186192}"/>
              </a:ext>
            </a:extLst>
          </p:cNvPr>
          <p:cNvSpPr>
            <a:spLocks noGrp="1"/>
          </p:cNvSpPr>
          <p:nvPr>
            <p:ph type="title"/>
          </p:nvPr>
        </p:nvSpPr>
        <p:spPr>
          <a:xfrm>
            <a:off x="5557838" y="1758950"/>
            <a:ext cx="7881937" cy="900000"/>
          </a:xfrm>
        </p:spPr>
        <p:txBody>
          <a:bodyPr>
            <a:normAutofit fontScale="90000"/>
          </a:bodyPr>
          <a:lstStyle/>
          <a:p>
            <a:r>
              <a:rPr lang="da-DK" dirty="0">
                <a:latin typeface="+mj-lt"/>
              </a:rPr>
              <a:t>Livscyklusvurdering – bygningens</a:t>
            </a:r>
            <a:br>
              <a:rPr lang="da-DK" dirty="0">
                <a:latin typeface="+mj-lt"/>
              </a:rPr>
            </a:br>
            <a:r>
              <a:rPr lang="da-DK" dirty="0">
                <a:latin typeface="+mj-lt"/>
              </a:rPr>
              <a:t>samlede klimapåvirkning</a:t>
            </a:r>
          </a:p>
        </p:txBody>
      </p:sp>
      <p:pic>
        <p:nvPicPr>
          <p:cNvPr id="5" name="Pladsholder til indhold 4" descr="Et billede, der indeholder vindue&#10;&#10;Automatisk genereret beskrivelse">
            <a:extLst>
              <a:ext uri="{FF2B5EF4-FFF2-40B4-BE49-F238E27FC236}">
                <a16:creationId xmlns:a16="http://schemas.microsoft.com/office/drawing/2014/main" id="{34CAF0DB-AE91-4A76-9CA3-126FFF200EA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98661" y="2848743"/>
            <a:ext cx="1008112" cy="1008112"/>
          </a:xfrm>
        </p:spPr>
      </p:pic>
      <p:pic>
        <p:nvPicPr>
          <p:cNvPr id="12" name="Billede 11">
            <a:extLst>
              <a:ext uri="{FF2B5EF4-FFF2-40B4-BE49-F238E27FC236}">
                <a16:creationId xmlns:a16="http://schemas.microsoft.com/office/drawing/2014/main" id="{F450106D-303C-4BBD-BBF2-5C424900BA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62795" y="1203633"/>
            <a:ext cx="3764933" cy="3764933"/>
          </a:xfrm>
          <a:prstGeom prst="rect">
            <a:avLst/>
          </a:prstGeom>
          <a:ln>
            <a:noFill/>
          </a:ln>
          <a:effectLst/>
        </p:spPr>
      </p:pic>
      <p:sp>
        <p:nvSpPr>
          <p:cNvPr id="7" name="Pladsholder til indhold 4">
            <a:extLst>
              <a:ext uri="{FF2B5EF4-FFF2-40B4-BE49-F238E27FC236}">
                <a16:creationId xmlns:a16="http://schemas.microsoft.com/office/drawing/2014/main" id="{A94CDBC4-6FBB-4DE2-A5E1-9AD8293FF1A7}"/>
              </a:ext>
            </a:extLst>
          </p:cNvPr>
          <p:cNvSpPr txBox="1">
            <a:spLocks/>
          </p:cNvSpPr>
          <p:nvPr/>
        </p:nvSpPr>
        <p:spPr bwMode="auto">
          <a:xfrm>
            <a:off x="5614988" y="2905894"/>
            <a:ext cx="5872162"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a:bodyPr>
          <a:lstStyle>
            <a:lvl1pPr marL="0" indent="0" algn="l" rtl="0" eaLnBrk="1" fontAlgn="base" hangingPunct="1">
              <a:spcBef>
                <a:spcPct val="50000"/>
              </a:spcBef>
              <a:spcAft>
                <a:spcPct val="0"/>
              </a:spcAft>
              <a:buFont typeface="Arial" panose="020B0604020202020204" pitchFamily="34" charset="0"/>
              <a:buNone/>
              <a:defRPr sz="2000">
                <a:solidFill>
                  <a:srgbClr val="2C3804"/>
                </a:solidFill>
                <a:latin typeface="Calibri" panose="020F0502020204030204" pitchFamily="34" charset="0"/>
                <a:ea typeface="+mn-ea"/>
                <a:cs typeface="+mn-cs"/>
              </a:defRPr>
            </a:lvl1pPr>
            <a:lvl2pPr marL="360362" indent="0" algn="l" rtl="0" eaLnBrk="1" fontAlgn="base" hangingPunct="1">
              <a:spcBef>
                <a:spcPct val="20000"/>
              </a:spcBef>
              <a:spcAft>
                <a:spcPct val="0"/>
              </a:spcAft>
              <a:buFont typeface="Verdana" pitchFamily="34" charset="0"/>
              <a:buNone/>
              <a:defRPr sz="1800">
                <a:solidFill>
                  <a:srgbClr val="2C3804"/>
                </a:solidFill>
                <a:latin typeface="Calibri" panose="020F0502020204030204" pitchFamily="34" charset="0"/>
              </a:defRPr>
            </a:lvl2pPr>
            <a:lvl3pPr marL="722312" indent="0" algn="l" rtl="0" eaLnBrk="1" fontAlgn="base" hangingPunct="1">
              <a:spcBef>
                <a:spcPct val="20000"/>
              </a:spcBef>
              <a:spcAft>
                <a:spcPct val="0"/>
              </a:spcAft>
              <a:buFont typeface="Verdana" pitchFamily="34" charset="0"/>
              <a:buNone/>
              <a:defRPr sz="1600">
                <a:solidFill>
                  <a:srgbClr val="2C3804"/>
                </a:solidFill>
                <a:latin typeface="Calibri" panose="020F0502020204030204" pitchFamily="34" charset="0"/>
              </a:defRPr>
            </a:lvl3pPr>
            <a:lvl4pPr marL="1371600" indent="0" algn="l" rtl="0" eaLnBrk="1" fontAlgn="base" hangingPunct="1">
              <a:spcBef>
                <a:spcPct val="20000"/>
              </a:spcBef>
              <a:spcAft>
                <a:spcPct val="0"/>
              </a:spcAft>
              <a:buFont typeface="Arial" panose="020B0604020202020204" pitchFamily="34" charset="0"/>
              <a:buNone/>
              <a:defRPr sz="1600">
                <a:solidFill>
                  <a:srgbClr val="2C3804"/>
                </a:solidFill>
                <a:latin typeface="Calibri" panose="020F0502020204030204" pitchFamily="34" charset="0"/>
              </a:defRPr>
            </a:lvl4pPr>
            <a:lvl5pPr marL="1787525" indent="0" algn="l" rtl="0" eaLnBrk="1" fontAlgn="base" hangingPunct="1">
              <a:spcBef>
                <a:spcPct val="20000"/>
              </a:spcBef>
              <a:spcAft>
                <a:spcPct val="0"/>
              </a:spcAft>
              <a:buFont typeface="Arial" panose="020B0604020202020204" pitchFamily="34" charset="0"/>
              <a:buNone/>
              <a:defRPr sz="1400">
                <a:solidFill>
                  <a:srgbClr val="2C3804"/>
                </a:solidFill>
                <a:latin typeface="Calibri" panose="020F0502020204030204" pitchFamily="34" charset="0"/>
              </a:defRPr>
            </a:lvl5pPr>
            <a:lvl6pPr marL="2244725" algn="l" rtl="0" eaLnBrk="1" fontAlgn="base" hangingPunct="1">
              <a:spcBef>
                <a:spcPct val="20000"/>
              </a:spcBef>
              <a:spcAft>
                <a:spcPct val="0"/>
              </a:spcAft>
              <a:buFont typeface="Verdana" pitchFamily="34" charset="0"/>
              <a:defRPr sz="1200">
                <a:solidFill>
                  <a:schemeClr val="tx1"/>
                </a:solidFill>
                <a:latin typeface="+mn-lt"/>
              </a:defRPr>
            </a:lvl6pPr>
            <a:lvl7pPr marL="2701925" algn="l" rtl="0" eaLnBrk="1" fontAlgn="base" hangingPunct="1">
              <a:spcBef>
                <a:spcPct val="20000"/>
              </a:spcBef>
              <a:spcAft>
                <a:spcPct val="0"/>
              </a:spcAft>
              <a:buFont typeface="Verdana" pitchFamily="34" charset="0"/>
              <a:defRPr sz="1200">
                <a:solidFill>
                  <a:schemeClr val="tx1"/>
                </a:solidFill>
                <a:latin typeface="+mn-lt"/>
              </a:defRPr>
            </a:lvl7pPr>
            <a:lvl8pPr marL="3159125" algn="l" rtl="0" eaLnBrk="1" fontAlgn="base" hangingPunct="1">
              <a:spcBef>
                <a:spcPct val="20000"/>
              </a:spcBef>
              <a:spcAft>
                <a:spcPct val="0"/>
              </a:spcAft>
              <a:buFont typeface="Verdana" pitchFamily="34" charset="0"/>
              <a:defRPr sz="1200">
                <a:solidFill>
                  <a:schemeClr val="tx1"/>
                </a:solidFill>
                <a:latin typeface="+mn-lt"/>
              </a:defRPr>
            </a:lvl8pPr>
            <a:lvl9pPr marL="3616325" algn="l" rtl="0" eaLnBrk="1" fontAlgn="base" hangingPunct="1">
              <a:spcBef>
                <a:spcPct val="20000"/>
              </a:spcBef>
              <a:spcAft>
                <a:spcPct val="0"/>
              </a:spcAft>
              <a:buFont typeface="Verdana" pitchFamily="34" charset="0"/>
              <a:defRPr sz="1200">
                <a:solidFill>
                  <a:schemeClr val="tx1"/>
                </a:solidFill>
                <a:latin typeface="+mn-lt"/>
              </a:defRPr>
            </a:lvl9pPr>
          </a:lstStyle>
          <a:p>
            <a:r>
              <a:rPr lang="da-DK" sz="2400" b="1" kern="0" dirty="0">
                <a:solidFill>
                  <a:schemeClr val="bg1"/>
                </a:solidFill>
                <a:latin typeface="+mj-lt"/>
              </a:rPr>
              <a:t>Krav</a:t>
            </a:r>
          </a:p>
          <a:p>
            <a:r>
              <a:rPr lang="da-DK" kern="0" dirty="0">
                <a:solidFill>
                  <a:schemeClr val="tx1"/>
                </a:solidFill>
                <a:latin typeface="+mn-lt"/>
              </a:rPr>
              <a:t>Ved ansøgning om byggetilladelse og ved færdigmelding af en bygning skal der foreligge en hhv. indledende og endelig livscyklusvurdering (LCA), som vurderer bygningens samlede klimapåvirkning.</a:t>
            </a:r>
          </a:p>
        </p:txBody>
      </p:sp>
    </p:spTree>
    <p:extLst>
      <p:ext uri="{BB962C8B-B14F-4D97-AF65-F5344CB8AC3E}">
        <p14:creationId xmlns:p14="http://schemas.microsoft.com/office/powerpoint/2010/main" val="2721264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E19CD07F-26FA-4B0B-B4E4-4BAF72B202D4}"/>
              </a:ext>
            </a:extLst>
          </p:cNvPr>
          <p:cNvSpPr txBox="1"/>
          <p:nvPr/>
        </p:nvSpPr>
        <p:spPr>
          <a:xfrm>
            <a:off x="6345621" y="1627624"/>
            <a:ext cx="5591091" cy="375487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Aft>
                <a:spcPts val="1200"/>
              </a:spcAft>
            </a:pPr>
            <a:r>
              <a:rPr lang="da-DK" sz="4400" b="1" dirty="0">
                <a:solidFill>
                  <a:schemeClr val="bg1"/>
                </a:solidFill>
                <a:latin typeface="+mj-lt"/>
              </a:rPr>
              <a:t>Materialerne i fokus </a:t>
            </a:r>
            <a:endParaRPr lang="da-DK" sz="4400" dirty="0">
              <a:solidFill>
                <a:schemeClr val="bg2"/>
              </a:solidFill>
              <a:latin typeface="+mj-lt"/>
            </a:endParaRPr>
          </a:p>
          <a:p>
            <a:r>
              <a:rPr lang="da-DK" sz="2000" dirty="0">
                <a:solidFill>
                  <a:schemeClr val="bg2"/>
                </a:solidFill>
              </a:rPr>
              <a:t>Energiforbruget til opvarmning af nye bygninger i 1961 var 360 kWh pr. m2. I 2015 var dette reduceret til 40 kWh m2. En reduktion af energiforbruget til drift på næsten 90%. </a:t>
            </a:r>
          </a:p>
          <a:p>
            <a:endParaRPr lang="da-DK" sz="2000" dirty="0">
              <a:solidFill>
                <a:schemeClr val="bg2"/>
              </a:solidFill>
            </a:endParaRPr>
          </a:p>
          <a:p>
            <a:r>
              <a:rPr lang="da-DK" sz="2000" dirty="0">
                <a:solidFill>
                  <a:schemeClr val="bg2"/>
                </a:solidFill>
              </a:rPr>
              <a:t>CO</a:t>
            </a:r>
            <a:r>
              <a:rPr lang="da-DK" sz="1200" dirty="0">
                <a:solidFill>
                  <a:schemeClr val="bg2"/>
                </a:solidFill>
              </a:rPr>
              <a:t>2</a:t>
            </a:r>
            <a:r>
              <a:rPr lang="da-DK" sz="2000" dirty="0">
                <a:solidFill>
                  <a:schemeClr val="bg2"/>
                </a:solidFill>
              </a:rPr>
              <a:t>-udledningen fordelt på driftsenergi og materialer i tre situationer: når man bevarer en ældre bygning, når man ombygger en bygning, og når man river ned og bygger nyt.</a:t>
            </a:r>
          </a:p>
        </p:txBody>
      </p:sp>
      <p:sp>
        <p:nvSpPr>
          <p:cNvPr id="12" name="Tekstfelt 11">
            <a:extLst>
              <a:ext uri="{FF2B5EF4-FFF2-40B4-BE49-F238E27FC236}">
                <a16:creationId xmlns:a16="http://schemas.microsoft.com/office/drawing/2014/main" id="{EBDD197D-DF49-4A7D-B0D5-955EC7FB79BE}"/>
              </a:ext>
            </a:extLst>
          </p:cNvPr>
          <p:cNvSpPr txBox="1"/>
          <p:nvPr/>
        </p:nvSpPr>
        <p:spPr>
          <a:xfrm rot="19180228">
            <a:off x="1613100" y="4358749"/>
            <a:ext cx="2157984" cy="369332"/>
          </a:xfrm>
          <a:prstGeom prst="rect">
            <a:avLst/>
          </a:prstGeom>
          <a:noFill/>
        </p:spPr>
        <p:txBody>
          <a:bodyPr wrap="square" rtlCol="0">
            <a:spAutoFit/>
          </a:bodyPr>
          <a:lstStyle/>
          <a:p>
            <a:r>
              <a:rPr lang="da-DK" dirty="0">
                <a:highlight>
                  <a:srgbClr val="FFFF00"/>
                </a:highlight>
              </a:rPr>
              <a:t>OBS!!! Ny figur </a:t>
            </a:r>
          </a:p>
        </p:txBody>
      </p:sp>
      <p:sp>
        <p:nvSpPr>
          <p:cNvPr id="13" name="Tekstfelt 12">
            <a:extLst>
              <a:ext uri="{FF2B5EF4-FFF2-40B4-BE49-F238E27FC236}">
                <a16:creationId xmlns:a16="http://schemas.microsoft.com/office/drawing/2014/main" id="{66175664-8C04-4E6A-A7EC-EDA251D8416C}"/>
              </a:ext>
            </a:extLst>
          </p:cNvPr>
          <p:cNvSpPr txBox="1"/>
          <p:nvPr/>
        </p:nvSpPr>
        <p:spPr>
          <a:xfrm>
            <a:off x="249566" y="6455610"/>
            <a:ext cx="5010912" cy="261610"/>
          </a:xfrm>
          <a:prstGeom prst="rect">
            <a:avLst/>
          </a:prstGeom>
          <a:noFill/>
        </p:spPr>
        <p:txBody>
          <a:bodyPr wrap="square" rtlCol="0">
            <a:spAutoFit/>
          </a:bodyPr>
          <a:lstStyle/>
          <a:p>
            <a:r>
              <a:rPr lang="da-DK" sz="1100" dirty="0">
                <a:solidFill>
                  <a:schemeClr val="bg2"/>
                </a:solidFill>
              </a:rPr>
              <a:t>Figur 7 Kilde: Energistyrelsen &amp; </a:t>
            </a:r>
            <a:r>
              <a:rPr lang="en-US" sz="1100" dirty="0" err="1">
                <a:solidFill>
                  <a:schemeClr val="bg2"/>
                </a:solidFill>
              </a:rPr>
              <a:t>Figur</a:t>
            </a:r>
            <a:r>
              <a:rPr lang="en-US" sz="1100" dirty="0">
                <a:solidFill>
                  <a:schemeClr val="bg2"/>
                </a:solidFill>
              </a:rPr>
              <a:t> 8 </a:t>
            </a:r>
            <a:r>
              <a:rPr lang="en-US" sz="1100" dirty="0" err="1">
                <a:solidFill>
                  <a:schemeClr val="bg2"/>
                </a:solidFill>
              </a:rPr>
              <a:t>Kilde</a:t>
            </a:r>
            <a:r>
              <a:rPr lang="en-US" sz="1100" dirty="0">
                <a:solidFill>
                  <a:schemeClr val="bg2"/>
                </a:solidFill>
              </a:rPr>
              <a:t>: Circularity city – </a:t>
            </a:r>
            <a:r>
              <a:rPr lang="en-US" sz="1100" dirty="0" err="1">
                <a:solidFill>
                  <a:schemeClr val="bg2"/>
                </a:solidFill>
              </a:rPr>
              <a:t>Dialogværktøj</a:t>
            </a:r>
            <a:r>
              <a:rPr lang="en-US" sz="1100" dirty="0">
                <a:solidFill>
                  <a:schemeClr val="bg2"/>
                </a:solidFill>
              </a:rPr>
              <a:t>.</a:t>
            </a:r>
            <a:endParaRPr lang="da-DK" sz="1100" dirty="0">
              <a:solidFill>
                <a:schemeClr val="bg2"/>
              </a:solidFill>
            </a:endParaRPr>
          </a:p>
        </p:txBody>
      </p:sp>
      <p:pic>
        <p:nvPicPr>
          <p:cNvPr id="2" name="Billede 1">
            <a:extLst>
              <a:ext uri="{FF2B5EF4-FFF2-40B4-BE49-F238E27FC236}">
                <a16:creationId xmlns:a16="http://schemas.microsoft.com/office/drawing/2014/main" id="{25CCE344-AF06-41BD-AC8B-89EA7B93D8D5}"/>
              </a:ext>
            </a:extLst>
          </p:cNvPr>
          <p:cNvPicPr>
            <a:picLocks noChangeAspect="1"/>
          </p:cNvPicPr>
          <p:nvPr/>
        </p:nvPicPr>
        <p:blipFill>
          <a:blip r:embed="rId3"/>
          <a:stretch>
            <a:fillRect/>
          </a:stretch>
        </p:blipFill>
        <p:spPr>
          <a:xfrm>
            <a:off x="255290" y="3102051"/>
            <a:ext cx="5591091" cy="3282819"/>
          </a:xfrm>
          <a:prstGeom prst="rect">
            <a:avLst/>
          </a:prstGeom>
        </p:spPr>
      </p:pic>
      <p:pic>
        <p:nvPicPr>
          <p:cNvPr id="3" name="Billede 2">
            <a:extLst>
              <a:ext uri="{FF2B5EF4-FFF2-40B4-BE49-F238E27FC236}">
                <a16:creationId xmlns:a16="http://schemas.microsoft.com/office/drawing/2014/main" id="{D9439496-676A-4C50-9C8C-7B2E3BB5FB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251"/>
          <a:stretch/>
        </p:blipFill>
        <p:spPr>
          <a:xfrm>
            <a:off x="249566" y="354301"/>
            <a:ext cx="5591091" cy="2677010"/>
          </a:xfrm>
          <a:prstGeom prst="rect">
            <a:avLst/>
          </a:prstGeom>
        </p:spPr>
      </p:pic>
    </p:spTree>
    <p:extLst>
      <p:ext uri="{BB962C8B-B14F-4D97-AF65-F5344CB8AC3E}">
        <p14:creationId xmlns:p14="http://schemas.microsoft.com/office/powerpoint/2010/main" val="1925970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558AB-B7D4-4E77-B54D-4028BE0BDDDC}"/>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FDEBA753-603D-4CCD-9599-E4D747D27C9A}"/>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5A4CB36A-328E-4DA8-B83D-9D06E70B3074}"/>
              </a:ext>
            </a:extLst>
          </p:cNvPr>
          <p:cNvPicPr>
            <a:picLocks noChangeAspect="1"/>
          </p:cNvPicPr>
          <p:nvPr/>
        </p:nvPicPr>
        <p:blipFill>
          <a:blip r:embed="rId3"/>
          <a:stretch>
            <a:fillRect/>
          </a:stretch>
        </p:blipFill>
        <p:spPr>
          <a:xfrm>
            <a:off x="3303367" y="223919"/>
            <a:ext cx="8421274" cy="6489681"/>
          </a:xfrm>
          <a:prstGeom prst="rect">
            <a:avLst/>
          </a:prstGeom>
        </p:spPr>
      </p:pic>
    </p:spTree>
    <p:extLst>
      <p:ext uri="{BB962C8B-B14F-4D97-AF65-F5344CB8AC3E}">
        <p14:creationId xmlns:p14="http://schemas.microsoft.com/office/powerpoint/2010/main" val="207498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E3BB286-9CF6-4328-8B96-EA74E99F7D4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3321975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9BD17278-B24A-435A-A90B-6FF2D6C677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368" cy="6858000"/>
          </a:xfrm>
          <a:prstGeom prst="rect">
            <a:avLst/>
          </a:prstGeom>
        </p:spPr>
      </p:pic>
      <p:sp>
        <p:nvSpPr>
          <p:cNvPr id="11" name="Tekstfelt 10">
            <a:extLst>
              <a:ext uri="{FF2B5EF4-FFF2-40B4-BE49-F238E27FC236}">
                <a16:creationId xmlns:a16="http://schemas.microsoft.com/office/drawing/2014/main" id="{FD3C39F5-C961-4F52-B3AA-65000D4989DC}"/>
              </a:ext>
            </a:extLst>
          </p:cNvPr>
          <p:cNvSpPr txBox="1"/>
          <p:nvPr/>
        </p:nvSpPr>
        <p:spPr>
          <a:xfrm>
            <a:off x="8597646" y="720566"/>
            <a:ext cx="3499104" cy="541686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2400" b="1" dirty="0">
                <a:solidFill>
                  <a:schemeClr val="bg2"/>
                </a:solidFill>
                <a:latin typeface="+mj-lt"/>
              </a:rPr>
              <a:t>Konstruktionsopbygning af nye tagboliger </a:t>
            </a:r>
          </a:p>
          <a:p>
            <a:endParaRPr lang="da-DK" dirty="0">
              <a:solidFill>
                <a:schemeClr val="bg2"/>
              </a:solidFill>
              <a:latin typeface="+mj-lt"/>
            </a:endParaRPr>
          </a:p>
          <a:p>
            <a:r>
              <a:rPr lang="da-DK" sz="2000" b="1" dirty="0">
                <a:solidFill>
                  <a:schemeClr val="tx1"/>
                </a:solidFill>
                <a:latin typeface="+mj-lt"/>
              </a:rPr>
              <a:t>Træ fra bæredygtig skovdrift</a:t>
            </a:r>
          </a:p>
          <a:p>
            <a:r>
              <a:rPr lang="da-DK" sz="2000" dirty="0">
                <a:solidFill>
                  <a:schemeClr val="bg2"/>
                </a:solidFill>
              </a:rPr>
              <a:t>Der blev anvendt FSC- eller PEFC-certificeret træ for at sikre, at træet kommer fra bæredygtig skovdrift. </a:t>
            </a:r>
          </a:p>
          <a:p>
            <a:endParaRPr lang="da-DK" sz="2000" dirty="0">
              <a:solidFill>
                <a:schemeClr val="bg2"/>
              </a:solidFill>
            </a:endParaRPr>
          </a:p>
          <a:p>
            <a:r>
              <a:rPr lang="da-DK" sz="2000" b="1" dirty="0">
                <a:solidFill>
                  <a:schemeClr val="tx1"/>
                </a:solidFill>
                <a:latin typeface="+mj-lt"/>
              </a:rPr>
              <a:t>Ikke en fornybar ressource – men heller ikke en knap ressource</a:t>
            </a:r>
          </a:p>
          <a:p>
            <a:r>
              <a:rPr lang="da-DK" sz="2000" dirty="0" err="1">
                <a:solidFill>
                  <a:schemeClr val="bg2"/>
                </a:solidFill>
              </a:rPr>
              <a:t>Natursten</a:t>
            </a:r>
            <a:r>
              <a:rPr lang="da-DK" sz="2000" dirty="0">
                <a:solidFill>
                  <a:schemeClr val="bg2"/>
                </a:solidFill>
              </a:rPr>
              <a:t> udvindes af bjerge og er derved en ikke-fornybar ressource. Det er imidlertid ikke en ressource, som i dag betragtes som begrænset. </a:t>
            </a:r>
          </a:p>
        </p:txBody>
      </p:sp>
      <p:sp>
        <p:nvSpPr>
          <p:cNvPr id="12" name="Tekstfelt 11">
            <a:extLst>
              <a:ext uri="{FF2B5EF4-FFF2-40B4-BE49-F238E27FC236}">
                <a16:creationId xmlns:a16="http://schemas.microsoft.com/office/drawing/2014/main" id="{51F35558-CE44-4343-8BB4-E343AFF53211}"/>
              </a:ext>
            </a:extLst>
          </p:cNvPr>
          <p:cNvSpPr txBox="1"/>
          <p:nvPr/>
        </p:nvSpPr>
        <p:spPr>
          <a:xfrm>
            <a:off x="-109728" y="382012"/>
            <a:ext cx="6096000" cy="70788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da-DK" sz="4000" b="1" dirty="0">
                <a:solidFill>
                  <a:schemeClr val="bg2"/>
                </a:solidFill>
                <a:latin typeface="+mj-lt"/>
              </a:rPr>
              <a:t>A. C. Bangs hus</a:t>
            </a:r>
          </a:p>
        </p:txBody>
      </p:sp>
      <p:sp>
        <p:nvSpPr>
          <p:cNvPr id="13" name="Tekstfelt 12">
            <a:extLst>
              <a:ext uri="{FF2B5EF4-FFF2-40B4-BE49-F238E27FC236}">
                <a16:creationId xmlns:a16="http://schemas.microsoft.com/office/drawing/2014/main" id="{284FB348-666E-4C22-8090-DFBFEA9178C1}"/>
              </a:ext>
            </a:extLst>
          </p:cNvPr>
          <p:cNvSpPr txBox="1"/>
          <p:nvPr/>
        </p:nvSpPr>
        <p:spPr>
          <a:xfrm>
            <a:off x="5321808" y="6572678"/>
            <a:ext cx="3072384" cy="253916"/>
          </a:xfrm>
          <a:prstGeom prst="rect">
            <a:avLst/>
          </a:prstGeom>
          <a:noFill/>
        </p:spPr>
        <p:txBody>
          <a:bodyPr wrap="square" rtlCol="0">
            <a:spAutoFit/>
          </a:bodyPr>
          <a:lstStyle/>
          <a:p>
            <a:r>
              <a:rPr lang="da-DK" sz="1050" dirty="0">
                <a:solidFill>
                  <a:schemeClr val="bg2"/>
                </a:solidFill>
              </a:rPr>
              <a:t>Udlånt af Drost Fonden / rönby.dk / Herboform</a:t>
            </a:r>
          </a:p>
        </p:txBody>
      </p:sp>
    </p:spTree>
    <p:extLst>
      <p:ext uri="{BB962C8B-B14F-4D97-AF65-F5344CB8AC3E}">
        <p14:creationId xmlns:p14="http://schemas.microsoft.com/office/powerpoint/2010/main" val="229967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C75BDD04-E253-4176-B031-430C6EDDB5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8003501" cy="6858000"/>
          </a:xfrm>
          <a:prstGeom prst="rect">
            <a:avLst/>
          </a:prstGeom>
        </p:spPr>
      </p:pic>
      <p:sp>
        <p:nvSpPr>
          <p:cNvPr id="10" name="Tekstfelt 9">
            <a:extLst>
              <a:ext uri="{FF2B5EF4-FFF2-40B4-BE49-F238E27FC236}">
                <a16:creationId xmlns:a16="http://schemas.microsoft.com/office/drawing/2014/main" id="{EAA719CF-EB54-42C1-B6B5-52D04F984F52}"/>
              </a:ext>
            </a:extLst>
          </p:cNvPr>
          <p:cNvSpPr txBox="1"/>
          <p:nvPr/>
        </p:nvSpPr>
        <p:spPr>
          <a:xfrm>
            <a:off x="-109728" y="5902494"/>
            <a:ext cx="4730496" cy="707886"/>
          </a:xfrm>
          <a:prstGeom prst="rect">
            <a:avLst/>
          </a:prstGeom>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da-DK" sz="4000" b="1" dirty="0">
                <a:solidFill>
                  <a:schemeClr val="bg2"/>
                </a:solidFill>
              </a:rPr>
              <a:t>Ryesgade 25</a:t>
            </a:r>
          </a:p>
        </p:txBody>
      </p:sp>
      <p:sp>
        <p:nvSpPr>
          <p:cNvPr id="11" name="Tekstfelt 10">
            <a:extLst>
              <a:ext uri="{FF2B5EF4-FFF2-40B4-BE49-F238E27FC236}">
                <a16:creationId xmlns:a16="http://schemas.microsoft.com/office/drawing/2014/main" id="{32B0AACD-0B40-4B1E-B505-C2017AD299DB}"/>
              </a:ext>
            </a:extLst>
          </p:cNvPr>
          <p:cNvSpPr txBox="1"/>
          <p:nvPr/>
        </p:nvSpPr>
        <p:spPr>
          <a:xfrm>
            <a:off x="5876544" y="116815"/>
            <a:ext cx="3072384" cy="261610"/>
          </a:xfrm>
          <a:prstGeom prst="rect">
            <a:avLst/>
          </a:prstGeom>
          <a:noFill/>
        </p:spPr>
        <p:txBody>
          <a:bodyPr wrap="square" rtlCol="0">
            <a:spAutoFit/>
          </a:bodyPr>
          <a:lstStyle/>
          <a:p>
            <a:r>
              <a:rPr lang="da-DK" sz="1100" dirty="0">
                <a:solidFill>
                  <a:schemeClr val="bg2"/>
                </a:solidFill>
              </a:rPr>
              <a:t>Udlånt af Fotograf Dorte Krogh </a:t>
            </a:r>
          </a:p>
        </p:txBody>
      </p:sp>
      <p:sp>
        <p:nvSpPr>
          <p:cNvPr id="12" name="Tekstfelt 11">
            <a:extLst>
              <a:ext uri="{FF2B5EF4-FFF2-40B4-BE49-F238E27FC236}">
                <a16:creationId xmlns:a16="http://schemas.microsoft.com/office/drawing/2014/main" id="{BC0BEFA8-6790-4A0E-A54E-889ECCE820BE}"/>
              </a:ext>
            </a:extLst>
          </p:cNvPr>
          <p:cNvSpPr txBox="1"/>
          <p:nvPr/>
        </p:nvSpPr>
        <p:spPr>
          <a:xfrm>
            <a:off x="8278368" y="529420"/>
            <a:ext cx="3694176" cy="634019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2400" b="1" dirty="0">
                <a:solidFill>
                  <a:schemeClr val="bg2"/>
                </a:solidFill>
              </a:rPr>
              <a:t>Valg af isoleringsmateriale til indvendig isolering  </a:t>
            </a:r>
          </a:p>
          <a:p>
            <a:endParaRPr lang="da-DK" dirty="0">
              <a:solidFill>
                <a:schemeClr val="bg2"/>
              </a:solidFill>
            </a:endParaRPr>
          </a:p>
          <a:p>
            <a:r>
              <a:rPr lang="da-DK" sz="2000" dirty="0">
                <a:solidFill>
                  <a:schemeClr val="bg2"/>
                </a:solidFill>
              </a:rPr>
              <a:t>Isoleringsvalget stod mellem tre materialer: PIR-Skum, </a:t>
            </a:r>
            <a:r>
              <a:rPr lang="da-DK" sz="2000" dirty="0" err="1">
                <a:solidFill>
                  <a:schemeClr val="bg2"/>
                </a:solidFill>
              </a:rPr>
              <a:t>henholdvis</a:t>
            </a:r>
            <a:r>
              <a:rPr lang="da-DK" sz="2000" dirty="0">
                <a:solidFill>
                  <a:schemeClr val="bg2"/>
                </a:solidFill>
              </a:rPr>
              <a:t> åndbar og med </a:t>
            </a:r>
            <a:r>
              <a:rPr lang="da-DK" sz="2000" dirty="0" err="1">
                <a:solidFill>
                  <a:schemeClr val="bg2"/>
                </a:solidFill>
              </a:rPr>
              <a:t>dampsærre</a:t>
            </a:r>
            <a:r>
              <a:rPr lang="da-DK" sz="2000" dirty="0">
                <a:solidFill>
                  <a:schemeClr val="bg2"/>
                </a:solidFill>
              </a:rPr>
              <a:t>  samt  åndbar gasbeton. </a:t>
            </a:r>
          </a:p>
          <a:p>
            <a:endParaRPr lang="da-DK" sz="2000" dirty="0">
              <a:solidFill>
                <a:schemeClr val="bg2"/>
              </a:solidFill>
            </a:endParaRPr>
          </a:p>
          <a:p>
            <a:r>
              <a:rPr lang="da-DK" sz="2000" dirty="0">
                <a:solidFill>
                  <a:schemeClr val="bg2"/>
                </a:solidFill>
              </a:rPr>
              <a:t>Vurderet iht. energiforbrug i produktionen, afgivelse af stoffer i drift, </a:t>
            </a:r>
            <a:r>
              <a:rPr lang="da-DK" sz="2000" dirty="0" err="1">
                <a:solidFill>
                  <a:schemeClr val="bg2"/>
                </a:solidFill>
              </a:rPr>
              <a:t>brandmæssige</a:t>
            </a:r>
            <a:r>
              <a:rPr lang="da-DK" sz="2000" dirty="0">
                <a:solidFill>
                  <a:schemeClr val="bg2"/>
                </a:solidFill>
              </a:rPr>
              <a:t> egenskaber, fugt, genanvendelsespotentiale og isoleringsevne. </a:t>
            </a:r>
          </a:p>
          <a:p>
            <a:endParaRPr lang="da-DK" sz="2000" dirty="0">
              <a:solidFill>
                <a:schemeClr val="bg2"/>
              </a:solidFill>
            </a:endParaRPr>
          </a:p>
          <a:p>
            <a:r>
              <a:rPr lang="da-DK" sz="2000" dirty="0">
                <a:solidFill>
                  <a:schemeClr val="bg2"/>
                </a:solidFill>
              </a:rPr>
              <a:t>Valget faldt på PIR-skum, grundet bedst isoleringsevne og mulighed for maling med almindelig maling</a:t>
            </a:r>
            <a:r>
              <a:rPr lang="da-DK" dirty="0">
                <a:solidFill>
                  <a:schemeClr val="bg2"/>
                </a:solidFill>
              </a:rPr>
              <a:t>. </a:t>
            </a:r>
          </a:p>
        </p:txBody>
      </p:sp>
    </p:spTree>
    <p:extLst>
      <p:ext uri="{BB962C8B-B14F-4D97-AF65-F5344CB8AC3E}">
        <p14:creationId xmlns:p14="http://schemas.microsoft.com/office/powerpoint/2010/main" val="4057262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0BD9DEE-FD21-D04C-8075-EDE17D338ACD}"/>
              </a:ext>
            </a:extLst>
          </p:cNvPr>
          <p:cNvSpPr>
            <a:spLocks noGrp="1"/>
          </p:cNvSpPr>
          <p:nvPr>
            <p:ph type="title"/>
          </p:nvPr>
        </p:nvSpPr>
        <p:spPr>
          <a:xfrm>
            <a:off x="644562" y="513993"/>
            <a:ext cx="10515600" cy="1325563"/>
          </a:xfrm>
        </p:spPr>
        <p:txBody>
          <a:bodyPr>
            <a:normAutofit/>
          </a:bodyPr>
          <a:lstStyle/>
          <a:p>
            <a:r>
              <a:rPr lang="da-DK" sz="4800" dirty="0">
                <a:solidFill>
                  <a:schemeClr val="bg2"/>
                </a:solidFill>
              </a:rPr>
              <a:t>Livscyklusvurdering (LCA)</a:t>
            </a:r>
          </a:p>
        </p:txBody>
      </p:sp>
      <p:sp>
        <p:nvSpPr>
          <p:cNvPr id="4" name="Pladsholder til indhold 3">
            <a:extLst>
              <a:ext uri="{FF2B5EF4-FFF2-40B4-BE49-F238E27FC236}">
                <a16:creationId xmlns:a16="http://schemas.microsoft.com/office/drawing/2014/main" id="{7E8FA647-76C4-C546-BFF8-702504CD3FBA}"/>
              </a:ext>
            </a:extLst>
          </p:cNvPr>
          <p:cNvSpPr>
            <a:spLocks noGrp="1"/>
          </p:cNvSpPr>
          <p:nvPr>
            <p:ph idx="1"/>
          </p:nvPr>
        </p:nvSpPr>
        <p:spPr>
          <a:xfrm>
            <a:off x="6331658" y="1740611"/>
            <a:ext cx="5788623" cy="4681728"/>
          </a:xfrm>
          <a:ln>
            <a:noFill/>
          </a:ln>
        </p:spPr>
        <p:style>
          <a:lnRef idx="2">
            <a:schemeClr val="dk1"/>
          </a:lnRef>
          <a:fillRef idx="1">
            <a:schemeClr val="lt1"/>
          </a:fillRef>
          <a:effectRef idx="0">
            <a:schemeClr val="dk1"/>
          </a:effectRef>
          <a:fontRef idx="minor">
            <a:schemeClr val="dk1"/>
          </a:fontRef>
        </p:style>
        <p:txBody>
          <a:bodyPr>
            <a:noAutofit/>
          </a:bodyPr>
          <a:lstStyle/>
          <a:p>
            <a:pPr marL="0" indent="0">
              <a:spcAft>
                <a:spcPts val="600"/>
              </a:spcAft>
              <a:buNone/>
            </a:pPr>
            <a:r>
              <a:rPr lang="da-DK" dirty="0">
                <a:solidFill>
                  <a:schemeClr val="bg2"/>
                </a:solidFill>
              </a:rPr>
              <a:t>Life </a:t>
            </a:r>
            <a:r>
              <a:rPr lang="da-DK" dirty="0" err="1">
                <a:solidFill>
                  <a:schemeClr val="bg2"/>
                </a:solidFill>
              </a:rPr>
              <a:t>Cycle</a:t>
            </a:r>
            <a:r>
              <a:rPr lang="da-DK" dirty="0">
                <a:solidFill>
                  <a:schemeClr val="bg2"/>
                </a:solidFill>
              </a:rPr>
              <a:t> </a:t>
            </a:r>
            <a:r>
              <a:rPr lang="da-DK" dirty="0" err="1">
                <a:solidFill>
                  <a:schemeClr val="bg2"/>
                </a:solidFill>
              </a:rPr>
              <a:t>Assessment</a:t>
            </a:r>
            <a:r>
              <a:rPr lang="da-DK" dirty="0">
                <a:solidFill>
                  <a:schemeClr val="bg2"/>
                </a:solidFill>
              </a:rPr>
              <a:t> (LCA) er en beregning af miljøpåvirkningerne fra et byggeri, set over bygningens levetid. I en bygnings LCA medregnes som minimum:</a:t>
            </a:r>
          </a:p>
          <a:p>
            <a:pPr>
              <a:spcAft>
                <a:spcPts val="600"/>
              </a:spcAft>
            </a:pPr>
            <a:r>
              <a:rPr lang="da-DK" dirty="0">
                <a:solidFill>
                  <a:schemeClr val="bg2"/>
                </a:solidFill>
              </a:rPr>
              <a:t>Produktion af byggematerialer </a:t>
            </a:r>
          </a:p>
          <a:p>
            <a:pPr>
              <a:spcAft>
                <a:spcPts val="600"/>
              </a:spcAft>
            </a:pPr>
            <a:r>
              <a:rPr lang="da-DK" dirty="0">
                <a:solidFill>
                  <a:schemeClr val="bg2"/>
                </a:solidFill>
              </a:rPr>
              <a:t>Energiforbrug til drift </a:t>
            </a:r>
          </a:p>
          <a:p>
            <a:pPr>
              <a:spcAft>
                <a:spcPts val="600"/>
              </a:spcAft>
            </a:pPr>
            <a:r>
              <a:rPr lang="da-DK" dirty="0">
                <a:solidFill>
                  <a:schemeClr val="bg2"/>
                </a:solidFill>
              </a:rPr>
              <a:t>Udskiftning af materialer i bygningens levetid</a:t>
            </a:r>
          </a:p>
          <a:p>
            <a:pPr>
              <a:spcAft>
                <a:spcPts val="600"/>
              </a:spcAft>
            </a:pPr>
            <a:r>
              <a:rPr lang="da-DK" dirty="0">
                <a:solidFill>
                  <a:schemeClr val="bg2"/>
                </a:solidFill>
              </a:rPr>
              <a:t>Affaldsbehandling og bortskaffelse af byggematerialer </a:t>
            </a:r>
          </a:p>
        </p:txBody>
      </p:sp>
      <p:pic>
        <p:nvPicPr>
          <p:cNvPr id="5" name="Billede 4">
            <a:extLst>
              <a:ext uri="{FF2B5EF4-FFF2-40B4-BE49-F238E27FC236}">
                <a16:creationId xmlns:a16="http://schemas.microsoft.com/office/drawing/2014/main" id="{96261E3D-2ADC-4EC4-8719-EF86FF61D4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903" y="1905977"/>
            <a:ext cx="5922755" cy="4354994"/>
          </a:xfrm>
          <a:prstGeom prst="rect">
            <a:avLst/>
          </a:prstGeom>
        </p:spPr>
      </p:pic>
      <p:sp>
        <p:nvSpPr>
          <p:cNvPr id="10" name="Tekstfelt 9">
            <a:extLst>
              <a:ext uri="{FF2B5EF4-FFF2-40B4-BE49-F238E27FC236}">
                <a16:creationId xmlns:a16="http://schemas.microsoft.com/office/drawing/2014/main" id="{EC855B99-EB39-48E4-B2D1-657963ADCB20}"/>
              </a:ext>
            </a:extLst>
          </p:cNvPr>
          <p:cNvSpPr txBox="1"/>
          <p:nvPr/>
        </p:nvSpPr>
        <p:spPr>
          <a:xfrm>
            <a:off x="492795" y="6327392"/>
            <a:ext cx="2995315"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1100" dirty="0">
                <a:solidFill>
                  <a:schemeClr val="bg2"/>
                </a:solidFill>
                <a:hlinkClick r:id="rId4">
                  <a:extLst>
                    <a:ext uri="{A12FA001-AC4F-418D-AE19-62706E023703}">
                      <ahyp:hlinkClr xmlns:ahyp="http://schemas.microsoft.com/office/drawing/2018/hyperlinkcolor" val="tx"/>
                    </a:ext>
                  </a:extLst>
                </a:hlinkClick>
              </a:rPr>
              <a:t>www.lcabyg.dk/</a:t>
            </a:r>
            <a:endParaRPr lang="da-DK" sz="1100" dirty="0">
              <a:solidFill>
                <a:schemeClr val="bg2"/>
              </a:solidFill>
            </a:endParaRPr>
          </a:p>
        </p:txBody>
      </p:sp>
    </p:spTree>
    <p:extLst>
      <p:ext uri="{BB962C8B-B14F-4D97-AF65-F5344CB8AC3E}">
        <p14:creationId xmlns:p14="http://schemas.microsoft.com/office/powerpoint/2010/main" val="2043151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E4BA1-0AC6-403F-8EF1-08D8773FE579}"/>
              </a:ext>
            </a:extLst>
          </p:cNvPr>
          <p:cNvSpPr>
            <a:spLocks noGrp="1"/>
          </p:cNvSpPr>
          <p:nvPr>
            <p:ph type="title"/>
          </p:nvPr>
        </p:nvSpPr>
        <p:spPr>
          <a:xfrm>
            <a:off x="5825122" y="505735"/>
            <a:ext cx="6128685" cy="1325563"/>
          </a:xfrm>
        </p:spPr>
        <p:txBody>
          <a:bodyPr>
            <a:normAutofit/>
          </a:bodyPr>
          <a:lstStyle/>
          <a:p>
            <a:r>
              <a:rPr lang="da-DK" sz="4000" dirty="0">
                <a:latin typeface="+mj-lt"/>
              </a:rPr>
              <a:t>Livscyklusvurdering (LCA)</a:t>
            </a:r>
          </a:p>
        </p:txBody>
      </p:sp>
      <p:sp>
        <p:nvSpPr>
          <p:cNvPr id="4" name="Tekstfelt 3">
            <a:extLst>
              <a:ext uri="{FF2B5EF4-FFF2-40B4-BE49-F238E27FC236}">
                <a16:creationId xmlns:a16="http://schemas.microsoft.com/office/drawing/2014/main" id="{524E52F5-E109-4EB5-969A-E69C19702BE9}"/>
              </a:ext>
            </a:extLst>
          </p:cNvPr>
          <p:cNvSpPr txBox="1"/>
          <p:nvPr/>
        </p:nvSpPr>
        <p:spPr>
          <a:xfrm>
            <a:off x="5825122" y="1557777"/>
            <a:ext cx="5733466" cy="39241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dirty="0">
                <a:solidFill>
                  <a:schemeClr val="bg2"/>
                </a:solidFill>
              </a:rPr>
              <a:t>En LCA indeholder (på nuværende tidspunkt) faserne A1-A3, B4, B6 og C3-C4. Som entreprenør el. håndværker bidrager du ved at oplyse mængder på dine byggematerialer og finde produkter med miljøvaredeklarationer.</a:t>
            </a:r>
          </a:p>
          <a:p>
            <a:endParaRPr lang="da-DK" dirty="0">
              <a:solidFill>
                <a:schemeClr val="bg2"/>
              </a:solidFill>
            </a:endParaRPr>
          </a:p>
          <a:p>
            <a:pPr marL="285750" indent="-285750">
              <a:spcAft>
                <a:spcPts val="600"/>
              </a:spcAft>
              <a:buFont typeface="Arial" panose="020B0604020202020204" pitchFamily="34" charset="0"/>
              <a:buChar char="•"/>
            </a:pPr>
            <a:r>
              <a:rPr lang="da-DK" b="1" dirty="0">
                <a:solidFill>
                  <a:schemeClr val="bg2"/>
                </a:solidFill>
              </a:rPr>
              <a:t>A1-A3: V</a:t>
            </a:r>
            <a:r>
              <a:rPr lang="da-DK" dirty="0">
                <a:solidFill>
                  <a:schemeClr val="bg2"/>
                </a:solidFill>
              </a:rPr>
              <a:t>ugge-til-port vurdering af byggevarens miljøpåvirkning (Baseret på miljøvaredeklarationer). </a:t>
            </a:r>
          </a:p>
          <a:p>
            <a:pPr marL="285750" indent="-285750">
              <a:spcAft>
                <a:spcPts val="600"/>
              </a:spcAft>
              <a:buFont typeface="Arial" panose="020B0604020202020204" pitchFamily="34" charset="0"/>
              <a:buChar char="•"/>
            </a:pPr>
            <a:r>
              <a:rPr lang="da-DK" b="1" dirty="0">
                <a:solidFill>
                  <a:schemeClr val="bg2"/>
                </a:solidFill>
              </a:rPr>
              <a:t>B4: </a:t>
            </a:r>
            <a:r>
              <a:rPr lang="da-DK" dirty="0">
                <a:solidFill>
                  <a:schemeClr val="bg2"/>
                </a:solidFill>
              </a:rPr>
              <a:t>Udskiftning af materialer afhænger af levetiden</a:t>
            </a:r>
            <a:endParaRPr lang="da-DK" b="1" dirty="0">
              <a:solidFill>
                <a:schemeClr val="bg2"/>
              </a:solidFill>
            </a:endParaRPr>
          </a:p>
          <a:p>
            <a:pPr marL="285750" indent="-285750">
              <a:spcAft>
                <a:spcPts val="600"/>
              </a:spcAft>
              <a:buFont typeface="Arial" panose="020B0604020202020204" pitchFamily="34" charset="0"/>
              <a:buChar char="•"/>
            </a:pPr>
            <a:r>
              <a:rPr lang="da-DK" b="1" dirty="0">
                <a:solidFill>
                  <a:schemeClr val="bg2"/>
                </a:solidFill>
              </a:rPr>
              <a:t>B6: </a:t>
            </a:r>
            <a:r>
              <a:rPr lang="da-DK" dirty="0">
                <a:solidFill>
                  <a:schemeClr val="bg2"/>
                </a:solidFill>
              </a:rPr>
              <a:t>Energiforbrug (Beregnet) </a:t>
            </a:r>
          </a:p>
          <a:p>
            <a:pPr marL="285750" indent="-285750">
              <a:spcAft>
                <a:spcPts val="600"/>
              </a:spcAft>
              <a:buFont typeface="Arial" panose="020B0604020202020204" pitchFamily="34" charset="0"/>
              <a:buChar char="•"/>
            </a:pPr>
            <a:r>
              <a:rPr lang="da-DK" b="1" dirty="0">
                <a:solidFill>
                  <a:schemeClr val="bg2"/>
                </a:solidFill>
              </a:rPr>
              <a:t>C3-C4: </a:t>
            </a:r>
            <a:r>
              <a:rPr lang="da-DK" dirty="0">
                <a:solidFill>
                  <a:schemeClr val="bg2"/>
                </a:solidFill>
              </a:rPr>
              <a:t>Affaldsbehandling og/eller Deponering er indeholdt i mange såkaldte EPD’er. Men det er ikke obligatorisk endnu.   </a:t>
            </a:r>
          </a:p>
        </p:txBody>
      </p:sp>
      <p:sp>
        <p:nvSpPr>
          <p:cNvPr id="5" name="Tekstfelt 4">
            <a:extLst>
              <a:ext uri="{FF2B5EF4-FFF2-40B4-BE49-F238E27FC236}">
                <a16:creationId xmlns:a16="http://schemas.microsoft.com/office/drawing/2014/main" id="{881E5618-8DC5-420B-B4F5-493E7C732687}"/>
              </a:ext>
            </a:extLst>
          </p:cNvPr>
          <p:cNvSpPr txBox="1"/>
          <p:nvPr/>
        </p:nvSpPr>
        <p:spPr>
          <a:xfrm>
            <a:off x="301738" y="6030530"/>
            <a:ext cx="4542349"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1100" dirty="0">
                <a:solidFill>
                  <a:schemeClr val="bg2"/>
                </a:solidFill>
              </a:rPr>
              <a:t>Figur 9 Kilde: EPD Danmark</a:t>
            </a:r>
          </a:p>
        </p:txBody>
      </p:sp>
      <p:pic>
        <p:nvPicPr>
          <p:cNvPr id="6" name="Billede 5">
            <a:extLst>
              <a:ext uri="{FF2B5EF4-FFF2-40B4-BE49-F238E27FC236}">
                <a16:creationId xmlns:a16="http://schemas.microsoft.com/office/drawing/2014/main" id="{1D8BEFA5-7594-41F5-9232-BA32D7847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98"/>
          <a:stretch/>
        </p:blipFill>
        <p:spPr>
          <a:xfrm>
            <a:off x="283445" y="817678"/>
            <a:ext cx="5270006" cy="5222644"/>
          </a:xfrm>
          <a:prstGeom prst="rect">
            <a:avLst/>
          </a:prstGeom>
        </p:spPr>
      </p:pic>
      <p:pic>
        <p:nvPicPr>
          <p:cNvPr id="7" name="Billede 6">
            <a:extLst>
              <a:ext uri="{FF2B5EF4-FFF2-40B4-BE49-F238E27FC236}">
                <a16:creationId xmlns:a16="http://schemas.microsoft.com/office/drawing/2014/main" id="{8C842F04-FFF7-47B7-9BA9-B992ED9EE57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743535" y="176545"/>
            <a:ext cx="1706289" cy="1706289"/>
          </a:xfrm>
          <a:prstGeom prst="rect">
            <a:avLst/>
          </a:prstGeom>
        </p:spPr>
      </p:pic>
    </p:spTree>
    <p:extLst>
      <p:ext uri="{BB962C8B-B14F-4D97-AF65-F5344CB8AC3E}">
        <p14:creationId xmlns:p14="http://schemas.microsoft.com/office/powerpoint/2010/main" val="140174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Undertitel 4">
            <a:extLst>
              <a:ext uri="{FF2B5EF4-FFF2-40B4-BE49-F238E27FC236}">
                <a16:creationId xmlns:a16="http://schemas.microsoft.com/office/drawing/2014/main" id="{F739BE4E-EB53-4A5E-B822-E52A007AADD5}"/>
              </a:ext>
            </a:extLst>
          </p:cNvPr>
          <p:cNvSpPr>
            <a:spLocks noGrp="1"/>
          </p:cNvSpPr>
          <p:nvPr>
            <p:ph type="subTitle" idx="1"/>
          </p:nvPr>
        </p:nvSpPr>
        <p:spPr>
          <a:xfrm>
            <a:off x="477761" y="1505901"/>
            <a:ext cx="7310923" cy="5532640"/>
          </a:xfrm>
          <a:noFill/>
          <a:ln>
            <a:noFill/>
          </a:ln>
        </p:spPr>
        <p:style>
          <a:lnRef idx="2">
            <a:schemeClr val="dk1"/>
          </a:lnRef>
          <a:fillRef idx="1">
            <a:schemeClr val="lt1"/>
          </a:fillRef>
          <a:effectRef idx="0">
            <a:schemeClr val="dk1"/>
          </a:effectRef>
          <a:fontRef idx="minor">
            <a:schemeClr val="dk1"/>
          </a:fontRef>
        </p:style>
        <p:txBody>
          <a:bodyPr>
            <a:normAutofit/>
          </a:bodyPr>
          <a:lstStyle/>
          <a:p>
            <a:pPr algn="l"/>
            <a:r>
              <a:rPr lang="da-DK" sz="3500" b="1" dirty="0">
                <a:latin typeface="+mj-lt"/>
              </a:rPr>
              <a:t>Miljøvaredeklaration (EPD)</a:t>
            </a:r>
            <a:endParaRPr lang="da-DK" sz="3500" dirty="0">
              <a:solidFill>
                <a:schemeClr val="tx1"/>
              </a:solidFill>
            </a:endParaRPr>
          </a:p>
          <a:p>
            <a:pPr algn="l"/>
            <a:r>
              <a:rPr lang="da-DK" sz="2000" dirty="0">
                <a:solidFill>
                  <a:schemeClr val="tx1"/>
                </a:solidFill>
              </a:rPr>
              <a:t>EPD’er dokumenterer et materiales miljøpåvirkninger.</a:t>
            </a:r>
          </a:p>
          <a:p>
            <a:pPr algn="l"/>
            <a:r>
              <a:rPr lang="da-DK" sz="2000" dirty="0">
                <a:solidFill>
                  <a:schemeClr val="tx1"/>
                </a:solidFill>
              </a:rPr>
              <a:t>For at udarbejde en EPD for en byggevare skal </a:t>
            </a:r>
          </a:p>
          <a:p>
            <a:pPr algn="l"/>
            <a:r>
              <a:rPr lang="da-DK" sz="2000" dirty="0">
                <a:solidFill>
                  <a:schemeClr val="tx1"/>
                </a:solidFill>
              </a:rPr>
              <a:t>dokumentationen indeholde en vugge-til-port vurdering</a:t>
            </a:r>
          </a:p>
          <a:p>
            <a:pPr algn="l"/>
            <a:r>
              <a:rPr lang="da-DK" sz="2000" dirty="0"/>
              <a:t>I Danmark er det EPD Danmark, www.epddanmark.dk, </a:t>
            </a:r>
          </a:p>
          <a:p>
            <a:pPr algn="l"/>
            <a:r>
              <a:rPr lang="da-DK" sz="2000" dirty="0"/>
              <a:t>der administrer miljøvaredeklarationerne (</a:t>
            </a:r>
            <a:r>
              <a:rPr lang="da-DK" sz="2000" dirty="0" err="1"/>
              <a:t>EPD’erne</a:t>
            </a:r>
            <a:r>
              <a:rPr lang="da-DK" sz="2000" dirty="0"/>
              <a:t>).</a:t>
            </a:r>
          </a:p>
          <a:p>
            <a:pPr algn="l"/>
            <a:endParaRPr lang="da-DK" sz="2000" dirty="0"/>
          </a:p>
          <a:p>
            <a:pPr algn="l"/>
            <a:r>
              <a:rPr lang="da-DK" sz="3500" dirty="0">
                <a:latin typeface="+mj-lt"/>
              </a:rPr>
              <a:t>Eksempler på de næste slides </a:t>
            </a:r>
            <a:endParaRPr lang="da-DK" sz="3500" dirty="0">
              <a:solidFill>
                <a:schemeClr val="bg2"/>
              </a:solidFill>
              <a:latin typeface="+mj-lt"/>
            </a:endParaRPr>
          </a:p>
          <a:p>
            <a:pPr algn="l"/>
            <a:endParaRPr lang="da-DK" sz="4900" dirty="0">
              <a:solidFill>
                <a:schemeClr val="tx2"/>
              </a:solidFill>
            </a:endParaRPr>
          </a:p>
          <a:p>
            <a:pPr algn="l"/>
            <a:endParaRPr lang="da-DK" b="1" dirty="0"/>
          </a:p>
          <a:p>
            <a:pPr algn="l"/>
            <a:endParaRPr lang="da-DK" b="1" dirty="0"/>
          </a:p>
          <a:p>
            <a:pPr algn="l"/>
            <a:endParaRPr lang="da-DK" b="1" dirty="0"/>
          </a:p>
        </p:txBody>
      </p:sp>
      <p:pic>
        <p:nvPicPr>
          <p:cNvPr id="4" name="Billede 3">
            <a:extLst>
              <a:ext uri="{FF2B5EF4-FFF2-40B4-BE49-F238E27FC236}">
                <a16:creationId xmlns:a16="http://schemas.microsoft.com/office/drawing/2014/main" id="{13BD053F-AEB4-4C29-AED9-3D7A5878B6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6730" y="496198"/>
            <a:ext cx="2635773" cy="3776023"/>
          </a:xfrm>
          <a:prstGeom prst="rect">
            <a:avLst/>
          </a:prstGeom>
          <a:effectLst>
            <a:outerShdw blurRad="139700" dist="38100" dir="2700000" algn="tl" rotWithShape="0">
              <a:prstClr val="black">
                <a:alpha val="40000"/>
              </a:prstClr>
            </a:outerShdw>
          </a:effectLst>
        </p:spPr>
      </p:pic>
      <p:pic>
        <p:nvPicPr>
          <p:cNvPr id="3" name="Billede 2">
            <a:extLst>
              <a:ext uri="{FF2B5EF4-FFF2-40B4-BE49-F238E27FC236}">
                <a16:creationId xmlns:a16="http://schemas.microsoft.com/office/drawing/2014/main" id="{86DC77E2-F38A-4973-A34D-57B8F6EDE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3063" y="1301190"/>
            <a:ext cx="2656092" cy="3763926"/>
          </a:xfrm>
          <a:prstGeom prst="rect">
            <a:avLst/>
          </a:prstGeom>
          <a:effectLst>
            <a:outerShdw blurRad="139700" dist="38100" dir="2700000" algn="tl" rotWithShape="0">
              <a:prstClr val="black">
                <a:alpha val="40000"/>
              </a:prstClr>
            </a:outerShdw>
          </a:effectLst>
        </p:spPr>
      </p:pic>
      <p:pic>
        <p:nvPicPr>
          <p:cNvPr id="2" name="Billede 1">
            <a:extLst>
              <a:ext uri="{FF2B5EF4-FFF2-40B4-BE49-F238E27FC236}">
                <a16:creationId xmlns:a16="http://schemas.microsoft.com/office/drawing/2014/main" id="{336BEABB-038D-45E7-BB11-C440E56996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5335" y="2390258"/>
            <a:ext cx="2635774" cy="3763926"/>
          </a:xfrm>
          <a:prstGeom prst="rect">
            <a:avLst/>
          </a:prstGeom>
          <a:effectLst>
            <a:outerShdw blurRad="139700" dist="38100" dir="2700000" algn="tl" rotWithShape="0">
              <a:prstClr val="black">
                <a:alpha val="40000"/>
              </a:prstClr>
            </a:outerShdw>
          </a:effectLst>
        </p:spPr>
      </p:pic>
    </p:spTree>
    <p:extLst>
      <p:ext uri="{BB962C8B-B14F-4D97-AF65-F5344CB8AC3E}">
        <p14:creationId xmlns:p14="http://schemas.microsoft.com/office/powerpoint/2010/main" val="57101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C3ABE-7774-4BE2-A6F7-27187BB99796}"/>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88E791CE-2E68-4C95-8DD1-91A348D17FF7}"/>
              </a:ext>
            </a:extLst>
          </p:cNvPr>
          <p:cNvSpPr>
            <a:spLocks noGrp="1"/>
          </p:cNvSpPr>
          <p:nvPr>
            <p:ph type="subTitle" idx="1"/>
          </p:nvPr>
        </p:nvSpPr>
        <p:spPr>
          <a:xfrm>
            <a:off x="476248" y="793405"/>
            <a:ext cx="6254752" cy="1655762"/>
          </a:xfrm>
        </p:spPr>
        <p:txBody>
          <a:bodyPr>
            <a:normAutofit/>
          </a:bodyPr>
          <a:lstStyle/>
          <a:p>
            <a:pPr algn="l"/>
            <a:r>
              <a:rPr lang="da-DK" sz="3500" b="1" dirty="0">
                <a:latin typeface="+mj-lt"/>
              </a:rPr>
              <a:t>EPD stråtag</a:t>
            </a:r>
          </a:p>
          <a:p>
            <a:pPr algn="l"/>
            <a:r>
              <a:rPr lang="da-DK" sz="1800" dirty="0" err="1">
                <a:latin typeface="+mj-lt"/>
              </a:rPr>
              <a:t>https</a:t>
            </a:r>
            <a:r>
              <a:rPr lang="da-DK" sz="1800" dirty="0">
                <a:latin typeface="+mj-lt"/>
              </a:rPr>
              <a:t>://</a:t>
            </a:r>
            <a:r>
              <a:rPr lang="da-DK" sz="1800" dirty="0" err="1">
                <a:latin typeface="+mj-lt"/>
              </a:rPr>
              <a:t>www.taekkelaug.dk</a:t>
            </a:r>
            <a:r>
              <a:rPr lang="da-DK" sz="1800" dirty="0">
                <a:latin typeface="+mj-lt"/>
              </a:rPr>
              <a:t>/vejledninger/</a:t>
            </a:r>
            <a:r>
              <a:rPr lang="da-DK" sz="1800" dirty="0" err="1">
                <a:latin typeface="+mj-lt"/>
              </a:rPr>
              <a:t>baeredygtighed</a:t>
            </a:r>
            <a:r>
              <a:rPr lang="da-DK" sz="1800" dirty="0">
                <a:latin typeface="+mj-lt"/>
              </a:rPr>
              <a:t>/ </a:t>
            </a:r>
          </a:p>
        </p:txBody>
      </p:sp>
      <p:pic>
        <p:nvPicPr>
          <p:cNvPr id="7" name="Billede 6" descr="Et billede, der indeholder bord&#10;&#10;Automatisk genereret beskrivelse">
            <a:extLst>
              <a:ext uri="{FF2B5EF4-FFF2-40B4-BE49-F238E27FC236}">
                <a16:creationId xmlns:a16="http://schemas.microsoft.com/office/drawing/2014/main" id="{9DE57D57-A274-FD44-A980-A3266BFA04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867" y="2235201"/>
            <a:ext cx="10670773" cy="4622800"/>
          </a:xfrm>
          <a:prstGeom prst="rect">
            <a:avLst/>
          </a:prstGeom>
        </p:spPr>
      </p:pic>
      <p:pic>
        <p:nvPicPr>
          <p:cNvPr id="5" name="Billede 4">
            <a:extLst>
              <a:ext uri="{FF2B5EF4-FFF2-40B4-BE49-F238E27FC236}">
                <a16:creationId xmlns:a16="http://schemas.microsoft.com/office/drawing/2014/main" id="{54FE9D87-DAB5-4DDF-97B7-A0BE0CE1AC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03458" y="930514"/>
            <a:ext cx="2147274" cy="1039886"/>
          </a:xfrm>
          <a:prstGeom prst="rect">
            <a:avLst/>
          </a:prstGeom>
        </p:spPr>
      </p:pic>
    </p:spTree>
    <p:extLst>
      <p:ext uri="{BB962C8B-B14F-4D97-AF65-F5344CB8AC3E}">
        <p14:creationId xmlns:p14="http://schemas.microsoft.com/office/powerpoint/2010/main" val="1648152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472226C-5CE0-4F5E-8BBB-2D5829129470}"/>
              </a:ext>
            </a:extLst>
          </p:cNvPr>
          <p:cNvSpPr/>
          <p:nvPr/>
        </p:nvSpPr>
        <p:spPr>
          <a:xfrm>
            <a:off x="1085850" y="357188"/>
            <a:ext cx="10915650" cy="4832092"/>
          </a:xfrm>
          <a:prstGeom prst="rect">
            <a:avLst/>
          </a:prstGeom>
        </p:spPr>
        <p:txBody>
          <a:bodyPr wrap="square">
            <a:spAutoFit/>
          </a:bodyPr>
          <a:lstStyle/>
          <a:p>
            <a:r>
              <a:rPr lang="en-US" sz="4400" dirty="0"/>
              <a:t>This EPD is based on a cradle-to-grave LCA, in which 100 weight-% has been accounted for. All relevant processes during the life cycle of the product has been accounted for and no life cycle stages has been omitted, in which significant environmental impacts are taking place. </a:t>
            </a:r>
            <a:endParaRPr lang="da-DK" sz="4400" dirty="0"/>
          </a:p>
        </p:txBody>
      </p:sp>
    </p:spTree>
    <p:extLst>
      <p:ext uri="{BB962C8B-B14F-4D97-AF65-F5344CB8AC3E}">
        <p14:creationId xmlns:p14="http://schemas.microsoft.com/office/powerpoint/2010/main" val="2749562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422B97EE-AD30-4E4C-9994-9B4127F6EDB4}"/>
              </a:ext>
            </a:extLst>
          </p:cNvPr>
          <p:cNvSpPr txBox="1"/>
          <p:nvPr/>
        </p:nvSpPr>
        <p:spPr>
          <a:xfrm>
            <a:off x="67129" y="3257550"/>
            <a:ext cx="890133" cy="646331"/>
          </a:xfrm>
          <a:prstGeom prst="rect">
            <a:avLst/>
          </a:prstGeom>
          <a:noFill/>
        </p:spPr>
        <p:txBody>
          <a:bodyPr wrap="square" rtlCol="0">
            <a:spAutoFit/>
          </a:bodyPr>
          <a:lstStyle/>
          <a:p>
            <a:r>
              <a:rPr lang="da-DK" dirty="0"/>
              <a:t>LCA stråtag</a:t>
            </a:r>
          </a:p>
        </p:txBody>
      </p:sp>
      <p:pic>
        <p:nvPicPr>
          <p:cNvPr id="9" name="Billede 8" descr="Et billede, der indeholder bord&#10;&#10;Automatisk genereret beskrivelse">
            <a:extLst>
              <a:ext uri="{FF2B5EF4-FFF2-40B4-BE49-F238E27FC236}">
                <a16:creationId xmlns:a16="http://schemas.microsoft.com/office/drawing/2014/main" id="{8C85A7A9-D5CA-B547-85D6-133FC59CE5AF}"/>
              </a:ext>
            </a:extLst>
          </p:cNvPr>
          <p:cNvPicPr>
            <a:picLocks noChangeAspect="1"/>
          </p:cNvPicPr>
          <p:nvPr/>
        </p:nvPicPr>
        <p:blipFill>
          <a:blip r:embed="rId3"/>
          <a:stretch>
            <a:fillRect/>
          </a:stretch>
        </p:blipFill>
        <p:spPr>
          <a:xfrm>
            <a:off x="957262" y="2943841"/>
            <a:ext cx="10897973" cy="3545679"/>
          </a:xfrm>
          <a:prstGeom prst="rect">
            <a:avLst/>
          </a:prstGeom>
        </p:spPr>
      </p:pic>
      <p:pic>
        <p:nvPicPr>
          <p:cNvPr id="11" name="Billede 10" descr="Et billede, der indeholder bord&#10;&#10;Automatisk genereret beskrivelse">
            <a:extLst>
              <a:ext uri="{FF2B5EF4-FFF2-40B4-BE49-F238E27FC236}">
                <a16:creationId xmlns:a16="http://schemas.microsoft.com/office/drawing/2014/main" id="{26FD2A9B-24C3-FF4D-B716-E3DA240C7F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762" y="163051"/>
            <a:ext cx="11160000" cy="2653970"/>
          </a:xfrm>
          <a:prstGeom prst="rect">
            <a:avLst/>
          </a:prstGeom>
        </p:spPr>
      </p:pic>
      <p:sp>
        <p:nvSpPr>
          <p:cNvPr id="2" name="Tekstfelt 1">
            <a:extLst>
              <a:ext uri="{FF2B5EF4-FFF2-40B4-BE49-F238E27FC236}">
                <a16:creationId xmlns:a16="http://schemas.microsoft.com/office/drawing/2014/main" id="{309CBBA3-DF74-45C1-A917-351EC46B08E4}"/>
              </a:ext>
            </a:extLst>
          </p:cNvPr>
          <p:cNvSpPr txBox="1"/>
          <p:nvPr/>
        </p:nvSpPr>
        <p:spPr>
          <a:xfrm>
            <a:off x="6705600" y="1122708"/>
            <a:ext cx="1854200" cy="400110"/>
          </a:xfrm>
          <a:prstGeom prst="rect">
            <a:avLst/>
          </a:prstGeom>
          <a:solidFill>
            <a:schemeClr val="bg2"/>
          </a:solidFill>
        </p:spPr>
        <p:txBody>
          <a:bodyPr wrap="square" rtlCol="0">
            <a:spAutoFit/>
          </a:bodyPr>
          <a:lstStyle/>
          <a:p>
            <a:pPr algn="ctr"/>
            <a:r>
              <a:rPr lang="da-DK" sz="2000" b="1" dirty="0"/>
              <a:t>Stadig stråtag</a:t>
            </a:r>
          </a:p>
        </p:txBody>
      </p:sp>
      <p:sp>
        <p:nvSpPr>
          <p:cNvPr id="8" name="Pil: højre 7">
            <a:extLst>
              <a:ext uri="{FF2B5EF4-FFF2-40B4-BE49-F238E27FC236}">
                <a16:creationId xmlns:a16="http://schemas.microsoft.com/office/drawing/2014/main" id="{EB3E6235-234F-43E2-B229-C45E215DA0EB}"/>
              </a:ext>
            </a:extLst>
          </p:cNvPr>
          <p:cNvSpPr/>
          <p:nvPr/>
        </p:nvSpPr>
        <p:spPr>
          <a:xfrm rot="3716718">
            <a:off x="1986520" y="430872"/>
            <a:ext cx="540000" cy="29351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l: højre 6">
            <a:extLst>
              <a:ext uri="{FF2B5EF4-FFF2-40B4-BE49-F238E27FC236}">
                <a16:creationId xmlns:a16="http://schemas.microsoft.com/office/drawing/2014/main" id="{DEE72C01-EA25-4570-8EE9-69B746FC52B4}"/>
              </a:ext>
            </a:extLst>
          </p:cNvPr>
          <p:cNvSpPr/>
          <p:nvPr/>
        </p:nvSpPr>
        <p:spPr>
          <a:xfrm rot="4558022">
            <a:off x="10129827" y="440642"/>
            <a:ext cx="540000" cy="29351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0916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24D9FEA-0606-4C10-BB6F-511969ED262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5262" y="2635875"/>
            <a:ext cx="11801475" cy="3663326"/>
          </a:xfrm>
          <a:prstGeom prst="rect">
            <a:avLst/>
          </a:prstGeom>
        </p:spPr>
      </p:pic>
      <p:sp>
        <p:nvSpPr>
          <p:cNvPr id="5" name="Undertitel 2">
            <a:extLst>
              <a:ext uri="{FF2B5EF4-FFF2-40B4-BE49-F238E27FC236}">
                <a16:creationId xmlns:a16="http://schemas.microsoft.com/office/drawing/2014/main" id="{AC06DBBC-7A49-8049-B6B4-CCB04D35FD9E}"/>
              </a:ext>
            </a:extLst>
          </p:cNvPr>
          <p:cNvSpPr>
            <a:spLocks noGrp="1"/>
          </p:cNvSpPr>
          <p:nvPr>
            <p:ph type="subTitle" idx="1"/>
          </p:nvPr>
        </p:nvSpPr>
        <p:spPr>
          <a:xfrm>
            <a:off x="762000" y="558799"/>
            <a:ext cx="11096625" cy="1280767"/>
          </a:xfrm>
        </p:spPr>
        <p:txBody>
          <a:bodyPr>
            <a:normAutofit/>
          </a:bodyPr>
          <a:lstStyle/>
          <a:p>
            <a:pPr algn="l"/>
            <a:r>
              <a:rPr lang="da-DK" sz="3500" b="1" dirty="0">
                <a:latin typeface="+mj-lt"/>
              </a:rPr>
              <a:t>EPD stråtag - ressourceforbrug</a:t>
            </a:r>
          </a:p>
        </p:txBody>
      </p:sp>
      <p:pic>
        <p:nvPicPr>
          <p:cNvPr id="7" name="Billede 6">
            <a:extLst>
              <a:ext uri="{FF2B5EF4-FFF2-40B4-BE49-F238E27FC236}">
                <a16:creationId xmlns:a16="http://schemas.microsoft.com/office/drawing/2014/main" id="{45BBECF6-7E75-9F4E-8B10-8762C1EF13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375" y="1839566"/>
            <a:ext cx="11160000" cy="644498"/>
          </a:xfrm>
          <a:prstGeom prst="rect">
            <a:avLst/>
          </a:prstGeom>
        </p:spPr>
      </p:pic>
    </p:spTree>
    <p:extLst>
      <p:ext uri="{BB962C8B-B14F-4D97-AF65-F5344CB8AC3E}">
        <p14:creationId xmlns:p14="http://schemas.microsoft.com/office/powerpoint/2010/main" val="3643614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C3ABE-7774-4BE2-A6F7-27187BB99796}"/>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88E791CE-2E68-4C95-8DD1-91A348D17FF7}"/>
              </a:ext>
            </a:extLst>
          </p:cNvPr>
          <p:cNvSpPr>
            <a:spLocks noGrp="1"/>
          </p:cNvSpPr>
          <p:nvPr>
            <p:ph type="subTitle" idx="1"/>
          </p:nvPr>
        </p:nvSpPr>
        <p:spPr>
          <a:xfrm>
            <a:off x="736600" y="561975"/>
            <a:ext cx="9431338" cy="866775"/>
          </a:xfrm>
        </p:spPr>
        <p:txBody>
          <a:bodyPr>
            <a:normAutofit/>
          </a:bodyPr>
          <a:lstStyle/>
          <a:p>
            <a:pPr algn="l"/>
            <a:r>
              <a:rPr lang="da-DK" sz="3500" b="1" dirty="0">
                <a:latin typeface="+mj-lt"/>
              </a:rPr>
              <a:t>Affald stråtag</a:t>
            </a:r>
          </a:p>
        </p:txBody>
      </p:sp>
      <p:pic>
        <p:nvPicPr>
          <p:cNvPr id="4" name="Billede 3">
            <a:extLst>
              <a:ext uri="{FF2B5EF4-FFF2-40B4-BE49-F238E27FC236}">
                <a16:creationId xmlns:a16="http://schemas.microsoft.com/office/drawing/2014/main" id="{2287F12D-7170-479C-AF87-8D6B9A608F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9692" y="1454150"/>
            <a:ext cx="11632616" cy="4070282"/>
          </a:xfrm>
          <a:prstGeom prst="rect">
            <a:avLst/>
          </a:prstGeom>
        </p:spPr>
      </p:pic>
    </p:spTree>
    <p:extLst>
      <p:ext uri="{BB962C8B-B14F-4D97-AF65-F5344CB8AC3E}">
        <p14:creationId xmlns:p14="http://schemas.microsoft.com/office/powerpoint/2010/main" val="2961918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ED00F-A24B-442E-B45E-02A6DC3E27C5}"/>
              </a:ext>
            </a:extLst>
          </p:cNvPr>
          <p:cNvSpPr>
            <a:spLocks noGrp="1"/>
          </p:cNvSpPr>
          <p:nvPr>
            <p:ph type="ctrTitle"/>
          </p:nvPr>
        </p:nvSpPr>
        <p:spPr>
          <a:xfrm>
            <a:off x="0" y="597348"/>
            <a:ext cx="5399314" cy="1112157"/>
          </a:xfrm>
          <a:ln>
            <a:noFill/>
          </a:ln>
        </p:spPr>
        <p:style>
          <a:lnRef idx="2">
            <a:schemeClr val="dk1"/>
          </a:lnRef>
          <a:fillRef idx="1">
            <a:schemeClr val="lt1"/>
          </a:fillRef>
          <a:effectRef idx="0">
            <a:schemeClr val="dk1"/>
          </a:effectRef>
          <a:fontRef idx="minor">
            <a:schemeClr val="dk1"/>
          </a:fontRef>
        </p:style>
        <p:txBody>
          <a:bodyPr>
            <a:normAutofit/>
          </a:bodyPr>
          <a:lstStyle/>
          <a:p>
            <a:r>
              <a:rPr lang="da-DK" sz="4400" dirty="0">
                <a:latin typeface="+mj-lt"/>
              </a:rPr>
              <a:t>Læsevejledning</a:t>
            </a:r>
            <a:endParaRPr lang="da-DK" sz="6600" dirty="0">
              <a:latin typeface="+mj-lt"/>
            </a:endParaRPr>
          </a:p>
        </p:txBody>
      </p:sp>
      <p:sp>
        <p:nvSpPr>
          <p:cNvPr id="5" name="Rektangel 4">
            <a:extLst>
              <a:ext uri="{FF2B5EF4-FFF2-40B4-BE49-F238E27FC236}">
                <a16:creationId xmlns:a16="http://schemas.microsoft.com/office/drawing/2014/main" id="{F1C68F0F-06E9-4988-93AB-2F9399DA3CBF}"/>
              </a:ext>
            </a:extLst>
          </p:cNvPr>
          <p:cNvSpPr/>
          <p:nvPr/>
        </p:nvSpPr>
        <p:spPr>
          <a:xfrm>
            <a:off x="772905" y="1745571"/>
            <a:ext cx="10229088" cy="415498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da-DK" sz="2400" b="1" dirty="0">
                <a:solidFill>
                  <a:schemeClr val="bg2"/>
                </a:solidFill>
                <a:latin typeface="+mj-lt"/>
              </a:rPr>
              <a:t>Materialet 'Bliv bedre til bæredygtighed' omfatter fire dele:</a:t>
            </a:r>
          </a:p>
          <a:p>
            <a:endParaRPr lang="da-DK" sz="2000" dirty="0">
              <a:solidFill>
                <a:schemeClr val="bg2"/>
              </a:solidFill>
            </a:endParaRPr>
          </a:p>
          <a:p>
            <a:pPr marL="457200" indent="-457200">
              <a:buFont typeface="+mj-lt"/>
              <a:buAutoNum type="arabicPeriod"/>
            </a:pPr>
            <a:r>
              <a:rPr lang="da-DK" sz="2000" dirty="0">
                <a:solidFill>
                  <a:schemeClr val="bg2"/>
                </a:solidFill>
              </a:rPr>
              <a:t>En guide, som introducerer bæredygtighedsbegrebet generelt og under fem overordnede principper. Guidens primære fokus er materialer, energi og indeklima.</a:t>
            </a:r>
          </a:p>
          <a:p>
            <a:pPr marL="457200" indent="-457200">
              <a:buFont typeface="+mj-lt"/>
              <a:buAutoNum type="arabicPeriod"/>
            </a:pPr>
            <a:endParaRPr lang="da-DK" sz="2000" dirty="0">
              <a:solidFill>
                <a:schemeClr val="bg2"/>
              </a:solidFill>
            </a:endParaRPr>
          </a:p>
          <a:p>
            <a:pPr marL="457200" indent="-457200">
              <a:buFont typeface="+mj-lt"/>
              <a:buAutoNum type="arabicPeriod"/>
            </a:pPr>
            <a:r>
              <a:rPr lang="da-DK" sz="2000" dirty="0" err="1">
                <a:solidFill>
                  <a:schemeClr val="bg2"/>
                </a:solidFill>
              </a:rPr>
              <a:t>Casehæfte</a:t>
            </a:r>
            <a:r>
              <a:rPr lang="da-DK" sz="2000" dirty="0">
                <a:solidFill>
                  <a:schemeClr val="bg2"/>
                </a:solidFill>
              </a:rPr>
              <a:t> med to eksempler på bæredygtigt byggeri. Beskriver hvilke tiltag, som har bidraget til bæredygtigheden, og hvilke dilemmaer der er opstået undervejs.</a:t>
            </a:r>
          </a:p>
          <a:p>
            <a:pPr marL="457200" indent="-457200">
              <a:buFont typeface="+mj-lt"/>
              <a:buAutoNum type="arabicPeriod"/>
            </a:pPr>
            <a:endParaRPr lang="da-DK" sz="2000" dirty="0">
              <a:solidFill>
                <a:schemeClr val="bg2"/>
              </a:solidFill>
            </a:endParaRPr>
          </a:p>
          <a:p>
            <a:pPr marL="457200" indent="-457200">
              <a:buFont typeface="+mj-lt"/>
              <a:buAutoNum type="arabicPeriod"/>
            </a:pPr>
            <a:r>
              <a:rPr lang="da-DK" sz="2000" b="1" dirty="0">
                <a:solidFill>
                  <a:schemeClr val="bg1"/>
                </a:solidFill>
              </a:rPr>
              <a:t>Undervisningsmateriale, som er målrettet erhvervsuddannelser og universiteter, hvor teori og praksis blandes.</a:t>
            </a:r>
          </a:p>
          <a:p>
            <a:pPr marL="457200" indent="-457200">
              <a:buFont typeface="+mj-lt"/>
              <a:buAutoNum type="arabicPeriod"/>
            </a:pPr>
            <a:endParaRPr lang="da-DK" sz="2000" dirty="0">
              <a:solidFill>
                <a:schemeClr val="bg2"/>
              </a:solidFill>
            </a:endParaRPr>
          </a:p>
          <a:p>
            <a:pPr marL="457200" indent="-457200">
              <a:buFont typeface="+mj-lt"/>
              <a:buAutoNum type="arabicPeriod"/>
            </a:pPr>
            <a:r>
              <a:rPr lang="da-DK" sz="2000" dirty="0">
                <a:solidFill>
                  <a:schemeClr val="bg2"/>
                </a:solidFill>
              </a:rPr>
              <a:t>Supplerende undervisningsmateriale med relevante danske kilder og litteratur om bæredygtighed.</a:t>
            </a:r>
          </a:p>
        </p:txBody>
      </p:sp>
    </p:spTree>
    <p:extLst>
      <p:ext uri="{BB962C8B-B14F-4D97-AF65-F5344CB8AC3E}">
        <p14:creationId xmlns:p14="http://schemas.microsoft.com/office/powerpoint/2010/main" val="3156378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1E2D6-C443-5C48-B819-F208A9FDFDDF}"/>
              </a:ext>
            </a:extLst>
          </p:cNvPr>
          <p:cNvSpPr>
            <a:spLocks noGrp="1"/>
          </p:cNvSpPr>
          <p:nvPr>
            <p:ph type="title"/>
          </p:nvPr>
        </p:nvSpPr>
        <p:spPr/>
        <p:txBody>
          <a:bodyPr>
            <a:normAutofit/>
          </a:bodyPr>
          <a:lstStyle/>
          <a:p>
            <a:r>
              <a:rPr lang="da-DK" dirty="0">
                <a:latin typeface="+mj-lt"/>
              </a:rPr>
              <a:t>Gule tegl (Randers Tegl)</a:t>
            </a:r>
          </a:p>
        </p:txBody>
      </p:sp>
      <p:pic>
        <p:nvPicPr>
          <p:cNvPr id="8" name="Billede 7" descr="Et billede, der indeholder bord&#10;&#10;Automatisk genereret beskrivelse">
            <a:extLst>
              <a:ext uri="{FF2B5EF4-FFF2-40B4-BE49-F238E27FC236}">
                <a16:creationId xmlns:a16="http://schemas.microsoft.com/office/drawing/2014/main" id="{8CC94176-FE57-E045-9B30-61568A03CDDC}"/>
              </a:ext>
            </a:extLst>
          </p:cNvPr>
          <p:cNvPicPr>
            <a:picLocks noChangeAspect="1"/>
          </p:cNvPicPr>
          <p:nvPr/>
        </p:nvPicPr>
        <p:blipFill>
          <a:blip r:embed="rId3"/>
          <a:stretch>
            <a:fillRect/>
          </a:stretch>
        </p:blipFill>
        <p:spPr>
          <a:xfrm>
            <a:off x="838200" y="1922463"/>
            <a:ext cx="10515600" cy="4562153"/>
          </a:xfrm>
          <a:prstGeom prst="rect">
            <a:avLst/>
          </a:prstGeom>
        </p:spPr>
      </p:pic>
      <p:pic>
        <p:nvPicPr>
          <p:cNvPr id="4" name="Billede 3">
            <a:extLst>
              <a:ext uri="{FF2B5EF4-FFF2-40B4-BE49-F238E27FC236}">
                <a16:creationId xmlns:a16="http://schemas.microsoft.com/office/drawing/2014/main" id="{6AE2D0F2-0BB3-4C39-ACD5-953332BC1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338" y="3099593"/>
            <a:ext cx="2160000" cy="1624991"/>
          </a:xfrm>
          <a:prstGeom prst="rect">
            <a:avLst/>
          </a:prstGeom>
        </p:spPr>
      </p:pic>
    </p:spTree>
    <p:extLst>
      <p:ext uri="{BB962C8B-B14F-4D97-AF65-F5344CB8AC3E}">
        <p14:creationId xmlns:p14="http://schemas.microsoft.com/office/powerpoint/2010/main" val="2109714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C3ABE-7774-4BE2-A6F7-27187BB99796}"/>
              </a:ext>
            </a:extLst>
          </p:cNvPr>
          <p:cNvSpPr>
            <a:spLocks noGrp="1"/>
          </p:cNvSpPr>
          <p:nvPr>
            <p:ph type="ctrTitle"/>
          </p:nvPr>
        </p:nvSpPr>
        <p:spPr/>
        <p:txBody>
          <a:bodyPr/>
          <a:lstStyle/>
          <a:p>
            <a:br>
              <a:rPr lang="da-DK" dirty="0"/>
            </a:br>
            <a:endParaRPr lang="da-DK" dirty="0"/>
          </a:p>
        </p:txBody>
      </p:sp>
      <p:pic>
        <p:nvPicPr>
          <p:cNvPr id="5" name="Billede 4">
            <a:extLst>
              <a:ext uri="{FF2B5EF4-FFF2-40B4-BE49-F238E27FC236}">
                <a16:creationId xmlns:a16="http://schemas.microsoft.com/office/drawing/2014/main" id="{C69EFA6D-3036-9544-B18E-1E844CCDAA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1658" y="0"/>
            <a:ext cx="5248684" cy="6858000"/>
          </a:xfrm>
          <a:prstGeom prst="rect">
            <a:avLst/>
          </a:prstGeom>
        </p:spPr>
      </p:pic>
    </p:spTree>
    <p:extLst>
      <p:ext uri="{BB962C8B-B14F-4D97-AF65-F5344CB8AC3E}">
        <p14:creationId xmlns:p14="http://schemas.microsoft.com/office/powerpoint/2010/main" val="1185422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C3ABE-7774-4BE2-A6F7-27187BB99796}"/>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88E791CE-2E68-4C95-8DD1-91A348D17FF7}"/>
              </a:ext>
            </a:extLst>
          </p:cNvPr>
          <p:cNvSpPr>
            <a:spLocks noGrp="1"/>
          </p:cNvSpPr>
          <p:nvPr>
            <p:ph type="subTitle" idx="1"/>
          </p:nvPr>
        </p:nvSpPr>
        <p:spPr/>
        <p:txBody>
          <a:bodyPr/>
          <a:lstStyle/>
          <a:p>
            <a:endParaRPr lang="da-DK" dirty="0"/>
          </a:p>
        </p:txBody>
      </p:sp>
      <p:pic>
        <p:nvPicPr>
          <p:cNvPr id="4" name="Billede 3">
            <a:extLst>
              <a:ext uri="{FF2B5EF4-FFF2-40B4-BE49-F238E27FC236}">
                <a16:creationId xmlns:a16="http://schemas.microsoft.com/office/drawing/2014/main" id="{6248D13A-7A03-4E40-8606-7E197713FF9B}"/>
              </a:ext>
            </a:extLst>
          </p:cNvPr>
          <p:cNvPicPr>
            <a:picLocks noChangeAspect="1"/>
          </p:cNvPicPr>
          <p:nvPr/>
        </p:nvPicPr>
        <p:blipFill>
          <a:blip r:embed="rId3"/>
          <a:srcRect/>
          <a:stretch/>
        </p:blipFill>
        <p:spPr>
          <a:xfrm>
            <a:off x="401766" y="0"/>
            <a:ext cx="11429072" cy="4043363"/>
          </a:xfrm>
          <a:prstGeom prst="rect">
            <a:avLst/>
          </a:prstGeom>
        </p:spPr>
      </p:pic>
      <p:pic>
        <p:nvPicPr>
          <p:cNvPr id="5" name="Billede 4">
            <a:extLst>
              <a:ext uri="{FF2B5EF4-FFF2-40B4-BE49-F238E27FC236}">
                <a16:creationId xmlns:a16="http://schemas.microsoft.com/office/drawing/2014/main" id="{9CC89337-6F66-4358-B9C1-BE7E5774454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74937" y="4092675"/>
            <a:ext cx="7758112" cy="2531864"/>
          </a:xfrm>
          <a:prstGeom prst="rect">
            <a:avLst/>
          </a:prstGeom>
        </p:spPr>
      </p:pic>
    </p:spTree>
    <p:extLst>
      <p:ext uri="{BB962C8B-B14F-4D97-AF65-F5344CB8AC3E}">
        <p14:creationId xmlns:p14="http://schemas.microsoft.com/office/powerpoint/2010/main" val="4169159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C3ABE-7774-4BE2-A6F7-27187BB99796}"/>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88E791CE-2E68-4C95-8DD1-91A348D17FF7}"/>
              </a:ext>
            </a:extLst>
          </p:cNvPr>
          <p:cNvSpPr>
            <a:spLocks noGrp="1"/>
          </p:cNvSpPr>
          <p:nvPr>
            <p:ph type="subTitle" idx="1"/>
          </p:nvPr>
        </p:nvSpPr>
        <p:spPr/>
        <p:txBody>
          <a:bodyPr/>
          <a:lstStyle/>
          <a:p>
            <a:endParaRPr lang="da-DK"/>
          </a:p>
        </p:txBody>
      </p:sp>
      <p:pic>
        <p:nvPicPr>
          <p:cNvPr id="4" name="Billede 3">
            <a:extLst>
              <a:ext uri="{FF2B5EF4-FFF2-40B4-BE49-F238E27FC236}">
                <a16:creationId xmlns:a16="http://schemas.microsoft.com/office/drawing/2014/main" id="{3AB25F21-96B8-4924-8430-3DFB11C61DD3}"/>
              </a:ext>
            </a:extLst>
          </p:cNvPr>
          <p:cNvPicPr>
            <a:picLocks noChangeAspect="1"/>
          </p:cNvPicPr>
          <p:nvPr/>
        </p:nvPicPr>
        <p:blipFill>
          <a:blip r:embed="rId3"/>
          <a:srcRect/>
          <a:stretch/>
        </p:blipFill>
        <p:spPr>
          <a:xfrm>
            <a:off x="263885" y="1994806"/>
            <a:ext cx="11664229" cy="3797078"/>
          </a:xfrm>
          <a:prstGeom prst="rect">
            <a:avLst/>
          </a:prstGeom>
        </p:spPr>
      </p:pic>
      <p:pic>
        <p:nvPicPr>
          <p:cNvPr id="6" name="Billede 5">
            <a:extLst>
              <a:ext uri="{FF2B5EF4-FFF2-40B4-BE49-F238E27FC236}">
                <a16:creationId xmlns:a16="http://schemas.microsoft.com/office/drawing/2014/main" id="{C8ECB405-3F00-AA46-BAB8-1C1C0FB4DE45}"/>
              </a:ext>
            </a:extLst>
          </p:cNvPr>
          <p:cNvPicPr>
            <a:picLocks noChangeAspect="1"/>
          </p:cNvPicPr>
          <p:nvPr/>
        </p:nvPicPr>
        <p:blipFill>
          <a:blip r:embed="rId4"/>
          <a:stretch>
            <a:fillRect/>
          </a:stretch>
        </p:blipFill>
        <p:spPr>
          <a:xfrm>
            <a:off x="263885" y="1066116"/>
            <a:ext cx="11664229" cy="683937"/>
          </a:xfrm>
          <a:prstGeom prst="rect">
            <a:avLst/>
          </a:prstGeom>
        </p:spPr>
      </p:pic>
    </p:spTree>
    <p:extLst>
      <p:ext uri="{BB962C8B-B14F-4D97-AF65-F5344CB8AC3E}">
        <p14:creationId xmlns:p14="http://schemas.microsoft.com/office/powerpoint/2010/main" val="3320555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C3ABE-7774-4BE2-A6F7-27187BB99796}"/>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88E791CE-2E68-4C95-8DD1-91A348D17FF7}"/>
              </a:ext>
            </a:extLst>
          </p:cNvPr>
          <p:cNvSpPr>
            <a:spLocks noGrp="1"/>
          </p:cNvSpPr>
          <p:nvPr>
            <p:ph type="subTitle" idx="1"/>
          </p:nvPr>
        </p:nvSpPr>
        <p:spPr/>
        <p:txBody>
          <a:bodyPr/>
          <a:lstStyle/>
          <a:p>
            <a:endParaRPr lang="da-DK"/>
          </a:p>
        </p:txBody>
      </p:sp>
      <p:pic>
        <p:nvPicPr>
          <p:cNvPr id="4" name="Billede 3">
            <a:extLst>
              <a:ext uri="{FF2B5EF4-FFF2-40B4-BE49-F238E27FC236}">
                <a16:creationId xmlns:a16="http://schemas.microsoft.com/office/drawing/2014/main" id="{214F3970-251C-4238-B781-CEDFB6A92706}"/>
              </a:ext>
            </a:extLst>
          </p:cNvPr>
          <p:cNvPicPr>
            <a:picLocks noChangeAspect="1"/>
          </p:cNvPicPr>
          <p:nvPr/>
        </p:nvPicPr>
        <p:blipFill>
          <a:blip r:embed="rId3"/>
          <a:srcRect/>
          <a:stretch/>
        </p:blipFill>
        <p:spPr>
          <a:xfrm>
            <a:off x="302833" y="1390781"/>
            <a:ext cx="11706195" cy="4119301"/>
          </a:xfrm>
          <a:prstGeom prst="rect">
            <a:avLst/>
          </a:prstGeom>
        </p:spPr>
      </p:pic>
    </p:spTree>
    <p:extLst>
      <p:ext uri="{BB962C8B-B14F-4D97-AF65-F5344CB8AC3E}">
        <p14:creationId xmlns:p14="http://schemas.microsoft.com/office/powerpoint/2010/main" val="999639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dertitel 4">
            <a:extLst>
              <a:ext uri="{FF2B5EF4-FFF2-40B4-BE49-F238E27FC236}">
                <a16:creationId xmlns:a16="http://schemas.microsoft.com/office/drawing/2014/main" id="{F739BE4E-EB53-4A5E-B822-E52A007AADD5}"/>
              </a:ext>
            </a:extLst>
          </p:cNvPr>
          <p:cNvSpPr>
            <a:spLocks noGrp="1"/>
          </p:cNvSpPr>
          <p:nvPr>
            <p:ph type="subTitle" idx="1"/>
          </p:nvPr>
        </p:nvSpPr>
        <p:spPr>
          <a:xfrm>
            <a:off x="6961632" y="3089709"/>
            <a:ext cx="5010912" cy="3268260"/>
          </a:xfrm>
          <a:ln>
            <a:noFill/>
          </a:ln>
        </p:spPr>
        <p:style>
          <a:lnRef idx="2">
            <a:schemeClr val="dk1"/>
          </a:lnRef>
          <a:fillRef idx="1">
            <a:schemeClr val="lt1"/>
          </a:fillRef>
          <a:effectRef idx="0">
            <a:schemeClr val="dk1"/>
          </a:effectRef>
          <a:fontRef idx="minor">
            <a:schemeClr val="dk1"/>
          </a:fontRef>
        </p:style>
        <p:txBody>
          <a:bodyPr>
            <a:normAutofit fontScale="62500" lnSpcReduction="20000"/>
          </a:bodyPr>
          <a:lstStyle/>
          <a:p>
            <a:pPr algn="l"/>
            <a:r>
              <a:rPr lang="da-DK" sz="5700" b="1" dirty="0">
                <a:latin typeface="+mj-lt"/>
              </a:rPr>
              <a:t>Eksempel: Hvilke bygningsdele og materialer er mest betydende? </a:t>
            </a:r>
          </a:p>
          <a:p>
            <a:pPr algn="l"/>
            <a:endParaRPr lang="da-DK" b="1" dirty="0"/>
          </a:p>
          <a:p>
            <a:pPr algn="l">
              <a:lnSpc>
                <a:spcPct val="120000"/>
              </a:lnSpc>
            </a:pPr>
            <a:r>
              <a:rPr lang="da-DK" sz="3200" dirty="0">
                <a:solidFill>
                  <a:schemeClr val="bg2"/>
                </a:solidFill>
              </a:rPr>
              <a:t>I nybyggeri er det som regel dæk, vinduer og tagkonstruktionen, der står for den største del af klimabelastningen</a:t>
            </a:r>
            <a:r>
              <a:rPr lang="da-DK" sz="3800" dirty="0">
                <a:solidFill>
                  <a:schemeClr val="bg2"/>
                </a:solidFill>
              </a:rPr>
              <a:t>. </a:t>
            </a:r>
          </a:p>
          <a:p>
            <a:pPr algn="l">
              <a:lnSpc>
                <a:spcPct val="120000"/>
              </a:lnSpc>
            </a:pPr>
            <a:endParaRPr lang="da-DK" b="1" dirty="0"/>
          </a:p>
          <a:p>
            <a:pPr algn="l"/>
            <a:endParaRPr lang="da-DK" b="1" dirty="0"/>
          </a:p>
        </p:txBody>
      </p:sp>
      <p:pic>
        <p:nvPicPr>
          <p:cNvPr id="5" name="Billede 4">
            <a:extLst>
              <a:ext uri="{FF2B5EF4-FFF2-40B4-BE49-F238E27FC236}">
                <a16:creationId xmlns:a16="http://schemas.microsoft.com/office/drawing/2014/main" id="{209D22A1-7994-47E5-BD7E-1112385E76C6}"/>
              </a:ext>
            </a:extLst>
          </p:cNvPr>
          <p:cNvPicPr>
            <a:picLocks noChangeAspect="1"/>
          </p:cNvPicPr>
          <p:nvPr/>
        </p:nvPicPr>
        <p:blipFill>
          <a:blip r:embed="rId3"/>
          <a:stretch>
            <a:fillRect/>
          </a:stretch>
        </p:blipFill>
        <p:spPr>
          <a:xfrm>
            <a:off x="0" y="0"/>
            <a:ext cx="6660884" cy="6858000"/>
          </a:xfrm>
          <a:prstGeom prst="rect">
            <a:avLst/>
          </a:prstGeom>
        </p:spPr>
      </p:pic>
      <p:sp>
        <p:nvSpPr>
          <p:cNvPr id="2" name="Tekstfelt 1">
            <a:extLst>
              <a:ext uri="{FF2B5EF4-FFF2-40B4-BE49-F238E27FC236}">
                <a16:creationId xmlns:a16="http://schemas.microsoft.com/office/drawing/2014/main" id="{C9D2AE11-C186-4B62-BEF9-E20E80B8BE2F}"/>
              </a:ext>
            </a:extLst>
          </p:cNvPr>
          <p:cNvSpPr txBox="1"/>
          <p:nvPr/>
        </p:nvSpPr>
        <p:spPr>
          <a:xfrm>
            <a:off x="3933825" y="401538"/>
            <a:ext cx="952500" cy="307777"/>
          </a:xfrm>
          <a:prstGeom prst="rect">
            <a:avLst/>
          </a:prstGeom>
          <a:noFill/>
        </p:spPr>
        <p:txBody>
          <a:bodyPr wrap="square" rtlCol="0">
            <a:spAutoFit/>
          </a:bodyPr>
          <a:lstStyle/>
          <a:p>
            <a:r>
              <a:rPr lang="da-DK" sz="1400" dirty="0"/>
              <a:t>i kg</a:t>
            </a:r>
          </a:p>
        </p:txBody>
      </p:sp>
      <p:sp>
        <p:nvSpPr>
          <p:cNvPr id="6" name="Tekstfelt 5">
            <a:extLst>
              <a:ext uri="{FF2B5EF4-FFF2-40B4-BE49-F238E27FC236}">
                <a16:creationId xmlns:a16="http://schemas.microsoft.com/office/drawing/2014/main" id="{9B86C0E7-DC50-4B67-A38C-56DF5DC0B784}"/>
              </a:ext>
            </a:extLst>
          </p:cNvPr>
          <p:cNvSpPr txBox="1"/>
          <p:nvPr/>
        </p:nvSpPr>
        <p:spPr>
          <a:xfrm>
            <a:off x="3810000" y="3475880"/>
            <a:ext cx="952500" cy="307777"/>
          </a:xfrm>
          <a:prstGeom prst="rect">
            <a:avLst/>
          </a:prstGeom>
          <a:noFill/>
        </p:spPr>
        <p:txBody>
          <a:bodyPr wrap="square" rtlCol="0">
            <a:spAutoFit/>
          </a:bodyPr>
          <a:lstStyle/>
          <a:p>
            <a:r>
              <a:rPr lang="da-DK" sz="1400" dirty="0"/>
              <a:t>i kg</a:t>
            </a:r>
          </a:p>
        </p:txBody>
      </p:sp>
    </p:spTree>
    <p:extLst>
      <p:ext uri="{BB962C8B-B14F-4D97-AF65-F5344CB8AC3E}">
        <p14:creationId xmlns:p14="http://schemas.microsoft.com/office/powerpoint/2010/main" val="2947827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dertitel 4">
            <a:extLst>
              <a:ext uri="{FF2B5EF4-FFF2-40B4-BE49-F238E27FC236}">
                <a16:creationId xmlns:a16="http://schemas.microsoft.com/office/drawing/2014/main" id="{F739BE4E-EB53-4A5E-B822-E52A007AADD5}"/>
              </a:ext>
            </a:extLst>
          </p:cNvPr>
          <p:cNvSpPr>
            <a:spLocks noGrp="1"/>
          </p:cNvSpPr>
          <p:nvPr>
            <p:ph type="subTitle" idx="1"/>
          </p:nvPr>
        </p:nvSpPr>
        <p:spPr>
          <a:xfrm>
            <a:off x="231648" y="1700863"/>
            <a:ext cx="3654552" cy="5157137"/>
          </a:xfrm>
          <a:ln>
            <a:noFill/>
          </a:ln>
        </p:spPr>
        <p:style>
          <a:lnRef idx="2">
            <a:schemeClr val="dk1"/>
          </a:lnRef>
          <a:fillRef idx="1">
            <a:schemeClr val="lt1"/>
          </a:fillRef>
          <a:effectRef idx="0">
            <a:schemeClr val="dk1"/>
          </a:effectRef>
          <a:fontRef idx="minor">
            <a:schemeClr val="dk1"/>
          </a:fontRef>
        </p:style>
        <p:txBody>
          <a:bodyPr>
            <a:normAutofit/>
          </a:bodyPr>
          <a:lstStyle/>
          <a:p>
            <a:pPr algn="l"/>
            <a:r>
              <a:rPr lang="da-DK" sz="3600" b="1" dirty="0">
                <a:latin typeface="+mj-lt"/>
              </a:rPr>
              <a:t>Eksempel: Hvilke bygningsdele er vigtigst </a:t>
            </a:r>
          </a:p>
          <a:p>
            <a:pPr algn="l"/>
            <a:r>
              <a:rPr lang="da-DK" sz="2000" dirty="0">
                <a:solidFill>
                  <a:schemeClr val="bg2"/>
                </a:solidFill>
              </a:rPr>
              <a:t>Ved renovering vender billedet, da fundamenter, dæk og ydervægge er givet på forhånd. De tekniske installationer og vinduer udgør 75,5 procent af bygningens miljøbelastning.   </a:t>
            </a:r>
          </a:p>
          <a:p>
            <a:pPr algn="l"/>
            <a:endParaRPr lang="da-DK" b="1" dirty="0"/>
          </a:p>
          <a:p>
            <a:pPr algn="l"/>
            <a:endParaRPr lang="da-DK" b="1" dirty="0"/>
          </a:p>
        </p:txBody>
      </p:sp>
      <p:pic>
        <p:nvPicPr>
          <p:cNvPr id="4" name="Billede 3">
            <a:extLst>
              <a:ext uri="{FF2B5EF4-FFF2-40B4-BE49-F238E27FC236}">
                <a16:creationId xmlns:a16="http://schemas.microsoft.com/office/drawing/2014/main" id="{00A8124F-6AE9-4B27-9206-848D187E4D12}"/>
              </a:ext>
            </a:extLst>
          </p:cNvPr>
          <p:cNvPicPr>
            <a:picLocks noChangeAspect="1"/>
          </p:cNvPicPr>
          <p:nvPr/>
        </p:nvPicPr>
        <p:blipFill>
          <a:blip r:embed="rId3"/>
          <a:stretch>
            <a:fillRect/>
          </a:stretch>
        </p:blipFill>
        <p:spPr>
          <a:xfrm>
            <a:off x="4180711" y="1648448"/>
            <a:ext cx="7779641" cy="3561104"/>
          </a:xfrm>
          <a:prstGeom prst="rect">
            <a:avLst/>
          </a:prstGeom>
        </p:spPr>
      </p:pic>
    </p:spTree>
    <p:extLst>
      <p:ext uri="{BB962C8B-B14F-4D97-AF65-F5344CB8AC3E}">
        <p14:creationId xmlns:p14="http://schemas.microsoft.com/office/powerpoint/2010/main" val="2720810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2CAA2-18A1-4B27-A3C1-5BBBD8CC1D32}"/>
              </a:ext>
            </a:extLst>
          </p:cNvPr>
          <p:cNvSpPr>
            <a:spLocks noGrp="1"/>
          </p:cNvSpPr>
          <p:nvPr>
            <p:ph type="title"/>
          </p:nvPr>
        </p:nvSpPr>
        <p:spPr>
          <a:xfrm>
            <a:off x="1048875" y="2583030"/>
            <a:ext cx="10515600" cy="1325563"/>
          </a:xfrm>
        </p:spPr>
        <p:txBody>
          <a:bodyPr/>
          <a:lstStyle/>
          <a:p>
            <a:r>
              <a:rPr lang="da-DK" dirty="0">
                <a:latin typeface="+mj-lt"/>
              </a:rPr>
              <a:t>Resultater fra: </a:t>
            </a:r>
          </a:p>
        </p:txBody>
      </p:sp>
      <p:pic>
        <p:nvPicPr>
          <p:cNvPr id="5" name="Pladsholder til indhold 4">
            <a:extLst>
              <a:ext uri="{FF2B5EF4-FFF2-40B4-BE49-F238E27FC236}">
                <a16:creationId xmlns:a16="http://schemas.microsoft.com/office/drawing/2014/main" id="{D3AF1F75-EAC6-418E-847F-22D9B5346E85}"/>
              </a:ext>
            </a:extLst>
          </p:cNvPr>
          <p:cNvPicPr>
            <a:picLocks noGrp="1" noChangeAspect="1"/>
          </p:cNvPicPr>
          <p:nvPr>
            <p:ph idx="1"/>
          </p:nvPr>
        </p:nvPicPr>
        <p:blipFill>
          <a:blip r:embed="rId3"/>
          <a:stretch>
            <a:fillRect/>
          </a:stretch>
        </p:blipFill>
        <p:spPr>
          <a:xfrm>
            <a:off x="5780698" y="887787"/>
            <a:ext cx="4582800" cy="1969890"/>
          </a:xfrm>
          <a:effectLst>
            <a:outerShdw blurRad="50800" dist="38100" dir="2700000" algn="tl" rotWithShape="0">
              <a:prstClr val="black">
                <a:alpha val="40000"/>
              </a:prstClr>
            </a:outerShdw>
          </a:effectLst>
        </p:spPr>
      </p:pic>
      <p:pic>
        <p:nvPicPr>
          <p:cNvPr id="7" name="Billede 6">
            <a:extLst>
              <a:ext uri="{FF2B5EF4-FFF2-40B4-BE49-F238E27FC236}">
                <a16:creationId xmlns:a16="http://schemas.microsoft.com/office/drawing/2014/main" id="{658B03E7-A2FC-46B1-9C87-DE6EF958BB88}"/>
              </a:ext>
            </a:extLst>
          </p:cNvPr>
          <p:cNvPicPr>
            <a:picLocks noChangeAspect="1"/>
          </p:cNvPicPr>
          <p:nvPr/>
        </p:nvPicPr>
        <p:blipFill>
          <a:blip r:embed="rId4"/>
          <a:stretch>
            <a:fillRect/>
          </a:stretch>
        </p:blipFill>
        <p:spPr>
          <a:xfrm>
            <a:off x="5783628" y="2724150"/>
            <a:ext cx="4579870" cy="2879686"/>
          </a:xfrm>
          <a:prstGeom prst="rect">
            <a:avLst/>
          </a:prstGeom>
          <a:effectLst>
            <a:outerShdw blurRad="50800" dist="38100" dir="2700000" algn="tl" rotWithShape="0">
              <a:prstClr val="black">
                <a:alpha val="40000"/>
              </a:prstClr>
            </a:outerShdw>
          </a:effectLst>
        </p:spPr>
      </p:pic>
      <p:sp>
        <p:nvSpPr>
          <p:cNvPr id="8" name="Tekstfelt 7">
            <a:extLst>
              <a:ext uri="{FF2B5EF4-FFF2-40B4-BE49-F238E27FC236}">
                <a16:creationId xmlns:a16="http://schemas.microsoft.com/office/drawing/2014/main" id="{4A18ADE0-9D2A-429B-9152-988A8E4C0C13}"/>
              </a:ext>
            </a:extLst>
          </p:cNvPr>
          <p:cNvSpPr txBox="1"/>
          <p:nvPr/>
        </p:nvSpPr>
        <p:spPr>
          <a:xfrm>
            <a:off x="1048875" y="3539261"/>
            <a:ext cx="3823163" cy="369332"/>
          </a:xfrm>
          <a:prstGeom prst="rect">
            <a:avLst/>
          </a:prstGeom>
          <a:noFill/>
        </p:spPr>
        <p:txBody>
          <a:bodyPr wrap="square" rtlCol="0">
            <a:spAutoFit/>
          </a:bodyPr>
          <a:lstStyle/>
          <a:p>
            <a:r>
              <a:rPr lang="da-DK" dirty="0"/>
              <a:t>60 bygninger fra 2013 - 2020</a:t>
            </a:r>
          </a:p>
        </p:txBody>
      </p:sp>
    </p:spTree>
    <p:extLst>
      <p:ext uri="{BB962C8B-B14F-4D97-AF65-F5344CB8AC3E}">
        <p14:creationId xmlns:p14="http://schemas.microsoft.com/office/powerpoint/2010/main" val="2462559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AF751-D1AA-4A55-A087-047B68F57573}"/>
              </a:ext>
            </a:extLst>
          </p:cNvPr>
          <p:cNvSpPr>
            <a:spLocks noGrp="1"/>
          </p:cNvSpPr>
          <p:nvPr>
            <p:ph type="title"/>
          </p:nvPr>
        </p:nvSpPr>
        <p:spPr>
          <a:xfrm>
            <a:off x="838200" y="522287"/>
            <a:ext cx="10515600" cy="1325563"/>
          </a:xfrm>
        </p:spPr>
        <p:txBody>
          <a:bodyPr>
            <a:normAutofit/>
          </a:bodyPr>
          <a:lstStyle/>
          <a:p>
            <a:r>
              <a:rPr lang="da-DK" dirty="0">
                <a:latin typeface="+mj-lt"/>
              </a:rPr>
              <a:t>Påvirkninger fra materialer og fra drift</a:t>
            </a:r>
          </a:p>
        </p:txBody>
      </p:sp>
      <p:sp>
        <p:nvSpPr>
          <p:cNvPr id="3" name="Pladsholder til indhold 2">
            <a:extLst>
              <a:ext uri="{FF2B5EF4-FFF2-40B4-BE49-F238E27FC236}">
                <a16:creationId xmlns:a16="http://schemas.microsoft.com/office/drawing/2014/main" id="{345068D0-B924-473F-89DD-FA2D4CD669B1}"/>
              </a:ext>
            </a:extLst>
          </p:cNvPr>
          <p:cNvSpPr>
            <a:spLocks noGrp="1"/>
          </p:cNvSpPr>
          <p:nvPr>
            <p:ph idx="1"/>
          </p:nvPr>
        </p:nvSpPr>
        <p:spPr>
          <a:xfrm>
            <a:off x="838200" y="1690688"/>
            <a:ext cx="10177463" cy="5400600"/>
          </a:xfrm>
        </p:spPr>
        <p:txBody>
          <a:bodyPr>
            <a:normAutofit/>
          </a:bodyPr>
          <a:lstStyle/>
          <a:p>
            <a:r>
              <a:rPr lang="da-DK" sz="2000" dirty="0">
                <a:latin typeface="+mn-lt"/>
              </a:rPr>
              <a:t>Påvirkningerne fra bygningens materialer er cirka 2-4 gange højere end påvirkningerne fra driften </a:t>
            </a:r>
          </a:p>
          <a:p>
            <a:r>
              <a:rPr lang="da-DK" sz="2000" dirty="0">
                <a:latin typeface="+mn-lt"/>
              </a:rPr>
              <a:t>Påvirkninger fra materialerne varierer fra 3,7 til 10,8 kg CO2-ækv/m2/år ved 50 år </a:t>
            </a:r>
          </a:p>
          <a:p>
            <a:r>
              <a:rPr lang="da-DK" sz="2000" dirty="0">
                <a:latin typeface="+mn-lt"/>
              </a:rPr>
              <a:t>3,11 til 9,50 kg CO2-ækv/m2/år ved 80 år</a:t>
            </a:r>
          </a:p>
          <a:p>
            <a:r>
              <a:rPr lang="da-DK" sz="2000" dirty="0">
                <a:latin typeface="+mn-lt"/>
              </a:rPr>
              <a:t>Driftsenergiforbruget varierer fra 0,22 til 4,58 kg CO2-ækv/m2/år ved 50 år </a:t>
            </a:r>
          </a:p>
          <a:p>
            <a:r>
              <a:rPr lang="da-DK" sz="2000" dirty="0">
                <a:latin typeface="+mn-lt"/>
              </a:rPr>
              <a:t>Driftsenergiforbruget varierer fra 0,17 til 4,30 kg CO2-ækv/m2/år ved 80 år. </a:t>
            </a:r>
          </a:p>
          <a:p>
            <a:r>
              <a:rPr lang="da-DK" sz="2000" dirty="0">
                <a:latin typeface="+mn-lt"/>
              </a:rPr>
              <a:t>Resultater viser også, at der ikke er en stor forskel i påvirkninger for forskellige bygningstypers klimapåvirkning, </a:t>
            </a:r>
          </a:p>
          <a:p>
            <a:r>
              <a:rPr lang="da-DK" sz="2000" dirty="0">
                <a:latin typeface="+mn-lt"/>
              </a:rPr>
              <a:t>hverken i påvirkninger for drifts-energi eller materialer. </a:t>
            </a:r>
          </a:p>
          <a:p>
            <a:r>
              <a:rPr lang="da-DK" sz="2000" dirty="0">
                <a:latin typeface="+mn-lt"/>
              </a:rPr>
              <a:t>Medianværdien for materialernes klimabelastning for enfamiliehuse, rækkehuse, etageboligbyggeri og kontorer ligger på hhv. (7,4) (7,1) (7,0) og (6,9) kg CO2-ækv/m2/år ved en 50-års betragtningsperiode. </a:t>
            </a:r>
          </a:p>
        </p:txBody>
      </p:sp>
    </p:spTree>
    <p:extLst>
      <p:ext uri="{BB962C8B-B14F-4D97-AF65-F5344CB8AC3E}">
        <p14:creationId xmlns:p14="http://schemas.microsoft.com/office/powerpoint/2010/main" val="573548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45C00A-2C07-4709-828D-E701F5F73BF9}"/>
              </a:ext>
            </a:extLst>
          </p:cNvPr>
          <p:cNvSpPr>
            <a:spLocks noGrp="1"/>
          </p:cNvSpPr>
          <p:nvPr>
            <p:ph type="title"/>
          </p:nvPr>
        </p:nvSpPr>
        <p:spPr>
          <a:xfrm>
            <a:off x="838200" y="1465263"/>
            <a:ext cx="10515600" cy="1325563"/>
          </a:xfrm>
        </p:spPr>
        <p:txBody>
          <a:bodyPr/>
          <a:lstStyle/>
          <a:p>
            <a:r>
              <a:rPr lang="da-DK" dirty="0">
                <a:solidFill>
                  <a:schemeClr val="bg1"/>
                </a:solidFill>
                <a:latin typeface="+mj-lt"/>
              </a:rPr>
              <a:t>Stor forskel i klimapåvirkning</a:t>
            </a:r>
          </a:p>
        </p:txBody>
      </p:sp>
      <p:sp>
        <p:nvSpPr>
          <p:cNvPr id="3" name="Pladsholder til indhold 2">
            <a:extLst>
              <a:ext uri="{FF2B5EF4-FFF2-40B4-BE49-F238E27FC236}">
                <a16:creationId xmlns:a16="http://schemas.microsoft.com/office/drawing/2014/main" id="{FAD29614-A90A-42C5-8775-13A08052BD5D}"/>
              </a:ext>
            </a:extLst>
          </p:cNvPr>
          <p:cNvSpPr>
            <a:spLocks noGrp="1"/>
          </p:cNvSpPr>
          <p:nvPr>
            <p:ph idx="1"/>
          </p:nvPr>
        </p:nvSpPr>
        <p:spPr>
          <a:xfrm>
            <a:off x="838200" y="2790826"/>
            <a:ext cx="7091363" cy="4351338"/>
          </a:xfrm>
        </p:spPr>
        <p:txBody>
          <a:bodyPr>
            <a:normAutofit/>
          </a:bodyPr>
          <a:lstStyle/>
          <a:p>
            <a:r>
              <a:rPr lang="da-DK" dirty="0">
                <a:solidFill>
                  <a:schemeClr val="bg2"/>
                </a:solidFill>
                <a:latin typeface="+mn-lt"/>
              </a:rPr>
              <a:t>Nogle bygninger har op til 2,25 gange større påvirkninger fra både materialer og drift end andre bygninger, varierende fra 6,45 til 14,52 kg CO2-ækv/m2/år. </a:t>
            </a:r>
          </a:p>
          <a:p>
            <a:r>
              <a:rPr lang="da-DK" dirty="0">
                <a:solidFill>
                  <a:schemeClr val="bg2"/>
                </a:solidFill>
                <a:latin typeface="+mn-lt"/>
              </a:rPr>
              <a:t>Påvirkningerne fra bygningens materialer typisk er 2 - 4 gange højere end påvirkningerne fra driftsenergiforbruget. </a:t>
            </a:r>
          </a:p>
        </p:txBody>
      </p:sp>
      <p:pic>
        <p:nvPicPr>
          <p:cNvPr id="4" name="Grafik 3">
            <a:extLst>
              <a:ext uri="{FF2B5EF4-FFF2-40B4-BE49-F238E27FC236}">
                <a16:creationId xmlns:a16="http://schemas.microsoft.com/office/drawing/2014/main" id="{F40C1AF7-3926-8C40-84AC-08C02C58749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395"/>
          <a:stretch/>
        </p:blipFill>
        <p:spPr>
          <a:xfrm rot="5400000">
            <a:off x="8928619" y="2268020"/>
            <a:ext cx="2719388" cy="8384627"/>
          </a:xfrm>
          <a:prstGeom prst="rect">
            <a:avLst/>
          </a:prstGeom>
        </p:spPr>
      </p:pic>
    </p:spTree>
    <p:extLst>
      <p:ext uri="{BB962C8B-B14F-4D97-AF65-F5344CB8AC3E}">
        <p14:creationId xmlns:p14="http://schemas.microsoft.com/office/powerpoint/2010/main" val="498471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FB8F282-5884-446D-8D8B-0B7EA5136028}"/>
              </a:ext>
            </a:extLst>
          </p:cNvPr>
          <p:cNvSpPr txBox="1"/>
          <p:nvPr/>
        </p:nvSpPr>
        <p:spPr>
          <a:xfrm>
            <a:off x="470421" y="6017646"/>
            <a:ext cx="5865765" cy="261610"/>
          </a:xfrm>
          <a:prstGeom prst="rect">
            <a:avLst/>
          </a:prstGeom>
          <a:noFill/>
        </p:spPr>
        <p:txBody>
          <a:bodyPr wrap="square" rtlCol="0">
            <a:spAutoFit/>
          </a:bodyPr>
          <a:lstStyle/>
          <a:p>
            <a:r>
              <a:rPr lang="da-DK" sz="1100" dirty="0">
                <a:solidFill>
                  <a:schemeClr val="bg2"/>
                </a:solidFill>
              </a:rPr>
              <a:t>Figur 1: Generelle bæredygtighedskvaliteter  </a:t>
            </a:r>
          </a:p>
        </p:txBody>
      </p:sp>
      <p:pic>
        <p:nvPicPr>
          <p:cNvPr id="2" name="Billede 1">
            <a:extLst>
              <a:ext uri="{FF2B5EF4-FFF2-40B4-BE49-F238E27FC236}">
                <a16:creationId xmlns:a16="http://schemas.microsoft.com/office/drawing/2014/main" id="{DDCDF0B7-AD35-48D6-A8A5-4A13FE0BDA2C}"/>
              </a:ext>
            </a:extLst>
          </p:cNvPr>
          <p:cNvPicPr>
            <a:picLocks noChangeAspect="1"/>
          </p:cNvPicPr>
          <p:nvPr/>
        </p:nvPicPr>
        <p:blipFill>
          <a:blip r:embed="rId3"/>
          <a:stretch>
            <a:fillRect/>
          </a:stretch>
        </p:blipFill>
        <p:spPr>
          <a:xfrm>
            <a:off x="115639" y="1241745"/>
            <a:ext cx="5740174" cy="4374509"/>
          </a:xfrm>
          <a:prstGeom prst="rect">
            <a:avLst/>
          </a:prstGeom>
        </p:spPr>
      </p:pic>
      <p:sp>
        <p:nvSpPr>
          <p:cNvPr id="7" name="Tekstfelt 6">
            <a:extLst>
              <a:ext uri="{FF2B5EF4-FFF2-40B4-BE49-F238E27FC236}">
                <a16:creationId xmlns:a16="http://schemas.microsoft.com/office/drawing/2014/main" id="{C9B105E4-F3AA-4E8A-8448-EB6863E5100E}"/>
              </a:ext>
            </a:extLst>
          </p:cNvPr>
          <p:cNvSpPr txBox="1"/>
          <p:nvPr/>
        </p:nvSpPr>
        <p:spPr>
          <a:xfrm>
            <a:off x="5855814" y="1769646"/>
            <a:ext cx="5507849"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000" b="1" dirty="0">
                <a:solidFill>
                  <a:schemeClr val="bg1"/>
                </a:solidFill>
                <a:latin typeface="+mj-lt"/>
              </a:rPr>
              <a:t>Hvad er bæredygtighed? </a:t>
            </a:r>
          </a:p>
        </p:txBody>
      </p:sp>
      <p:sp>
        <p:nvSpPr>
          <p:cNvPr id="12" name="Tekstfelt 11">
            <a:extLst>
              <a:ext uri="{FF2B5EF4-FFF2-40B4-BE49-F238E27FC236}">
                <a16:creationId xmlns:a16="http://schemas.microsoft.com/office/drawing/2014/main" id="{A104DCEB-B1AE-4940-9BCD-8FCEB3A06868}"/>
              </a:ext>
            </a:extLst>
          </p:cNvPr>
          <p:cNvSpPr txBox="1"/>
          <p:nvPr/>
        </p:nvSpPr>
        <p:spPr>
          <a:xfrm>
            <a:off x="5855813" y="2477532"/>
            <a:ext cx="5647759" cy="255454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2000" dirty="0">
                <a:solidFill>
                  <a:schemeClr val="tx1"/>
                </a:solidFill>
              </a:rPr>
              <a:t>Definitionen af bæredygtighed er at opfylde de nuværende behov, uden at bringe fremtidige generationers muligheder for at opfylde deres behov i fare. Det er kun muligt, hvis der arbejdes med en balanceret tilgang til </a:t>
            </a:r>
          </a:p>
          <a:p>
            <a:r>
              <a:rPr lang="da-DK" sz="2000" b="1" dirty="0">
                <a:solidFill>
                  <a:schemeClr val="bg1"/>
                </a:solidFill>
              </a:rPr>
              <a:t>S</a:t>
            </a:r>
            <a:r>
              <a:rPr lang="da-DK" sz="2000" dirty="0">
                <a:solidFill>
                  <a:schemeClr val="tx1"/>
                </a:solidFill>
              </a:rPr>
              <a:t>ociale, </a:t>
            </a:r>
            <a:r>
              <a:rPr lang="da-DK" sz="2000" b="1" dirty="0">
                <a:solidFill>
                  <a:schemeClr val="bg1"/>
                </a:solidFill>
              </a:rPr>
              <a:t>Ø</a:t>
            </a:r>
            <a:r>
              <a:rPr lang="da-DK" sz="2000" dirty="0">
                <a:solidFill>
                  <a:schemeClr val="tx1"/>
                </a:solidFill>
              </a:rPr>
              <a:t>konomiske og </a:t>
            </a:r>
            <a:r>
              <a:rPr lang="da-DK" sz="2000" b="1" dirty="0">
                <a:solidFill>
                  <a:schemeClr val="bg1"/>
                </a:solidFill>
              </a:rPr>
              <a:t>M</a:t>
            </a:r>
            <a:r>
              <a:rPr lang="da-DK" sz="2000" dirty="0">
                <a:solidFill>
                  <a:schemeClr val="tx1"/>
                </a:solidFill>
              </a:rPr>
              <a:t>iljømæssige forhold.</a:t>
            </a:r>
          </a:p>
          <a:p>
            <a:endParaRPr lang="da-DK" sz="2000" dirty="0">
              <a:solidFill>
                <a:schemeClr val="tx1"/>
              </a:solidFill>
            </a:endParaRPr>
          </a:p>
          <a:p>
            <a:r>
              <a:rPr lang="da-DK" sz="2000" dirty="0">
                <a:solidFill>
                  <a:schemeClr val="tx1"/>
                </a:solidFill>
              </a:rPr>
              <a:t>Huskeregel:  Forkortelsen er </a:t>
            </a:r>
            <a:r>
              <a:rPr lang="da-DK" sz="2000" b="1" dirty="0">
                <a:solidFill>
                  <a:schemeClr val="bg1"/>
                </a:solidFill>
              </a:rPr>
              <a:t>SØM</a:t>
            </a:r>
            <a:r>
              <a:rPr lang="da-DK" sz="2000" dirty="0">
                <a:solidFill>
                  <a:schemeClr val="bg1"/>
                </a:solidFill>
              </a:rPr>
              <a:t> </a:t>
            </a:r>
          </a:p>
        </p:txBody>
      </p:sp>
    </p:spTree>
    <p:extLst>
      <p:ext uri="{BB962C8B-B14F-4D97-AF65-F5344CB8AC3E}">
        <p14:creationId xmlns:p14="http://schemas.microsoft.com/office/powerpoint/2010/main" val="764437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9A00C-7FEA-47B3-A638-6315469E86C8}"/>
              </a:ext>
            </a:extLst>
          </p:cNvPr>
          <p:cNvSpPr>
            <a:spLocks noGrp="1"/>
          </p:cNvSpPr>
          <p:nvPr>
            <p:ph type="title"/>
          </p:nvPr>
        </p:nvSpPr>
        <p:spPr>
          <a:xfrm>
            <a:off x="838200" y="1836738"/>
            <a:ext cx="10515600" cy="1325563"/>
          </a:xfrm>
        </p:spPr>
        <p:txBody>
          <a:bodyPr/>
          <a:lstStyle/>
          <a:p>
            <a:r>
              <a:rPr lang="da-DK" dirty="0">
                <a:solidFill>
                  <a:schemeClr val="bg1"/>
                </a:solidFill>
                <a:latin typeface="+mj-lt"/>
              </a:rPr>
              <a:t>Det er materialerne, der vægter</a:t>
            </a:r>
          </a:p>
        </p:txBody>
      </p:sp>
      <p:sp>
        <p:nvSpPr>
          <p:cNvPr id="3" name="Pladsholder til indhold 2">
            <a:extLst>
              <a:ext uri="{FF2B5EF4-FFF2-40B4-BE49-F238E27FC236}">
                <a16:creationId xmlns:a16="http://schemas.microsoft.com/office/drawing/2014/main" id="{FAC26C8D-C831-412D-B538-861AC4B490CE}"/>
              </a:ext>
            </a:extLst>
          </p:cNvPr>
          <p:cNvSpPr>
            <a:spLocks noGrp="1"/>
          </p:cNvSpPr>
          <p:nvPr>
            <p:ph idx="1"/>
          </p:nvPr>
        </p:nvSpPr>
        <p:spPr>
          <a:xfrm>
            <a:off x="838200" y="2940050"/>
            <a:ext cx="6677025" cy="4351338"/>
          </a:xfrm>
        </p:spPr>
        <p:txBody>
          <a:bodyPr/>
          <a:lstStyle/>
          <a:p>
            <a:r>
              <a:rPr lang="da-DK" dirty="0">
                <a:solidFill>
                  <a:schemeClr val="bg2"/>
                </a:solidFill>
                <a:latin typeface="+mn-lt"/>
              </a:rPr>
              <a:t>Påvirkningerne fra materialerne varierer fra 3,67 til 10,84 kg CO2-ækv/m2/år, </a:t>
            </a:r>
          </a:p>
          <a:p>
            <a:r>
              <a:rPr lang="da-DK" dirty="0">
                <a:solidFill>
                  <a:schemeClr val="bg2"/>
                </a:solidFill>
                <a:latin typeface="+mn-lt"/>
              </a:rPr>
              <a:t>Påvirkningerne fra driftsenergiforbruget varierer fra 0,22 til 4,58 kg CO2-ækv/m2/år.</a:t>
            </a:r>
          </a:p>
        </p:txBody>
      </p:sp>
      <p:pic>
        <p:nvPicPr>
          <p:cNvPr id="4" name="Grafik 3">
            <a:extLst>
              <a:ext uri="{FF2B5EF4-FFF2-40B4-BE49-F238E27FC236}">
                <a16:creationId xmlns:a16="http://schemas.microsoft.com/office/drawing/2014/main" id="{0D44047D-4F5F-8E43-A30A-40A858E5E8DA}"/>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395"/>
          <a:stretch/>
        </p:blipFill>
        <p:spPr>
          <a:xfrm rot="5400000">
            <a:off x="7280794" y="1967981"/>
            <a:ext cx="2719388" cy="8384627"/>
          </a:xfrm>
          <a:prstGeom prst="rect">
            <a:avLst/>
          </a:prstGeom>
        </p:spPr>
      </p:pic>
    </p:spTree>
    <p:extLst>
      <p:ext uri="{BB962C8B-B14F-4D97-AF65-F5344CB8AC3E}">
        <p14:creationId xmlns:p14="http://schemas.microsoft.com/office/powerpoint/2010/main" val="3764230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FFAB0-5D50-478F-B397-FFDE2671F70C}"/>
              </a:ext>
            </a:extLst>
          </p:cNvPr>
          <p:cNvSpPr>
            <a:spLocks noGrp="1"/>
          </p:cNvSpPr>
          <p:nvPr>
            <p:ph type="title"/>
          </p:nvPr>
        </p:nvSpPr>
        <p:spPr/>
        <p:txBody>
          <a:bodyPr/>
          <a:lstStyle/>
          <a:p>
            <a:r>
              <a:rPr lang="da-DK" dirty="0"/>
              <a:t>Og forbruget er højere i virkeligheden</a:t>
            </a:r>
          </a:p>
        </p:txBody>
      </p:sp>
      <p:sp>
        <p:nvSpPr>
          <p:cNvPr id="3" name="Pladsholder til indhold 2">
            <a:extLst>
              <a:ext uri="{FF2B5EF4-FFF2-40B4-BE49-F238E27FC236}">
                <a16:creationId xmlns:a16="http://schemas.microsoft.com/office/drawing/2014/main" id="{7DDD9C20-F80F-4F62-876F-AE888060F08D}"/>
              </a:ext>
            </a:extLst>
          </p:cNvPr>
          <p:cNvSpPr>
            <a:spLocks noGrp="1"/>
          </p:cNvSpPr>
          <p:nvPr>
            <p:ph idx="1"/>
          </p:nvPr>
        </p:nvSpPr>
        <p:spPr/>
        <p:txBody>
          <a:bodyPr/>
          <a:lstStyle/>
          <a:p>
            <a:r>
              <a:rPr lang="da-DK" dirty="0"/>
              <a:t>Her er det vigtigt at være opmærksom på, at driftsenergifor-bruget for hver bygning er baseret på data fra energirammeberegninger. </a:t>
            </a:r>
          </a:p>
          <a:p>
            <a:r>
              <a:rPr lang="da-DK" dirty="0"/>
              <a:t>Det faktiske drifts-energiforbrug ligger erfaringsmæssigt højere, fordi beregningsmetoden ikke omfatter alt </a:t>
            </a:r>
            <a:r>
              <a:rPr lang="da-DK" dirty="0" err="1"/>
              <a:t>for-brug</a:t>
            </a:r>
            <a:r>
              <a:rPr lang="da-DK" dirty="0"/>
              <a:t> og anvender standardantagelser. </a:t>
            </a:r>
          </a:p>
          <a:p>
            <a:r>
              <a:rPr lang="da-DK" dirty="0"/>
              <a:t>Det betyder, at den reelle klimapåvirkning formentlig vil være højere.</a:t>
            </a:r>
          </a:p>
        </p:txBody>
      </p:sp>
    </p:spTree>
    <p:extLst>
      <p:ext uri="{BB962C8B-B14F-4D97-AF65-F5344CB8AC3E}">
        <p14:creationId xmlns:p14="http://schemas.microsoft.com/office/powerpoint/2010/main" val="2681927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FDFDF-3B07-4247-B73A-F318268CB9E3}"/>
              </a:ext>
            </a:extLst>
          </p:cNvPr>
          <p:cNvSpPr>
            <a:spLocks noGrp="1"/>
          </p:cNvSpPr>
          <p:nvPr>
            <p:ph type="title"/>
          </p:nvPr>
        </p:nvSpPr>
        <p:spPr/>
        <p:txBody>
          <a:bodyPr/>
          <a:lstStyle/>
          <a:p>
            <a:r>
              <a:rPr lang="da-DK" dirty="0"/>
              <a:t>Heller Ikke alt er med  i materialer…</a:t>
            </a:r>
          </a:p>
        </p:txBody>
      </p:sp>
      <p:sp>
        <p:nvSpPr>
          <p:cNvPr id="3" name="Pladsholder til indhold 2">
            <a:extLst>
              <a:ext uri="{FF2B5EF4-FFF2-40B4-BE49-F238E27FC236}">
                <a16:creationId xmlns:a16="http://schemas.microsoft.com/office/drawing/2014/main" id="{5943AFD0-5B7B-450C-BFCD-1709C7D8A33D}"/>
              </a:ext>
            </a:extLst>
          </p:cNvPr>
          <p:cNvSpPr>
            <a:spLocks noGrp="1"/>
          </p:cNvSpPr>
          <p:nvPr>
            <p:ph idx="1"/>
          </p:nvPr>
        </p:nvSpPr>
        <p:spPr/>
        <p:txBody>
          <a:bodyPr/>
          <a:lstStyle/>
          <a:p>
            <a:r>
              <a:rPr lang="da-DK" dirty="0"/>
              <a:t>Ligeledes vil den reelle klimapåvirkning fra materialerne også være højere.</a:t>
            </a:r>
          </a:p>
          <a:p>
            <a:r>
              <a:rPr lang="da-DK" dirty="0"/>
              <a:t>Ikke alle livscyklusfaser er medtaget i beregningen. </a:t>
            </a:r>
          </a:p>
          <a:p>
            <a:r>
              <a:rPr lang="da-DK" dirty="0"/>
              <a:t>ikke medtaget påvirkninger fra transport til byggepladsen samt installation og materiale-spild på byggepladsen. </a:t>
            </a:r>
          </a:p>
          <a:p>
            <a:r>
              <a:rPr lang="da-DK" dirty="0"/>
              <a:t>ikke medtaget reparation og vedligeholdelse af </a:t>
            </a:r>
            <a:r>
              <a:rPr lang="da-DK" dirty="0" err="1"/>
              <a:t>bygge-materialerne</a:t>
            </a:r>
            <a:r>
              <a:rPr lang="da-DK" dirty="0"/>
              <a:t>, som også har potentiale til at forøge klimapåvirkningen. </a:t>
            </a:r>
          </a:p>
        </p:txBody>
      </p:sp>
    </p:spTree>
    <p:extLst>
      <p:ext uri="{BB962C8B-B14F-4D97-AF65-F5344CB8AC3E}">
        <p14:creationId xmlns:p14="http://schemas.microsoft.com/office/powerpoint/2010/main" val="1692991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42D8F-2F4D-44DF-A305-E0457429212E}"/>
              </a:ext>
            </a:extLst>
          </p:cNvPr>
          <p:cNvSpPr>
            <a:spLocks noGrp="1"/>
          </p:cNvSpPr>
          <p:nvPr>
            <p:ph type="title"/>
          </p:nvPr>
        </p:nvSpPr>
        <p:spPr/>
        <p:txBody>
          <a:bodyPr/>
          <a:lstStyle/>
          <a:p>
            <a:r>
              <a:rPr lang="da-DK" dirty="0"/>
              <a:t>Slides slut fra de 60 eksempler</a:t>
            </a:r>
          </a:p>
        </p:txBody>
      </p:sp>
      <p:sp>
        <p:nvSpPr>
          <p:cNvPr id="3" name="Pladsholder til indhold 2">
            <a:extLst>
              <a:ext uri="{FF2B5EF4-FFF2-40B4-BE49-F238E27FC236}">
                <a16:creationId xmlns:a16="http://schemas.microsoft.com/office/drawing/2014/main" id="{3F98C865-95E3-4673-98FC-822031CD1FB6}"/>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2145964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80D95-E6E9-4C6D-9725-85D639C5FD3F}"/>
              </a:ext>
            </a:extLst>
          </p:cNvPr>
          <p:cNvSpPr>
            <a:spLocks noGrp="1"/>
          </p:cNvSpPr>
          <p:nvPr>
            <p:ph type="title"/>
          </p:nvPr>
        </p:nvSpPr>
        <p:spPr/>
        <p:txBody>
          <a:bodyPr/>
          <a:lstStyle/>
          <a:p>
            <a:r>
              <a:rPr lang="da-DK" dirty="0">
                <a:latin typeface="+mj-lt"/>
              </a:rPr>
              <a:t>Isoleringsmaterialer – vurderet på CO</a:t>
            </a:r>
            <a:r>
              <a:rPr lang="da-DK" baseline="-25000" dirty="0">
                <a:latin typeface="+mj-lt"/>
              </a:rPr>
              <a:t>2</a:t>
            </a:r>
            <a:r>
              <a:rPr lang="da-DK" dirty="0">
                <a:latin typeface="+mj-lt"/>
              </a:rPr>
              <a:t>-udledning</a:t>
            </a:r>
          </a:p>
        </p:txBody>
      </p:sp>
      <p:pic>
        <p:nvPicPr>
          <p:cNvPr id="4" name="Billede 3">
            <a:extLst>
              <a:ext uri="{FF2B5EF4-FFF2-40B4-BE49-F238E27FC236}">
                <a16:creationId xmlns:a16="http://schemas.microsoft.com/office/drawing/2014/main" id="{E34BFBA7-B01B-814A-94EF-42BD7345586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6000" y="2452045"/>
            <a:ext cx="10080000" cy="3013714"/>
          </a:xfrm>
          <a:prstGeom prst="rect">
            <a:avLst/>
          </a:prstGeom>
        </p:spPr>
      </p:pic>
    </p:spTree>
    <p:extLst>
      <p:ext uri="{BB962C8B-B14F-4D97-AF65-F5344CB8AC3E}">
        <p14:creationId xmlns:p14="http://schemas.microsoft.com/office/powerpoint/2010/main" val="129470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C3FA988-B5E7-4F18-9108-BECA6CBAFDA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6777" y="1605160"/>
            <a:ext cx="10504826" cy="3876280"/>
          </a:xfrm>
          <a:prstGeom prst="rect">
            <a:avLst/>
          </a:prstGeom>
        </p:spPr>
      </p:pic>
      <p:sp>
        <p:nvSpPr>
          <p:cNvPr id="3" name="Titel 1">
            <a:extLst>
              <a:ext uri="{FF2B5EF4-FFF2-40B4-BE49-F238E27FC236}">
                <a16:creationId xmlns:a16="http://schemas.microsoft.com/office/drawing/2014/main" id="{EC953C28-A5FF-1E4E-AFE8-17AE663C453E}"/>
              </a:ext>
            </a:extLst>
          </p:cNvPr>
          <p:cNvSpPr>
            <a:spLocks noGrp="1"/>
          </p:cNvSpPr>
          <p:nvPr>
            <p:ph type="title"/>
          </p:nvPr>
        </p:nvSpPr>
        <p:spPr>
          <a:xfrm>
            <a:off x="838200" y="365125"/>
            <a:ext cx="10515600" cy="1325563"/>
          </a:xfrm>
        </p:spPr>
        <p:txBody>
          <a:bodyPr/>
          <a:lstStyle/>
          <a:p>
            <a:r>
              <a:rPr lang="da-DK" dirty="0">
                <a:latin typeface="+mj-lt"/>
              </a:rPr>
              <a:t>Isoleringsmaterialer – vurderet på energiforbrug</a:t>
            </a:r>
          </a:p>
        </p:txBody>
      </p:sp>
    </p:spTree>
    <p:extLst>
      <p:ext uri="{BB962C8B-B14F-4D97-AF65-F5344CB8AC3E}">
        <p14:creationId xmlns:p14="http://schemas.microsoft.com/office/powerpoint/2010/main" val="1997931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EB32808-2A5B-4387-9B50-883CD21A0A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661680"/>
            <a:ext cx="11889914" cy="2966568"/>
          </a:xfrm>
          <a:prstGeom prst="rect">
            <a:avLst/>
          </a:prstGeom>
        </p:spPr>
      </p:pic>
      <p:sp>
        <p:nvSpPr>
          <p:cNvPr id="5" name="Titel 1">
            <a:extLst>
              <a:ext uri="{FF2B5EF4-FFF2-40B4-BE49-F238E27FC236}">
                <a16:creationId xmlns:a16="http://schemas.microsoft.com/office/drawing/2014/main" id="{19249CC5-AE37-0041-BB52-ACE9AB3B55AD}"/>
              </a:ext>
            </a:extLst>
          </p:cNvPr>
          <p:cNvSpPr txBox="1">
            <a:spLocks/>
          </p:cNvSpPr>
          <p:nvPr/>
        </p:nvSpPr>
        <p:spPr>
          <a:xfrm>
            <a:off x="838200" y="6697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i="0" kern="1200" spc="0">
                <a:solidFill>
                  <a:schemeClr val="tx1"/>
                </a:solidFill>
                <a:latin typeface="FranklinGothic URW Demi" pitchFamily="2" charset="77"/>
                <a:ea typeface="+mj-ea"/>
                <a:cs typeface="+mj-cs"/>
              </a:defRPr>
            </a:lvl1pPr>
          </a:lstStyle>
          <a:p>
            <a:r>
              <a:rPr lang="da-DK" dirty="0">
                <a:latin typeface="+mj-lt"/>
              </a:rPr>
              <a:t>Isoleringsmaterialer – husk man skal bruge forskellige mængder af forskellige materialer</a:t>
            </a:r>
          </a:p>
        </p:txBody>
      </p:sp>
    </p:spTree>
    <p:extLst>
      <p:ext uri="{BB962C8B-B14F-4D97-AF65-F5344CB8AC3E}">
        <p14:creationId xmlns:p14="http://schemas.microsoft.com/office/powerpoint/2010/main" val="3798436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8FCD9F98-5487-2447-A2DC-2DA8DB5C03B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336"/>
          <a:stretch/>
        </p:blipFill>
        <p:spPr>
          <a:xfrm>
            <a:off x="5391149" y="844550"/>
            <a:ext cx="6224303" cy="5580000"/>
          </a:xfrm>
          <a:effectLst>
            <a:outerShdw blurRad="63500" sx="102000" sy="102000" algn="ctr" rotWithShape="0">
              <a:prstClr val="black">
                <a:alpha val="40000"/>
              </a:prstClr>
            </a:outerShdw>
          </a:effectLst>
        </p:spPr>
      </p:pic>
      <p:sp>
        <p:nvSpPr>
          <p:cNvPr id="5" name="Tekstfelt 4">
            <a:extLst>
              <a:ext uri="{FF2B5EF4-FFF2-40B4-BE49-F238E27FC236}">
                <a16:creationId xmlns:a16="http://schemas.microsoft.com/office/drawing/2014/main" id="{F02AC59E-0FC6-4A06-B813-120C8DDE3533}"/>
              </a:ext>
            </a:extLst>
          </p:cNvPr>
          <p:cNvSpPr txBox="1"/>
          <p:nvPr/>
        </p:nvSpPr>
        <p:spPr>
          <a:xfrm>
            <a:off x="1158873" y="4588470"/>
            <a:ext cx="1558889" cy="923330"/>
          </a:xfrm>
          <a:prstGeom prst="rect">
            <a:avLst/>
          </a:prstGeom>
          <a:noFill/>
        </p:spPr>
        <p:txBody>
          <a:bodyPr wrap="square" rtlCol="0">
            <a:spAutoFit/>
          </a:bodyPr>
          <a:lstStyle/>
          <a:p>
            <a:r>
              <a:rPr lang="da-DK" dirty="0"/>
              <a:t>Svarer til 200 mm ved lambda 0,037</a:t>
            </a:r>
          </a:p>
        </p:txBody>
      </p:sp>
      <p:sp>
        <p:nvSpPr>
          <p:cNvPr id="4" name="Titel 1">
            <a:extLst>
              <a:ext uri="{FF2B5EF4-FFF2-40B4-BE49-F238E27FC236}">
                <a16:creationId xmlns:a16="http://schemas.microsoft.com/office/drawing/2014/main" id="{B98F4274-EAEF-8B4C-95F2-CC2B166F7482}"/>
              </a:ext>
            </a:extLst>
          </p:cNvPr>
          <p:cNvSpPr txBox="1">
            <a:spLocks/>
          </p:cNvSpPr>
          <p:nvPr/>
        </p:nvSpPr>
        <p:spPr>
          <a:xfrm>
            <a:off x="981073" y="983540"/>
            <a:ext cx="7924800" cy="72532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500" b="1" i="0" kern="1200" spc="0">
                <a:solidFill>
                  <a:schemeClr val="tx1"/>
                </a:solidFill>
                <a:latin typeface="FranklinGothic URW Demi" pitchFamily="2" charset="77"/>
                <a:ea typeface="+mj-ea"/>
                <a:cs typeface="+mj-cs"/>
              </a:defRPr>
            </a:lvl1pPr>
          </a:lstStyle>
          <a:p>
            <a:r>
              <a:rPr lang="da-DK" dirty="0">
                <a:latin typeface="+mj-lt"/>
              </a:rPr>
              <a:t>Isoleringsmaterialer</a:t>
            </a:r>
          </a:p>
          <a:p>
            <a:r>
              <a:rPr lang="da-DK" dirty="0">
                <a:latin typeface="+mj-lt"/>
              </a:rPr>
              <a:t>– eksempel CO</a:t>
            </a:r>
            <a:r>
              <a:rPr lang="da-DK" baseline="-25000" dirty="0">
                <a:latin typeface="+mj-lt"/>
              </a:rPr>
              <a:t>2</a:t>
            </a:r>
            <a:endParaRPr lang="da-DK" dirty="0">
              <a:latin typeface="+mj-lt"/>
            </a:endParaRPr>
          </a:p>
        </p:txBody>
      </p:sp>
    </p:spTree>
    <p:extLst>
      <p:ext uri="{BB962C8B-B14F-4D97-AF65-F5344CB8AC3E}">
        <p14:creationId xmlns:p14="http://schemas.microsoft.com/office/powerpoint/2010/main" val="2025886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F02AC59E-0FC6-4A06-B813-120C8DDE3533}"/>
              </a:ext>
            </a:extLst>
          </p:cNvPr>
          <p:cNvSpPr txBox="1"/>
          <p:nvPr/>
        </p:nvSpPr>
        <p:spPr>
          <a:xfrm>
            <a:off x="1158873" y="4588470"/>
            <a:ext cx="1558889" cy="923330"/>
          </a:xfrm>
          <a:prstGeom prst="rect">
            <a:avLst/>
          </a:prstGeom>
          <a:noFill/>
        </p:spPr>
        <p:txBody>
          <a:bodyPr wrap="square" rtlCol="0">
            <a:spAutoFit/>
          </a:bodyPr>
          <a:lstStyle/>
          <a:p>
            <a:r>
              <a:rPr lang="da-DK" dirty="0"/>
              <a:t>Svarer til 200 mm ved lambda 0,037</a:t>
            </a:r>
          </a:p>
        </p:txBody>
      </p:sp>
      <p:sp>
        <p:nvSpPr>
          <p:cNvPr id="4" name="Titel 1">
            <a:extLst>
              <a:ext uri="{FF2B5EF4-FFF2-40B4-BE49-F238E27FC236}">
                <a16:creationId xmlns:a16="http://schemas.microsoft.com/office/drawing/2014/main" id="{B98F4274-EAEF-8B4C-95F2-CC2B166F7482}"/>
              </a:ext>
            </a:extLst>
          </p:cNvPr>
          <p:cNvSpPr txBox="1">
            <a:spLocks/>
          </p:cNvSpPr>
          <p:nvPr/>
        </p:nvSpPr>
        <p:spPr>
          <a:xfrm>
            <a:off x="904873" y="947651"/>
            <a:ext cx="7924800" cy="725320"/>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500" b="1" i="0" kern="1200" spc="0">
                <a:solidFill>
                  <a:schemeClr val="tx1"/>
                </a:solidFill>
                <a:latin typeface="FranklinGothic URW Demi" pitchFamily="2" charset="77"/>
                <a:ea typeface="+mj-ea"/>
                <a:cs typeface="+mj-cs"/>
              </a:defRPr>
            </a:lvl1pPr>
          </a:lstStyle>
          <a:p>
            <a:r>
              <a:rPr lang="da-DK" dirty="0">
                <a:latin typeface="+mj-lt"/>
              </a:rPr>
              <a:t>Isoleringsmaterialer</a:t>
            </a:r>
          </a:p>
          <a:p>
            <a:r>
              <a:rPr lang="da-DK" dirty="0">
                <a:latin typeface="+mj-lt"/>
              </a:rPr>
              <a:t>– eksempel </a:t>
            </a:r>
            <a:br>
              <a:rPr lang="da-DK" dirty="0">
                <a:latin typeface="+mj-lt"/>
              </a:rPr>
            </a:br>
            <a:r>
              <a:rPr lang="da-DK" dirty="0">
                <a:latin typeface="+mj-lt"/>
              </a:rPr>
              <a:t>energiforbrug</a:t>
            </a:r>
          </a:p>
        </p:txBody>
      </p:sp>
      <p:pic>
        <p:nvPicPr>
          <p:cNvPr id="8" name="Pladsholder til indhold 7">
            <a:extLst>
              <a:ext uri="{FF2B5EF4-FFF2-40B4-BE49-F238E27FC236}">
                <a16:creationId xmlns:a16="http://schemas.microsoft.com/office/drawing/2014/main" id="{5A3045D1-D443-B244-A614-EBEED13905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97"/>
          <a:stretch/>
        </p:blipFill>
        <p:spPr>
          <a:xfrm>
            <a:off x="4819091" y="1281257"/>
            <a:ext cx="6840000" cy="5109464"/>
          </a:xfrm>
          <a:prstGeom prst="rect">
            <a:avLst/>
          </a:prstGeom>
          <a:noFill/>
          <a:effectLst>
            <a:outerShdw blurRad="63500" sx="102000" sy="102000" algn="ctr" rotWithShape="0">
              <a:prstClr val="black">
                <a:alpha val="40000"/>
              </a:prstClr>
            </a:outerShdw>
          </a:effectLst>
        </p:spPr>
      </p:pic>
      <p:sp>
        <p:nvSpPr>
          <p:cNvPr id="6" name="Rektangel 5">
            <a:extLst>
              <a:ext uri="{FF2B5EF4-FFF2-40B4-BE49-F238E27FC236}">
                <a16:creationId xmlns:a16="http://schemas.microsoft.com/office/drawing/2014/main" id="{E46E1B0D-DE0B-B245-A934-ED1E0C3BCF63}"/>
              </a:ext>
            </a:extLst>
          </p:cNvPr>
          <p:cNvSpPr/>
          <p:nvPr/>
        </p:nvSpPr>
        <p:spPr>
          <a:xfrm>
            <a:off x="1174784" y="3374324"/>
            <a:ext cx="2778127" cy="923330"/>
          </a:xfrm>
          <a:prstGeom prst="rect">
            <a:avLst/>
          </a:prstGeom>
        </p:spPr>
        <p:txBody>
          <a:bodyPr wrap="square">
            <a:spAutoFit/>
          </a:bodyPr>
          <a:lstStyle/>
          <a:p>
            <a:r>
              <a:rPr lang="da-DK" dirty="0"/>
              <a:t>For PUR: 270 MJ = 75 kWh, dvs. 100 mm koster 37 kWh/m</a:t>
            </a:r>
            <a:r>
              <a:rPr lang="da-DK" baseline="30000" dirty="0"/>
              <a:t>2</a:t>
            </a:r>
          </a:p>
        </p:txBody>
      </p:sp>
    </p:spTree>
    <p:extLst>
      <p:ext uri="{BB962C8B-B14F-4D97-AF65-F5344CB8AC3E}">
        <p14:creationId xmlns:p14="http://schemas.microsoft.com/office/powerpoint/2010/main" val="680509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271FD-27B2-4BFF-BC39-A92594A1D53E}"/>
              </a:ext>
            </a:extLst>
          </p:cNvPr>
          <p:cNvSpPr>
            <a:spLocks noGrp="1"/>
          </p:cNvSpPr>
          <p:nvPr>
            <p:ph type="title"/>
          </p:nvPr>
        </p:nvSpPr>
        <p:spPr>
          <a:xfrm>
            <a:off x="938213" y="1206997"/>
            <a:ext cx="7205663" cy="1325563"/>
          </a:xfrm>
        </p:spPr>
        <p:txBody>
          <a:bodyPr/>
          <a:lstStyle/>
          <a:p>
            <a:r>
              <a:rPr lang="da-DK" dirty="0">
                <a:solidFill>
                  <a:schemeClr val="bg1"/>
                </a:solidFill>
                <a:latin typeface="+mj-lt"/>
              </a:rPr>
              <a:t>Spares der energi ved at  isolere med 400 mm i stedet for 300 mm? </a:t>
            </a:r>
          </a:p>
        </p:txBody>
      </p:sp>
      <p:sp>
        <p:nvSpPr>
          <p:cNvPr id="3" name="Pladsholder til indhold 2">
            <a:extLst>
              <a:ext uri="{FF2B5EF4-FFF2-40B4-BE49-F238E27FC236}">
                <a16:creationId xmlns:a16="http://schemas.microsoft.com/office/drawing/2014/main" id="{9E87ABA4-3343-4531-8435-70E363D9E5F4}"/>
              </a:ext>
            </a:extLst>
          </p:cNvPr>
          <p:cNvSpPr>
            <a:spLocks noGrp="1"/>
          </p:cNvSpPr>
          <p:nvPr>
            <p:ph idx="1"/>
          </p:nvPr>
        </p:nvSpPr>
        <p:spPr>
          <a:xfrm>
            <a:off x="938213" y="2655887"/>
            <a:ext cx="6205538" cy="4351338"/>
          </a:xfrm>
        </p:spPr>
        <p:txBody>
          <a:bodyPr>
            <a:normAutofit/>
          </a:bodyPr>
          <a:lstStyle/>
          <a:p>
            <a:r>
              <a:rPr lang="da-DK" sz="2000" dirty="0">
                <a:solidFill>
                  <a:schemeClr val="bg2"/>
                </a:solidFill>
                <a:latin typeface="+mn-lt"/>
              </a:rPr>
              <a:t>Det ”koster” ca. 37 kWh at producere 1 kvadratmeter 100 mm pur eller EPS isolering</a:t>
            </a:r>
          </a:p>
          <a:p>
            <a:r>
              <a:rPr lang="da-DK" sz="2000" dirty="0">
                <a:solidFill>
                  <a:schemeClr val="bg2"/>
                </a:solidFill>
                <a:latin typeface="+mn-lt"/>
              </a:rPr>
              <a:t>Der spares ca. 2 kWh/m</a:t>
            </a:r>
            <a:r>
              <a:rPr lang="da-DK" sz="2000" baseline="30000" dirty="0">
                <a:solidFill>
                  <a:schemeClr val="bg2"/>
                </a:solidFill>
                <a:latin typeface="+mn-lt"/>
              </a:rPr>
              <a:t>2</a:t>
            </a:r>
            <a:r>
              <a:rPr lang="da-DK" sz="2000" dirty="0">
                <a:solidFill>
                  <a:schemeClr val="bg2"/>
                </a:solidFill>
                <a:latin typeface="+mn-lt"/>
              </a:rPr>
              <a:t>, som isoleres fra 300 til 400 mm</a:t>
            </a:r>
          </a:p>
          <a:p>
            <a:r>
              <a:rPr lang="da-DK" sz="2000" dirty="0">
                <a:solidFill>
                  <a:schemeClr val="bg2"/>
                </a:solidFill>
                <a:latin typeface="+mn-lt"/>
              </a:rPr>
              <a:t>Dvs. det tager 18 år at tjene de 100 ekstra mm hjem energimæssigt – og CO2-mæssigt (ved samme brændselsform)</a:t>
            </a:r>
          </a:p>
          <a:p>
            <a:r>
              <a:rPr lang="da-DK" sz="2000" dirty="0">
                <a:solidFill>
                  <a:schemeClr val="bg2"/>
                </a:solidFill>
                <a:latin typeface="+mn-lt"/>
              </a:rPr>
              <a:t>Benyttes mineraluld koster det 14 kWh/m</a:t>
            </a:r>
            <a:r>
              <a:rPr lang="da-DK" sz="2000" baseline="30000" dirty="0">
                <a:solidFill>
                  <a:schemeClr val="bg2"/>
                </a:solidFill>
                <a:latin typeface="+mn-lt"/>
              </a:rPr>
              <a:t>2</a:t>
            </a:r>
            <a:r>
              <a:rPr lang="da-DK" sz="2000" dirty="0">
                <a:solidFill>
                  <a:schemeClr val="bg2"/>
                </a:solidFill>
                <a:latin typeface="+mn-lt"/>
              </a:rPr>
              <a:t> – dvs. tjenes hjem på 7 år</a:t>
            </a:r>
          </a:p>
          <a:p>
            <a:endParaRPr lang="da-DK" sz="2000" dirty="0">
              <a:solidFill>
                <a:schemeClr val="bg2"/>
              </a:solidFill>
              <a:latin typeface="+mn-lt"/>
            </a:endParaRPr>
          </a:p>
        </p:txBody>
      </p:sp>
      <p:pic>
        <p:nvPicPr>
          <p:cNvPr id="5" name="Grafik 4">
            <a:extLst>
              <a:ext uri="{FF2B5EF4-FFF2-40B4-BE49-F238E27FC236}">
                <a16:creationId xmlns:a16="http://schemas.microsoft.com/office/drawing/2014/main" id="{A4C0CE90-5A18-EE40-A3E7-BCF606DEA3F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6395"/>
          <a:stretch/>
        </p:blipFill>
        <p:spPr>
          <a:xfrm rot="4593558">
            <a:off x="8838131" y="1839393"/>
            <a:ext cx="2719388" cy="8384627"/>
          </a:xfrm>
          <a:prstGeom prst="rect">
            <a:avLst/>
          </a:prstGeom>
        </p:spPr>
      </p:pic>
    </p:spTree>
    <p:extLst>
      <p:ext uri="{BB962C8B-B14F-4D97-AF65-F5344CB8AC3E}">
        <p14:creationId xmlns:p14="http://schemas.microsoft.com/office/powerpoint/2010/main" val="226973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4C15656D-FB42-496B-9F63-67ECDE8D22AF}"/>
              </a:ext>
            </a:extLst>
          </p:cNvPr>
          <p:cNvSpPr txBox="1"/>
          <p:nvPr/>
        </p:nvSpPr>
        <p:spPr>
          <a:xfrm>
            <a:off x="377256" y="1272189"/>
            <a:ext cx="5426324" cy="520142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400" b="1" dirty="0">
                <a:solidFill>
                  <a:schemeClr val="bg1"/>
                </a:solidFill>
              </a:rPr>
              <a:t>Bæredygtigt byggeri </a:t>
            </a:r>
          </a:p>
          <a:p>
            <a:endParaRPr lang="da-DK" sz="2400" dirty="0">
              <a:solidFill>
                <a:schemeClr val="bg2"/>
              </a:solidFill>
            </a:endParaRPr>
          </a:p>
          <a:p>
            <a:r>
              <a:rPr lang="da-DK" sz="2400" dirty="0">
                <a:solidFill>
                  <a:schemeClr val="bg2"/>
                </a:solidFill>
              </a:rPr>
              <a:t>DGNB er en bæredygtighedscertificering af byggeri. Certificeringen arbejder med </a:t>
            </a:r>
            <a:r>
              <a:rPr lang="da-DK" sz="2400" b="1" dirty="0">
                <a:solidFill>
                  <a:schemeClr val="bg1"/>
                </a:solidFill>
              </a:rPr>
              <a:t>S</a:t>
            </a:r>
            <a:r>
              <a:rPr lang="da-DK" sz="2400" dirty="0">
                <a:solidFill>
                  <a:schemeClr val="bg2"/>
                </a:solidFill>
              </a:rPr>
              <a:t>ocial, </a:t>
            </a:r>
            <a:r>
              <a:rPr lang="da-DK" sz="2400" b="1" dirty="0">
                <a:solidFill>
                  <a:schemeClr val="bg1"/>
                </a:solidFill>
              </a:rPr>
              <a:t>Ø</a:t>
            </a:r>
            <a:r>
              <a:rPr lang="da-DK" sz="2400" dirty="0">
                <a:solidFill>
                  <a:schemeClr val="bg2"/>
                </a:solidFill>
              </a:rPr>
              <a:t>konomisk og </a:t>
            </a:r>
            <a:r>
              <a:rPr lang="da-DK" sz="2400" b="1" dirty="0">
                <a:solidFill>
                  <a:schemeClr val="bg1"/>
                </a:solidFill>
              </a:rPr>
              <a:t>M</a:t>
            </a:r>
            <a:r>
              <a:rPr lang="da-DK" sz="2400" dirty="0">
                <a:solidFill>
                  <a:schemeClr val="bg2"/>
                </a:solidFill>
              </a:rPr>
              <a:t>iljømæssig kvalitet i byggeriet og dertil yderligere to kvaliteter: Teknisk og Proces kvalitet. </a:t>
            </a:r>
          </a:p>
          <a:p>
            <a:endParaRPr lang="da-DK" sz="2400" dirty="0">
              <a:solidFill>
                <a:schemeClr val="bg2"/>
              </a:solidFill>
            </a:endParaRPr>
          </a:p>
          <a:p>
            <a:r>
              <a:rPr lang="da-DK" sz="2400" dirty="0">
                <a:solidFill>
                  <a:schemeClr val="bg2"/>
                </a:solidFill>
              </a:rPr>
              <a:t>For nybyggerier og omfattende renoveringer er DGNB den mest anvendte certificering i Danmark. </a:t>
            </a:r>
          </a:p>
          <a:p>
            <a:endParaRPr lang="da-DK" sz="2400" dirty="0">
              <a:solidFill>
                <a:schemeClr val="bg2"/>
              </a:solidFill>
            </a:endParaRPr>
          </a:p>
          <a:p>
            <a:endParaRPr lang="da-DK" sz="2400" dirty="0">
              <a:solidFill>
                <a:schemeClr val="bg2"/>
              </a:solidFill>
            </a:endParaRPr>
          </a:p>
        </p:txBody>
      </p:sp>
      <p:sp>
        <p:nvSpPr>
          <p:cNvPr id="5" name="Tekstfelt 4">
            <a:extLst>
              <a:ext uri="{FF2B5EF4-FFF2-40B4-BE49-F238E27FC236}">
                <a16:creationId xmlns:a16="http://schemas.microsoft.com/office/drawing/2014/main" id="{D7E18387-2DE2-48A6-9D2A-7C6902F571B4}"/>
              </a:ext>
            </a:extLst>
          </p:cNvPr>
          <p:cNvSpPr txBox="1"/>
          <p:nvPr/>
        </p:nvSpPr>
        <p:spPr>
          <a:xfrm>
            <a:off x="6033522" y="5419455"/>
            <a:ext cx="5865765" cy="2616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1100" dirty="0">
                <a:solidFill>
                  <a:schemeClr val="bg2"/>
                </a:solidFill>
              </a:rPr>
              <a:t>Figur 2: DGNB’s bæredygtighedskriterier </a:t>
            </a:r>
          </a:p>
        </p:txBody>
      </p:sp>
      <p:pic>
        <p:nvPicPr>
          <p:cNvPr id="3" name="Billede 2">
            <a:extLst>
              <a:ext uri="{FF2B5EF4-FFF2-40B4-BE49-F238E27FC236}">
                <a16:creationId xmlns:a16="http://schemas.microsoft.com/office/drawing/2014/main" id="{2CEBAC0A-B706-4661-BABA-086D1C8BC7DA}"/>
              </a:ext>
            </a:extLst>
          </p:cNvPr>
          <p:cNvPicPr>
            <a:picLocks noChangeAspect="1"/>
          </p:cNvPicPr>
          <p:nvPr/>
        </p:nvPicPr>
        <p:blipFill>
          <a:blip r:embed="rId3"/>
          <a:stretch>
            <a:fillRect/>
          </a:stretch>
        </p:blipFill>
        <p:spPr>
          <a:xfrm>
            <a:off x="5948979" y="1438544"/>
            <a:ext cx="6034852" cy="3980911"/>
          </a:xfrm>
          <a:prstGeom prst="rect">
            <a:avLst/>
          </a:prstGeom>
        </p:spPr>
      </p:pic>
    </p:spTree>
    <p:extLst>
      <p:ext uri="{BB962C8B-B14F-4D97-AF65-F5344CB8AC3E}">
        <p14:creationId xmlns:p14="http://schemas.microsoft.com/office/powerpoint/2010/main" val="1186217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F031E-B408-48D9-9112-7A9B84EEDE62}"/>
              </a:ext>
            </a:extLst>
          </p:cNvPr>
          <p:cNvSpPr>
            <a:spLocks noGrp="1"/>
          </p:cNvSpPr>
          <p:nvPr>
            <p:ph type="title"/>
          </p:nvPr>
        </p:nvSpPr>
        <p:spPr>
          <a:xfrm>
            <a:off x="838200" y="2766218"/>
            <a:ext cx="10515600" cy="1325563"/>
          </a:xfrm>
        </p:spPr>
        <p:txBody>
          <a:bodyPr/>
          <a:lstStyle/>
          <a:p>
            <a:r>
              <a:rPr lang="da-DK" dirty="0">
                <a:solidFill>
                  <a:schemeClr val="bg1"/>
                </a:solidFill>
                <a:latin typeface="+mj-lt"/>
              </a:rPr>
              <a:t>Hvad hvis vi regner i kroner?</a:t>
            </a:r>
          </a:p>
        </p:txBody>
      </p:sp>
      <p:sp>
        <p:nvSpPr>
          <p:cNvPr id="3" name="Pladsholder til indhold 2">
            <a:extLst>
              <a:ext uri="{FF2B5EF4-FFF2-40B4-BE49-F238E27FC236}">
                <a16:creationId xmlns:a16="http://schemas.microsoft.com/office/drawing/2014/main" id="{37EFEDEE-7AAE-4CA6-90CE-B853F2DD34E3}"/>
              </a:ext>
            </a:extLst>
          </p:cNvPr>
          <p:cNvSpPr>
            <a:spLocks noGrp="1"/>
          </p:cNvSpPr>
          <p:nvPr>
            <p:ph idx="1"/>
          </p:nvPr>
        </p:nvSpPr>
        <p:spPr>
          <a:xfrm>
            <a:off x="838200" y="3955255"/>
            <a:ext cx="6819900" cy="4351338"/>
          </a:xfrm>
        </p:spPr>
        <p:txBody>
          <a:bodyPr/>
          <a:lstStyle/>
          <a:p>
            <a:r>
              <a:rPr lang="da-DK" dirty="0">
                <a:solidFill>
                  <a:schemeClr val="bg2"/>
                </a:solidFill>
                <a:latin typeface="+mn-lt"/>
              </a:rPr>
              <a:t>Hvis 1 kvadratmeter med 100 mm koster 100 kr. </a:t>
            </a:r>
          </a:p>
          <a:p>
            <a:r>
              <a:rPr lang="da-DK" dirty="0">
                <a:solidFill>
                  <a:schemeClr val="bg2"/>
                </a:solidFill>
                <a:latin typeface="+mn-lt"/>
              </a:rPr>
              <a:t>Der spares 2 kWh årligt svarende til 2 kr.  - dvs. tilbagebetalingstid på 50 år. </a:t>
            </a:r>
          </a:p>
        </p:txBody>
      </p:sp>
      <p:pic>
        <p:nvPicPr>
          <p:cNvPr id="4" name="Grafik 3">
            <a:extLst>
              <a:ext uri="{FF2B5EF4-FFF2-40B4-BE49-F238E27FC236}">
                <a16:creationId xmlns:a16="http://schemas.microsoft.com/office/drawing/2014/main" id="{36692BA5-8797-C943-8D1E-7F66B242E7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6031771" y="-2565985"/>
            <a:ext cx="3252657" cy="8384627"/>
          </a:xfrm>
          <a:prstGeom prst="rect">
            <a:avLst/>
          </a:prstGeom>
        </p:spPr>
      </p:pic>
    </p:spTree>
    <p:extLst>
      <p:ext uri="{BB962C8B-B14F-4D97-AF65-F5344CB8AC3E}">
        <p14:creationId xmlns:p14="http://schemas.microsoft.com/office/powerpoint/2010/main" val="42849188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3FC40-E9F5-42E5-BBBA-50B659DC1F1D}"/>
              </a:ext>
            </a:extLst>
          </p:cNvPr>
          <p:cNvSpPr>
            <a:spLocks noGrp="1"/>
          </p:cNvSpPr>
          <p:nvPr>
            <p:ph type="title"/>
          </p:nvPr>
        </p:nvSpPr>
        <p:spPr>
          <a:xfrm>
            <a:off x="838199" y="1472405"/>
            <a:ext cx="4533901" cy="3692525"/>
          </a:xfrm>
        </p:spPr>
        <p:txBody>
          <a:bodyPr/>
          <a:lstStyle/>
          <a:p>
            <a:r>
              <a:rPr lang="da-DK" dirty="0">
                <a:latin typeface="+mj-lt"/>
              </a:rPr>
              <a:t>Hvad med at gå fra 200 mm til 300 mm eller 300 mm til 400 mm – regn selv</a:t>
            </a:r>
            <a:br>
              <a:rPr lang="da-DK" dirty="0">
                <a:latin typeface="+mj-lt"/>
              </a:rPr>
            </a:br>
            <a:r>
              <a:rPr lang="da-DK" sz="2000" dirty="0">
                <a:latin typeface="+mj-lt"/>
              </a:rPr>
              <a:t>(tabel er for efterisolering af loft, enfamiliehuse)</a:t>
            </a:r>
          </a:p>
        </p:txBody>
      </p:sp>
      <p:pic>
        <p:nvPicPr>
          <p:cNvPr id="4" name="Billede 3" descr="Et billede, der indeholder bord&#10;&#10;Automatisk genereret beskrivelse">
            <a:extLst>
              <a:ext uri="{FF2B5EF4-FFF2-40B4-BE49-F238E27FC236}">
                <a16:creationId xmlns:a16="http://schemas.microsoft.com/office/drawing/2014/main" id="{00913214-E5CD-A547-936C-E2D16488ABDA}"/>
              </a:ext>
            </a:extLst>
          </p:cNvPr>
          <p:cNvPicPr>
            <a:picLocks noChangeAspect="1"/>
          </p:cNvPicPr>
          <p:nvPr/>
        </p:nvPicPr>
        <p:blipFill>
          <a:blip r:embed="rId3"/>
          <a:stretch>
            <a:fillRect/>
          </a:stretch>
        </p:blipFill>
        <p:spPr>
          <a:xfrm>
            <a:off x="6419850" y="1472405"/>
            <a:ext cx="4933950" cy="4892948"/>
          </a:xfrm>
          <a:prstGeom prst="rect">
            <a:avLst/>
          </a:prstGeom>
        </p:spPr>
      </p:pic>
    </p:spTree>
    <p:extLst>
      <p:ext uri="{BB962C8B-B14F-4D97-AF65-F5344CB8AC3E}">
        <p14:creationId xmlns:p14="http://schemas.microsoft.com/office/powerpoint/2010/main" val="3492157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0F2BA75D-A41B-4432-8827-880DA6CA20A4}"/>
              </a:ext>
            </a:extLst>
          </p:cNvPr>
          <p:cNvSpPr txBox="1"/>
          <p:nvPr/>
        </p:nvSpPr>
        <p:spPr>
          <a:xfrm>
            <a:off x="4537301" y="1016227"/>
            <a:ext cx="7335834" cy="41549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400" b="1" dirty="0">
                <a:solidFill>
                  <a:schemeClr val="tx1"/>
                </a:solidFill>
                <a:latin typeface="+mj-lt"/>
              </a:rPr>
              <a:t>LCA på A.C. Bangs hus </a:t>
            </a:r>
          </a:p>
          <a:p>
            <a:endParaRPr lang="da-DK" sz="2000" dirty="0">
              <a:solidFill>
                <a:schemeClr val="tx1"/>
              </a:solidFill>
            </a:endParaRPr>
          </a:p>
          <a:p>
            <a:r>
              <a:rPr lang="da-DK" sz="2000" dirty="0">
                <a:solidFill>
                  <a:schemeClr val="bg2"/>
                </a:solidFill>
              </a:rPr>
              <a:t>LCA beregninger i forbindelse med renoveringsprojekter er ofte meget positive, da det kun er de tilførte materialer, som medtages i beregningen. </a:t>
            </a:r>
          </a:p>
          <a:p>
            <a:endParaRPr lang="da-DK" sz="2000" dirty="0">
              <a:solidFill>
                <a:schemeClr val="bg2"/>
              </a:solidFill>
            </a:endParaRPr>
          </a:p>
          <a:p>
            <a:r>
              <a:rPr lang="da-DK" sz="2000" dirty="0">
                <a:solidFill>
                  <a:schemeClr val="bg2"/>
                </a:solidFill>
              </a:rPr>
              <a:t>På A. C. Bangs hus var facaden uisoleret, hvilket naturligt medførte et stort energiforbrug. Forbruget endte med at slå ud på LCA beregningen, hvorved der blev valgt vinduer med en bedre isoleringsevne end først tiltænkt, og prioriteret højeffektiv isolering langs alle facader for at komme i mål med en god livscyklusvurdering. </a:t>
            </a:r>
          </a:p>
        </p:txBody>
      </p:sp>
      <p:pic>
        <p:nvPicPr>
          <p:cNvPr id="12" name="Billede 11">
            <a:extLst>
              <a:ext uri="{FF2B5EF4-FFF2-40B4-BE49-F238E27FC236}">
                <a16:creationId xmlns:a16="http://schemas.microsoft.com/office/drawing/2014/main" id="{173C891A-03B5-47AF-B317-8CDEB629A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435608" y="1435608"/>
            <a:ext cx="6858000" cy="3986784"/>
          </a:xfrm>
          <a:prstGeom prst="rect">
            <a:avLst/>
          </a:prstGeom>
        </p:spPr>
      </p:pic>
    </p:spTree>
    <p:extLst>
      <p:ext uri="{BB962C8B-B14F-4D97-AF65-F5344CB8AC3E}">
        <p14:creationId xmlns:p14="http://schemas.microsoft.com/office/powerpoint/2010/main" val="1254319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p:txBody>
          <a:bodyPr/>
          <a:lstStyle/>
          <a:p>
            <a:r>
              <a:rPr lang="da-DK" sz="5400" dirty="0">
                <a:latin typeface="+mj-lt"/>
              </a:rPr>
              <a:t>Diskussionsspørgsmål</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2734056" y="4045733"/>
            <a:ext cx="8619744" cy="2092881"/>
          </a:xfrm>
          <a:prstGeom prst="rect">
            <a:avLst/>
          </a:prstGeom>
          <a:noFill/>
        </p:spPr>
        <p:txBody>
          <a:bodyPr wrap="square" rtlCol="0">
            <a:spAutoFit/>
          </a:bodyPr>
          <a:lstStyle/>
          <a:p>
            <a:r>
              <a:rPr lang="da-DK" sz="2800" dirty="0">
                <a:solidFill>
                  <a:schemeClr val="bg2"/>
                </a:solidFill>
              </a:rPr>
              <a:t>Hvad ville du bruge LCA til at undersøge? </a:t>
            </a:r>
          </a:p>
          <a:p>
            <a:endParaRPr lang="da-DK" sz="2800" dirty="0">
              <a:solidFill>
                <a:schemeClr val="bg2"/>
              </a:solidFill>
            </a:endParaRPr>
          </a:p>
          <a:p>
            <a:r>
              <a:rPr lang="da-DK" sz="2800" dirty="0">
                <a:solidFill>
                  <a:schemeClr val="bg2"/>
                </a:solidFill>
              </a:rPr>
              <a:t>Hvad skal man være opmærksom på, når man sammenligner løsninger?  </a:t>
            </a:r>
          </a:p>
          <a:p>
            <a:endParaRPr lang="da-DK" dirty="0">
              <a:solidFill>
                <a:schemeClr val="bg2"/>
              </a:solidFill>
            </a:endParaRPr>
          </a:p>
        </p:txBody>
      </p:sp>
    </p:spTree>
    <p:extLst>
      <p:ext uri="{BB962C8B-B14F-4D97-AF65-F5344CB8AC3E}">
        <p14:creationId xmlns:p14="http://schemas.microsoft.com/office/powerpoint/2010/main" val="1451945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47E1A-BE22-466A-AC2E-1DA769C441E7}"/>
              </a:ext>
            </a:extLst>
          </p:cNvPr>
          <p:cNvSpPr>
            <a:spLocks noGrp="1"/>
          </p:cNvSpPr>
          <p:nvPr>
            <p:ph type="ctrTitle"/>
          </p:nvPr>
        </p:nvSpPr>
        <p:spPr>
          <a:xfrm>
            <a:off x="23035" y="1056711"/>
            <a:ext cx="6665843" cy="905565"/>
          </a:xfrm>
          <a:noFill/>
          <a:ln>
            <a:noFill/>
          </a:ln>
        </p:spPr>
        <p:style>
          <a:lnRef idx="2">
            <a:schemeClr val="accent6"/>
          </a:lnRef>
          <a:fillRef idx="1">
            <a:schemeClr val="lt1"/>
          </a:fillRef>
          <a:effectRef idx="0">
            <a:schemeClr val="accent6"/>
          </a:effectRef>
          <a:fontRef idx="minor">
            <a:schemeClr val="dk1"/>
          </a:fontRef>
        </p:style>
        <p:txBody>
          <a:bodyPr>
            <a:normAutofit/>
          </a:bodyPr>
          <a:lstStyle/>
          <a:p>
            <a:r>
              <a:rPr lang="da-DK" sz="4400" b="0" dirty="0">
                <a:latin typeface="+mj-lt"/>
              </a:rPr>
              <a:t>Totaløkonomi</a:t>
            </a:r>
            <a:r>
              <a:rPr lang="da-DK" sz="4400" dirty="0">
                <a:latin typeface="+mj-lt"/>
              </a:rPr>
              <a:t> (LCC)</a:t>
            </a:r>
          </a:p>
        </p:txBody>
      </p:sp>
      <p:pic>
        <p:nvPicPr>
          <p:cNvPr id="5" name="Billede 4">
            <a:extLst>
              <a:ext uri="{FF2B5EF4-FFF2-40B4-BE49-F238E27FC236}">
                <a16:creationId xmlns:a16="http://schemas.microsoft.com/office/drawing/2014/main" id="{AC4CE9F0-CB53-446C-B8FE-663F8A8D4149}"/>
              </a:ext>
            </a:extLst>
          </p:cNvPr>
          <p:cNvPicPr>
            <a:picLocks noChangeAspect="1"/>
          </p:cNvPicPr>
          <p:nvPr/>
        </p:nvPicPr>
        <p:blipFill>
          <a:blip r:embed="rId3"/>
          <a:stretch>
            <a:fillRect/>
          </a:stretch>
        </p:blipFill>
        <p:spPr>
          <a:xfrm>
            <a:off x="1030765" y="7593010"/>
            <a:ext cx="4304149" cy="4304149"/>
          </a:xfrm>
          <a:prstGeom prst="rect">
            <a:avLst/>
          </a:prstGeom>
        </p:spPr>
      </p:pic>
      <p:sp>
        <p:nvSpPr>
          <p:cNvPr id="6" name="Pladsholder til indhold 3">
            <a:extLst>
              <a:ext uri="{FF2B5EF4-FFF2-40B4-BE49-F238E27FC236}">
                <a16:creationId xmlns:a16="http://schemas.microsoft.com/office/drawing/2014/main" id="{279E5163-624D-489F-8DB2-ECF00C6A9CE2}"/>
              </a:ext>
            </a:extLst>
          </p:cNvPr>
          <p:cNvSpPr txBox="1">
            <a:spLocks/>
          </p:cNvSpPr>
          <p:nvPr/>
        </p:nvSpPr>
        <p:spPr>
          <a:xfrm>
            <a:off x="842428" y="2271886"/>
            <a:ext cx="5846450" cy="372406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Clr>
                <a:schemeClr val="bg1"/>
              </a:buClr>
              <a:buFont typeface="Arial" panose="020B0604020202020204" pitchFamily="34" charset="0"/>
              <a:buNone/>
              <a:defRPr sz="2400" b="0" i="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bg1"/>
              </a:buClr>
              <a:buFont typeface="Arial" panose="020B0604020202020204" pitchFamily="34" charset="0"/>
              <a:buNone/>
              <a:defRPr sz="2000" b="0" i="0" kern="1200">
                <a:solidFill>
                  <a:schemeClr val="dk1"/>
                </a:solidFill>
                <a:latin typeface="+mn-lt"/>
                <a:ea typeface="+mn-ea"/>
                <a:cs typeface="+mn-cs"/>
              </a:defRPr>
            </a:lvl2pPr>
            <a:lvl3pPr marL="914400" indent="0" algn="ctr" defTabSz="914400" rtl="0" eaLnBrk="1" latinLnBrk="0" hangingPunct="1">
              <a:lnSpc>
                <a:spcPct val="90000"/>
              </a:lnSpc>
              <a:spcBef>
                <a:spcPts val="500"/>
              </a:spcBef>
              <a:buClr>
                <a:schemeClr val="bg1"/>
              </a:buClr>
              <a:buFont typeface="Arial" panose="020B0604020202020204" pitchFamily="34" charset="0"/>
              <a:buNone/>
              <a:defRPr sz="1800" b="0" i="0" kern="1200">
                <a:solidFill>
                  <a:schemeClr val="dk1"/>
                </a:solidFill>
                <a:latin typeface="+mn-lt"/>
                <a:ea typeface="+mn-ea"/>
                <a:cs typeface="+mn-cs"/>
              </a:defRPr>
            </a:lvl3pPr>
            <a:lvl4pPr marL="1371600" indent="0" algn="ctr" defTabSz="914400" rtl="0" eaLnBrk="1" latinLnBrk="0" hangingPunct="1">
              <a:lnSpc>
                <a:spcPct val="90000"/>
              </a:lnSpc>
              <a:spcBef>
                <a:spcPts val="500"/>
              </a:spcBef>
              <a:buClr>
                <a:schemeClr val="bg1"/>
              </a:buClr>
              <a:buFont typeface="Arial" panose="020B0604020202020204" pitchFamily="34" charset="0"/>
              <a:buNone/>
              <a:defRPr sz="1600" b="0" i="0" kern="1200">
                <a:solidFill>
                  <a:schemeClr val="dk1"/>
                </a:solidFill>
                <a:latin typeface="+mn-lt"/>
                <a:ea typeface="+mn-ea"/>
                <a:cs typeface="+mn-cs"/>
              </a:defRPr>
            </a:lvl4pPr>
            <a:lvl5pPr marL="1828800" indent="0" algn="ctr" defTabSz="914400" rtl="0" eaLnBrk="1" latinLnBrk="0" hangingPunct="1">
              <a:lnSpc>
                <a:spcPct val="90000"/>
              </a:lnSpc>
              <a:spcBef>
                <a:spcPts val="500"/>
              </a:spcBef>
              <a:buClr>
                <a:schemeClr val="bg1"/>
              </a:buClr>
              <a:buFont typeface="Arial" panose="020B0604020202020204" pitchFamily="34" charset="0"/>
              <a:buNone/>
              <a:defRPr sz="1600" b="0" i="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spcAft>
                <a:spcPts val="600"/>
              </a:spcAft>
            </a:pPr>
            <a:r>
              <a:rPr lang="da-DK" sz="2000" dirty="0">
                <a:solidFill>
                  <a:schemeClr val="bg2"/>
                </a:solidFill>
              </a:rPr>
              <a:t>Life </a:t>
            </a:r>
            <a:r>
              <a:rPr lang="da-DK" sz="2000" dirty="0" err="1">
                <a:solidFill>
                  <a:schemeClr val="bg2"/>
                </a:solidFill>
              </a:rPr>
              <a:t>Cycle</a:t>
            </a:r>
            <a:r>
              <a:rPr lang="da-DK" sz="2000" dirty="0">
                <a:solidFill>
                  <a:schemeClr val="bg2"/>
                </a:solidFill>
              </a:rPr>
              <a:t> </a:t>
            </a:r>
            <a:r>
              <a:rPr lang="da-DK" sz="2000" dirty="0" err="1">
                <a:solidFill>
                  <a:schemeClr val="bg2"/>
                </a:solidFill>
              </a:rPr>
              <a:t>Costs</a:t>
            </a:r>
            <a:r>
              <a:rPr lang="da-DK" sz="2000" dirty="0">
                <a:solidFill>
                  <a:schemeClr val="bg2"/>
                </a:solidFill>
              </a:rPr>
              <a:t> (LCC) er en beregning af en bygnings levetidsomkostninger set over 50 år. Disse udgifter medregnes i LCC:</a:t>
            </a:r>
          </a:p>
          <a:p>
            <a:pPr marL="342900" indent="-342900" algn="l">
              <a:buFont typeface="Arial" panose="020B0604020202020204" pitchFamily="34" charset="0"/>
              <a:buChar char="•"/>
            </a:pPr>
            <a:r>
              <a:rPr lang="da-DK" sz="2000" dirty="0">
                <a:solidFill>
                  <a:schemeClr val="bg2"/>
                </a:solidFill>
              </a:rPr>
              <a:t>Konstruktioner og tekniske installationer (anlægsudgifter)</a:t>
            </a:r>
          </a:p>
          <a:p>
            <a:pPr marL="342900" indent="-342900" algn="l">
              <a:buFont typeface="Arial" panose="020B0604020202020204" pitchFamily="34" charset="0"/>
              <a:buChar char="•"/>
            </a:pPr>
            <a:r>
              <a:rPr lang="da-DK" sz="2000" dirty="0">
                <a:solidFill>
                  <a:schemeClr val="bg2"/>
                </a:solidFill>
              </a:rPr>
              <a:t>Vedligeholds- og udskiftningsudgifter</a:t>
            </a:r>
          </a:p>
          <a:p>
            <a:pPr marL="342900" indent="-342900" algn="l">
              <a:buFont typeface="Arial" panose="020B0604020202020204" pitchFamily="34" charset="0"/>
              <a:buChar char="•"/>
            </a:pPr>
            <a:r>
              <a:rPr lang="da-DK" sz="2000" dirty="0">
                <a:solidFill>
                  <a:schemeClr val="bg2"/>
                </a:solidFill>
              </a:rPr>
              <a:t>Udgifter til energiforbrug, vandforbrug og vandafledning</a:t>
            </a:r>
          </a:p>
          <a:p>
            <a:pPr marL="342900" indent="-342900" algn="l">
              <a:buFont typeface="Arial" panose="020B0604020202020204" pitchFamily="34" charset="0"/>
              <a:buChar char="•"/>
            </a:pPr>
            <a:r>
              <a:rPr lang="da-DK" sz="2000" dirty="0">
                <a:solidFill>
                  <a:schemeClr val="bg2"/>
                </a:solidFill>
              </a:rPr>
              <a:t>Udgifter til rengøring i bygningens levetid</a:t>
            </a:r>
          </a:p>
        </p:txBody>
      </p:sp>
      <p:pic>
        <p:nvPicPr>
          <p:cNvPr id="7" name="Billede 6">
            <a:extLst>
              <a:ext uri="{FF2B5EF4-FFF2-40B4-BE49-F238E27FC236}">
                <a16:creationId xmlns:a16="http://schemas.microsoft.com/office/drawing/2014/main" id="{5B05E862-CB75-4C5E-8F0B-1EB2583F1E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25022" y="-2299195"/>
            <a:ext cx="1706289" cy="1706289"/>
          </a:xfrm>
          <a:prstGeom prst="rect">
            <a:avLst/>
          </a:prstGeom>
        </p:spPr>
      </p:pic>
      <p:sp>
        <p:nvSpPr>
          <p:cNvPr id="8" name="Tekstfelt 7">
            <a:extLst>
              <a:ext uri="{FF2B5EF4-FFF2-40B4-BE49-F238E27FC236}">
                <a16:creationId xmlns:a16="http://schemas.microsoft.com/office/drawing/2014/main" id="{6991C91D-B26F-4659-9CB5-50850A9CB338}"/>
              </a:ext>
            </a:extLst>
          </p:cNvPr>
          <p:cNvSpPr txBox="1"/>
          <p:nvPr/>
        </p:nvSpPr>
        <p:spPr>
          <a:xfrm>
            <a:off x="922167" y="6348420"/>
            <a:ext cx="2995315"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1100" dirty="0">
                <a:solidFill>
                  <a:schemeClr val="tx1"/>
                </a:solidFill>
                <a:hlinkClick r:id="rId6">
                  <a:extLst>
                    <a:ext uri="{A12FA001-AC4F-418D-AE19-62706E023703}">
                      <ahyp:hlinkClr xmlns:ahyp="http://schemas.microsoft.com/office/drawing/2018/hyperlinkcolor" val="tx"/>
                    </a:ext>
                  </a:extLst>
                </a:hlinkClick>
              </a:rPr>
              <a:t>www.lccbyg.dk/lccipraksis/lcceksempler/</a:t>
            </a:r>
            <a:endParaRPr lang="da-DK" sz="1100" dirty="0">
              <a:solidFill>
                <a:schemeClr val="tx1"/>
              </a:solidFill>
            </a:endParaRPr>
          </a:p>
        </p:txBody>
      </p:sp>
      <p:pic>
        <p:nvPicPr>
          <p:cNvPr id="9" name="Grafik 8">
            <a:extLst>
              <a:ext uri="{FF2B5EF4-FFF2-40B4-BE49-F238E27FC236}">
                <a16:creationId xmlns:a16="http://schemas.microsoft.com/office/drawing/2014/main" id="{57CA9BC4-5EB0-0140-BBBD-0E67EB2D11C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16395"/>
          <a:stretch/>
        </p:blipFill>
        <p:spPr>
          <a:xfrm rot="2931963">
            <a:off x="9801540" y="1417871"/>
            <a:ext cx="2719388" cy="8384627"/>
          </a:xfrm>
          <a:prstGeom prst="rect">
            <a:avLst/>
          </a:prstGeom>
        </p:spPr>
      </p:pic>
    </p:spTree>
    <p:extLst>
      <p:ext uri="{BB962C8B-B14F-4D97-AF65-F5344CB8AC3E}">
        <p14:creationId xmlns:p14="http://schemas.microsoft.com/office/powerpoint/2010/main" val="1174255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6FAADD2-691E-8F4C-BA5F-AA144B0EDD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07868" y="1546533"/>
            <a:ext cx="3764933" cy="3764933"/>
          </a:xfrm>
          <a:prstGeom prst="rect">
            <a:avLst/>
          </a:prstGeom>
          <a:ln>
            <a:noFill/>
          </a:ln>
          <a:effectLst/>
        </p:spPr>
      </p:pic>
      <p:sp>
        <p:nvSpPr>
          <p:cNvPr id="7" name="Rektangel 6">
            <a:extLst>
              <a:ext uri="{FF2B5EF4-FFF2-40B4-BE49-F238E27FC236}">
                <a16:creationId xmlns:a16="http://schemas.microsoft.com/office/drawing/2014/main" id="{F305E7DB-13E8-0A41-8ABD-CBE0490EABC9}"/>
              </a:ext>
            </a:extLst>
          </p:cNvPr>
          <p:cNvSpPr/>
          <p:nvPr/>
        </p:nvSpPr>
        <p:spPr>
          <a:xfrm>
            <a:off x="0" y="0"/>
            <a:ext cx="6248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C917DB2-EB0A-484E-98AA-F5BAD3EA903F}"/>
              </a:ext>
            </a:extLst>
          </p:cNvPr>
          <p:cNvSpPr>
            <a:spLocks noGrp="1"/>
          </p:cNvSpPr>
          <p:nvPr>
            <p:ph type="title"/>
          </p:nvPr>
        </p:nvSpPr>
        <p:spPr>
          <a:xfrm>
            <a:off x="744911" y="539750"/>
            <a:ext cx="5351090" cy="1666240"/>
          </a:xfrm>
        </p:spPr>
        <p:txBody>
          <a:bodyPr>
            <a:normAutofit/>
          </a:bodyPr>
          <a:lstStyle/>
          <a:p>
            <a:r>
              <a:rPr lang="da-DK" sz="3200" dirty="0">
                <a:solidFill>
                  <a:schemeClr val="bg1"/>
                </a:solidFill>
                <a:latin typeface="+mj-lt"/>
              </a:rPr>
              <a:t>Totaløkonomisk analyse – omkostninger til opførelse, </a:t>
            </a:r>
            <a:br>
              <a:rPr lang="da-DK" sz="3200" dirty="0">
                <a:solidFill>
                  <a:schemeClr val="bg1"/>
                </a:solidFill>
                <a:latin typeface="+mj-lt"/>
              </a:rPr>
            </a:br>
            <a:r>
              <a:rPr lang="da-DK" sz="3200" dirty="0">
                <a:solidFill>
                  <a:schemeClr val="bg1"/>
                </a:solidFill>
                <a:latin typeface="+mj-lt"/>
              </a:rPr>
              <a:t>drift og vedligehold</a:t>
            </a:r>
          </a:p>
        </p:txBody>
      </p:sp>
      <p:sp>
        <p:nvSpPr>
          <p:cNvPr id="5" name="Pladsholder til indhold 4">
            <a:extLst>
              <a:ext uri="{FF2B5EF4-FFF2-40B4-BE49-F238E27FC236}">
                <a16:creationId xmlns:a16="http://schemas.microsoft.com/office/drawing/2014/main" id="{E72543C2-579A-4B27-A566-5553F6F93F62}"/>
              </a:ext>
            </a:extLst>
          </p:cNvPr>
          <p:cNvSpPr>
            <a:spLocks noGrp="1"/>
          </p:cNvSpPr>
          <p:nvPr>
            <p:ph idx="1"/>
          </p:nvPr>
        </p:nvSpPr>
        <p:spPr>
          <a:xfrm>
            <a:off x="744911" y="2205990"/>
            <a:ext cx="4855790" cy="4391362"/>
          </a:xfrm>
        </p:spPr>
        <p:txBody>
          <a:bodyPr>
            <a:normAutofit/>
          </a:bodyPr>
          <a:lstStyle/>
          <a:p>
            <a:pPr marL="0" indent="0">
              <a:buNone/>
            </a:pPr>
            <a:r>
              <a:rPr lang="da-DK" sz="1800" b="1" dirty="0">
                <a:solidFill>
                  <a:schemeClr val="bg2"/>
                </a:solidFill>
              </a:rPr>
              <a:t>Krav</a:t>
            </a:r>
          </a:p>
          <a:p>
            <a:pPr marL="0" indent="0">
              <a:buNone/>
            </a:pPr>
            <a:r>
              <a:rPr lang="da-DK" sz="1800" dirty="0">
                <a:solidFill>
                  <a:schemeClr val="bg2"/>
                </a:solidFill>
                <a:latin typeface="+mn-lt"/>
              </a:rPr>
              <a:t>Ved færdigmelding af en bygning skal der foreligge beregninger af totaløkonomi (LCC) for mindst tre væsentlige valg, hvor to eller flere alternativer sammenlignes for hvert af de tre valg.</a:t>
            </a:r>
          </a:p>
        </p:txBody>
      </p:sp>
      <p:sp>
        <p:nvSpPr>
          <p:cNvPr id="3" name="Rektangel 2">
            <a:extLst>
              <a:ext uri="{FF2B5EF4-FFF2-40B4-BE49-F238E27FC236}">
                <a16:creationId xmlns:a16="http://schemas.microsoft.com/office/drawing/2014/main" id="{BA6B7EC9-9998-DE4A-B0FE-9786AB339FF4}"/>
              </a:ext>
            </a:extLst>
          </p:cNvPr>
          <p:cNvSpPr/>
          <p:nvPr/>
        </p:nvSpPr>
        <p:spPr>
          <a:xfrm>
            <a:off x="722706" y="4222452"/>
            <a:ext cx="4775779" cy="1835027"/>
          </a:xfrm>
          <a:prstGeom prst="rect">
            <a:avLst/>
          </a:prstGeom>
          <a:solidFill>
            <a:schemeClr val="bg2"/>
          </a:solidFill>
        </p:spPr>
        <p:txBody>
          <a:bodyPr wrap="square" lIns="360000" tIns="360000" rIns="360000" bIns="360000">
            <a:spAutoFit/>
          </a:bodyPr>
          <a:lstStyle/>
          <a:p>
            <a:r>
              <a:rPr lang="da-DK" i="1" dirty="0">
                <a:solidFill>
                  <a:schemeClr val="bg1"/>
                </a:solidFill>
              </a:rPr>
              <a:t>De totaløkonomisk væsentlige valg, der foretages af bygherre, kan fx være det bærende system i bygningen, vinduer og facadebeklædning.</a:t>
            </a:r>
          </a:p>
        </p:txBody>
      </p:sp>
    </p:spTree>
    <p:extLst>
      <p:ext uri="{BB962C8B-B14F-4D97-AF65-F5344CB8AC3E}">
        <p14:creationId xmlns:p14="http://schemas.microsoft.com/office/powerpoint/2010/main" val="21844370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D53FBED7-4068-4571-9B51-FDFA2D25F3EA}"/>
              </a:ext>
            </a:extLst>
          </p:cNvPr>
          <p:cNvSpPr txBox="1"/>
          <p:nvPr/>
        </p:nvSpPr>
        <p:spPr>
          <a:xfrm>
            <a:off x="6356795" y="1469870"/>
            <a:ext cx="5620512" cy="40626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400" b="1" dirty="0">
                <a:solidFill>
                  <a:schemeClr val="bg1"/>
                </a:solidFill>
                <a:latin typeface="+mj-lt"/>
              </a:rPr>
              <a:t>Byggeplads</a:t>
            </a:r>
            <a:r>
              <a:rPr lang="da-DK" sz="6000" b="1" dirty="0">
                <a:solidFill>
                  <a:schemeClr val="bg2"/>
                </a:solidFill>
              </a:rPr>
              <a:t> </a:t>
            </a:r>
          </a:p>
          <a:p>
            <a:endParaRPr lang="da-DK" dirty="0">
              <a:solidFill>
                <a:schemeClr val="bg2"/>
              </a:solidFill>
            </a:endParaRPr>
          </a:p>
          <a:p>
            <a:r>
              <a:rPr lang="da-DK" dirty="0">
                <a:solidFill>
                  <a:schemeClr val="bg2"/>
                </a:solidFill>
              </a:rPr>
              <a:t>Byggepladser og byggeprocesser belaster miljøet i lokalområdet med vibrationer, støj, støv og smuds. Desuden kan der forekomme stort spild af energi og ressourcer, hvis der ikke ydes en indsats på området. </a:t>
            </a:r>
          </a:p>
          <a:p>
            <a:endParaRPr lang="da-DK" dirty="0">
              <a:solidFill>
                <a:schemeClr val="bg2"/>
              </a:solidFill>
            </a:endParaRPr>
          </a:p>
          <a:p>
            <a:r>
              <a:rPr lang="da-DK" dirty="0">
                <a:solidFill>
                  <a:schemeClr val="bg2"/>
                </a:solidFill>
              </a:rPr>
              <a:t>Bæredygtighed på byggepladsen sker gennem en balanceret indsats på områderne omkring arbejdsforhold, energi- og ressourcebesparelser og miljøbeskyttelse af byggegrunden samt selvfølgelig byggeteknisk kvalitet. </a:t>
            </a:r>
          </a:p>
        </p:txBody>
      </p:sp>
      <p:pic>
        <p:nvPicPr>
          <p:cNvPr id="11" name="Billede 10">
            <a:extLst>
              <a:ext uri="{FF2B5EF4-FFF2-40B4-BE49-F238E27FC236}">
                <a16:creationId xmlns:a16="http://schemas.microsoft.com/office/drawing/2014/main" id="{575B3370-0322-4D42-B014-8EDDCBFD11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22848" cy="6858000"/>
          </a:xfrm>
          <a:prstGeom prst="rect">
            <a:avLst/>
          </a:prstGeom>
        </p:spPr>
      </p:pic>
      <p:sp>
        <p:nvSpPr>
          <p:cNvPr id="12" name="Tekstfelt 11">
            <a:extLst>
              <a:ext uri="{FF2B5EF4-FFF2-40B4-BE49-F238E27FC236}">
                <a16:creationId xmlns:a16="http://schemas.microsoft.com/office/drawing/2014/main" id="{D1C619E1-32A7-4F69-A6CA-F12821B2798D}"/>
              </a:ext>
            </a:extLst>
          </p:cNvPr>
          <p:cNvSpPr txBox="1"/>
          <p:nvPr/>
        </p:nvSpPr>
        <p:spPr>
          <a:xfrm>
            <a:off x="4340352" y="6409685"/>
            <a:ext cx="2584704" cy="261610"/>
          </a:xfrm>
          <a:prstGeom prst="rect">
            <a:avLst/>
          </a:prstGeom>
          <a:noFill/>
        </p:spPr>
        <p:txBody>
          <a:bodyPr wrap="square" rtlCol="0">
            <a:spAutoFit/>
          </a:bodyPr>
          <a:lstStyle/>
          <a:p>
            <a:r>
              <a:rPr lang="da-DK" sz="1100" dirty="0">
                <a:solidFill>
                  <a:schemeClr val="bg2"/>
                </a:solidFill>
              </a:rPr>
              <a:t>Ryesgade 25, gårdside </a:t>
            </a:r>
          </a:p>
        </p:txBody>
      </p:sp>
      <p:pic>
        <p:nvPicPr>
          <p:cNvPr id="5" name="Billede 4">
            <a:extLst>
              <a:ext uri="{FF2B5EF4-FFF2-40B4-BE49-F238E27FC236}">
                <a16:creationId xmlns:a16="http://schemas.microsoft.com/office/drawing/2014/main" id="{542BD113-3B2C-4A6A-891E-F8518F2382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987877" y="616726"/>
            <a:ext cx="1706289" cy="1706289"/>
          </a:xfrm>
          <a:prstGeom prst="rect">
            <a:avLst/>
          </a:prstGeom>
        </p:spPr>
      </p:pic>
    </p:spTree>
    <p:extLst>
      <p:ext uri="{BB962C8B-B14F-4D97-AF65-F5344CB8AC3E}">
        <p14:creationId xmlns:p14="http://schemas.microsoft.com/office/powerpoint/2010/main" val="318434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305E7DB-13E8-0A41-8ABD-CBE0490EABC9}"/>
              </a:ext>
            </a:extLst>
          </p:cNvPr>
          <p:cNvSpPr/>
          <p:nvPr/>
        </p:nvSpPr>
        <p:spPr>
          <a:xfrm>
            <a:off x="0" y="0"/>
            <a:ext cx="6248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C917DB2-EB0A-484E-98AA-F5BAD3EA903F}"/>
              </a:ext>
            </a:extLst>
          </p:cNvPr>
          <p:cNvSpPr>
            <a:spLocks noGrp="1"/>
          </p:cNvSpPr>
          <p:nvPr>
            <p:ph type="title"/>
          </p:nvPr>
        </p:nvSpPr>
        <p:spPr>
          <a:xfrm>
            <a:off x="744911" y="539750"/>
            <a:ext cx="4970090" cy="900000"/>
          </a:xfrm>
        </p:spPr>
        <p:txBody>
          <a:bodyPr>
            <a:normAutofit fontScale="90000"/>
          </a:bodyPr>
          <a:lstStyle/>
          <a:p>
            <a:r>
              <a:rPr lang="da-DK" dirty="0">
                <a:solidFill>
                  <a:schemeClr val="bg1"/>
                </a:solidFill>
                <a:latin typeface="+mj-lt"/>
              </a:rPr>
              <a:t>Ressourceanvendelse</a:t>
            </a:r>
            <a:br>
              <a:rPr lang="da-DK" dirty="0">
                <a:solidFill>
                  <a:schemeClr val="bg1"/>
                </a:solidFill>
                <a:latin typeface="+mj-lt"/>
              </a:rPr>
            </a:br>
            <a:r>
              <a:rPr lang="da-DK" dirty="0">
                <a:solidFill>
                  <a:schemeClr val="bg1"/>
                </a:solidFill>
                <a:latin typeface="+mj-lt"/>
              </a:rPr>
              <a:t>pa byggepladsen</a:t>
            </a:r>
          </a:p>
        </p:txBody>
      </p:sp>
      <p:sp>
        <p:nvSpPr>
          <p:cNvPr id="5" name="Pladsholder til indhold 4">
            <a:extLst>
              <a:ext uri="{FF2B5EF4-FFF2-40B4-BE49-F238E27FC236}">
                <a16:creationId xmlns:a16="http://schemas.microsoft.com/office/drawing/2014/main" id="{E72543C2-579A-4B27-A566-5553F6F93F62}"/>
              </a:ext>
            </a:extLst>
          </p:cNvPr>
          <p:cNvSpPr>
            <a:spLocks noGrp="1"/>
          </p:cNvSpPr>
          <p:nvPr>
            <p:ph idx="1"/>
          </p:nvPr>
        </p:nvSpPr>
        <p:spPr>
          <a:xfrm>
            <a:off x="744911" y="1847552"/>
            <a:ext cx="4855790" cy="4749800"/>
          </a:xfrm>
        </p:spPr>
        <p:txBody>
          <a:bodyPr>
            <a:normAutofit/>
          </a:bodyPr>
          <a:lstStyle/>
          <a:p>
            <a:pPr marL="0" indent="0">
              <a:buNone/>
            </a:pPr>
            <a:r>
              <a:rPr lang="da-DK" sz="1800" b="1" dirty="0">
                <a:solidFill>
                  <a:schemeClr val="bg2"/>
                </a:solidFill>
              </a:rPr>
              <a:t>Krav</a:t>
            </a:r>
          </a:p>
          <a:p>
            <a:pPr marL="0" indent="0">
              <a:buNone/>
            </a:pPr>
            <a:r>
              <a:rPr lang="da-DK" sz="1800" dirty="0">
                <a:solidFill>
                  <a:schemeClr val="bg2"/>
                </a:solidFill>
                <a:latin typeface="+mn-lt"/>
              </a:rPr>
              <a:t>Transport, energi- og vandforbrug på byggepladsen samt mængden af byggeaffald skal måles, registreres og dokumenteres.</a:t>
            </a:r>
          </a:p>
        </p:txBody>
      </p:sp>
      <p:pic>
        <p:nvPicPr>
          <p:cNvPr id="4" name="Billede 3">
            <a:extLst>
              <a:ext uri="{FF2B5EF4-FFF2-40B4-BE49-F238E27FC236}">
                <a16:creationId xmlns:a16="http://schemas.microsoft.com/office/drawing/2014/main" id="{1D47C706-310F-4B85-A66B-5960C3EF66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07868" y="1546533"/>
            <a:ext cx="3764933" cy="3764933"/>
          </a:xfrm>
          <a:prstGeom prst="rect">
            <a:avLst/>
          </a:prstGeom>
          <a:ln>
            <a:noFill/>
          </a:ln>
          <a:effectLst/>
        </p:spPr>
      </p:pic>
      <p:sp>
        <p:nvSpPr>
          <p:cNvPr id="3" name="Rektangel 2">
            <a:extLst>
              <a:ext uri="{FF2B5EF4-FFF2-40B4-BE49-F238E27FC236}">
                <a16:creationId xmlns:a16="http://schemas.microsoft.com/office/drawing/2014/main" id="{BA6B7EC9-9998-DE4A-B0FE-9786AB339FF4}"/>
              </a:ext>
            </a:extLst>
          </p:cNvPr>
          <p:cNvSpPr/>
          <p:nvPr/>
        </p:nvSpPr>
        <p:spPr>
          <a:xfrm>
            <a:off x="744910" y="3428999"/>
            <a:ext cx="4775779" cy="2112026"/>
          </a:xfrm>
          <a:prstGeom prst="rect">
            <a:avLst/>
          </a:prstGeom>
          <a:solidFill>
            <a:schemeClr val="bg2"/>
          </a:solidFill>
        </p:spPr>
        <p:txBody>
          <a:bodyPr wrap="square" lIns="360000" tIns="360000" rIns="360000" bIns="360000">
            <a:spAutoFit/>
          </a:bodyPr>
          <a:lstStyle/>
          <a:p>
            <a:r>
              <a:rPr lang="da-DK" i="1" dirty="0">
                <a:solidFill>
                  <a:schemeClr val="bg1"/>
                </a:solidFill>
              </a:rPr>
              <a:t>Transport, energiforbruget og byggeaffald opgøres og benyttes i den endelige </a:t>
            </a:r>
            <a:r>
              <a:rPr lang="da-DK" i="1" dirty="0" err="1">
                <a:solidFill>
                  <a:schemeClr val="bg1"/>
                </a:solidFill>
              </a:rPr>
              <a:t>LCAberegning</a:t>
            </a:r>
            <a:r>
              <a:rPr lang="da-DK" i="1" dirty="0">
                <a:solidFill>
                  <a:schemeClr val="bg1"/>
                </a:solidFill>
              </a:rPr>
              <a:t> ved færdigmelding af byggeriet. Vandforbruget på byggepladsen afrapporteres separat.</a:t>
            </a:r>
          </a:p>
        </p:txBody>
      </p:sp>
    </p:spTree>
    <p:extLst>
      <p:ext uri="{BB962C8B-B14F-4D97-AF65-F5344CB8AC3E}">
        <p14:creationId xmlns:p14="http://schemas.microsoft.com/office/powerpoint/2010/main" val="1210896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78A8A7FF-F161-40B3-B04E-D223BC0CFEB4}"/>
              </a:ext>
            </a:extLst>
          </p:cNvPr>
          <p:cNvSpPr txBox="1"/>
          <p:nvPr/>
        </p:nvSpPr>
        <p:spPr>
          <a:xfrm>
            <a:off x="1085850" y="782121"/>
            <a:ext cx="11106150" cy="529375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2000" b="1" dirty="0"/>
              <a:t>Minimér og sortér affald på byggepladsen – f.eks. </a:t>
            </a:r>
          </a:p>
          <a:p>
            <a:pPr marL="285750" indent="-285750">
              <a:buFont typeface="Arial" panose="020B0604020202020204" pitchFamily="34" charset="0"/>
              <a:buChar char="•"/>
            </a:pPr>
            <a:r>
              <a:rPr lang="da-DK" sz="2000" dirty="0">
                <a:solidFill>
                  <a:schemeClr val="bg2"/>
                </a:solidFill>
              </a:rPr>
              <a:t>Der opsættes containere, der sikrer mest mulig højværdi genbrug </a:t>
            </a:r>
          </a:p>
          <a:p>
            <a:pPr marL="285750" indent="-285750">
              <a:buFont typeface="Arial" panose="020B0604020202020204" pitchFamily="34" charset="0"/>
              <a:buChar char="•"/>
            </a:pPr>
            <a:r>
              <a:rPr lang="da-DK" sz="2000" dirty="0">
                <a:solidFill>
                  <a:schemeClr val="bg2"/>
                </a:solidFill>
              </a:rPr>
              <a:t>Der er fokus pa at minimere og genanvende midlertidige konstruktioner</a:t>
            </a:r>
          </a:p>
          <a:p>
            <a:pPr marL="285750" indent="-285750">
              <a:buFont typeface="Arial" panose="020B0604020202020204" pitchFamily="34" charset="0"/>
              <a:buChar char="•"/>
            </a:pPr>
            <a:r>
              <a:rPr lang="da-DK" sz="2000" dirty="0">
                <a:solidFill>
                  <a:schemeClr val="bg2"/>
                </a:solidFill>
              </a:rPr>
              <a:t>Tilrettelæg indkøb og opbevaring af materialer for at undgå spild/ødelagte materialer </a:t>
            </a:r>
          </a:p>
          <a:p>
            <a:endParaRPr lang="da-DK" b="1" dirty="0"/>
          </a:p>
          <a:p>
            <a:r>
              <a:rPr lang="da-DK" sz="2000" b="1" dirty="0"/>
              <a:t>Lavt støj-, støv og vibrationsniveau – f.eks. </a:t>
            </a:r>
            <a:endParaRPr lang="da-DK" sz="2000" dirty="0">
              <a:solidFill>
                <a:schemeClr val="bg2"/>
              </a:solidFill>
            </a:endParaRPr>
          </a:p>
          <a:p>
            <a:pPr marL="285750" indent="-285750">
              <a:buFont typeface="Arial" panose="020B0604020202020204" pitchFamily="34" charset="0"/>
              <a:buChar char="•"/>
            </a:pPr>
            <a:r>
              <a:rPr lang="da-DK" sz="2000" dirty="0">
                <a:solidFill>
                  <a:schemeClr val="bg2"/>
                </a:solidFill>
              </a:rPr>
              <a:t>Byggepladsen indrettes med særlige arbejdsstationer til støjende og støvende arbejde</a:t>
            </a:r>
          </a:p>
          <a:p>
            <a:pPr marL="285750" indent="-285750">
              <a:buFont typeface="Arial" panose="020B0604020202020204" pitchFamily="34" charset="0"/>
              <a:buChar char="•"/>
            </a:pPr>
            <a:r>
              <a:rPr lang="da-DK" sz="2000" dirty="0">
                <a:solidFill>
                  <a:schemeClr val="bg2"/>
                </a:solidFill>
              </a:rPr>
              <a:t>Pladsen vandes dagligt i tørre perioder</a:t>
            </a:r>
          </a:p>
          <a:p>
            <a:pPr marL="285750" indent="-285750">
              <a:buFont typeface="Arial" panose="020B0604020202020204" pitchFamily="34" charset="0"/>
              <a:buChar char="•"/>
            </a:pPr>
            <a:r>
              <a:rPr lang="da-DK" sz="2000" dirty="0">
                <a:solidFill>
                  <a:schemeClr val="bg2"/>
                </a:solidFill>
              </a:rPr>
              <a:t>Hydraulisk klipning, hugning eller vådskæring (fremfor savning og fræsning)</a:t>
            </a:r>
          </a:p>
          <a:p>
            <a:endParaRPr lang="da-DK" sz="2000" dirty="0">
              <a:solidFill>
                <a:schemeClr val="bg2"/>
              </a:solidFill>
            </a:endParaRPr>
          </a:p>
          <a:p>
            <a:r>
              <a:rPr lang="da-DK" sz="2000" b="1" dirty="0">
                <a:solidFill>
                  <a:schemeClr val="bg1"/>
                </a:solidFill>
              </a:rPr>
              <a:t>Miljøbeskyttelse på byggepladsen</a:t>
            </a:r>
            <a:r>
              <a:rPr lang="da-DK" sz="2000" b="1" dirty="0"/>
              <a:t> – f.eks. </a:t>
            </a:r>
            <a:endParaRPr lang="da-DK" sz="2000" b="1" dirty="0">
              <a:solidFill>
                <a:schemeClr val="bg1"/>
              </a:solidFill>
            </a:endParaRPr>
          </a:p>
          <a:p>
            <a:pPr marL="285750" indent="-285750">
              <a:buFont typeface="Arial" panose="020B0604020202020204" pitchFamily="34" charset="0"/>
              <a:buChar char="•"/>
            </a:pPr>
            <a:r>
              <a:rPr lang="da-DK" sz="2000" dirty="0">
                <a:solidFill>
                  <a:schemeClr val="bg2"/>
                </a:solidFill>
              </a:rPr>
              <a:t>Undgå at anvende materialer eller produkter med faremærker og R-/H-sætninger</a:t>
            </a:r>
          </a:p>
          <a:p>
            <a:pPr marL="285750" indent="-285750">
              <a:buFont typeface="Arial" panose="020B0604020202020204" pitchFamily="34" charset="0"/>
              <a:buChar char="•"/>
            </a:pPr>
            <a:r>
              <a:rPr lang="da-DK" sz="2000" dirty="0">
                <a:solidFill>
                  <a:schemeClr val="bg2"/>
                </a:solidFill>
              </a:rPr>
              <a:t>Håndtering af forurenet jord på pladsen</a:t>
            </a:r>
            <a:br>
              <a:rPr lang="da-DK" sz="2000" dirty="0">
                <a:solidFill>
                  <a:schemeClr val="bg2"/>
                </a:solidFill>
              </a:rPr>
            </a:br>
            <a:endParaRPr lang="da-DK" sz="2000" dirty="0">
              <a:solidFill>
                <a:schemeClr val="bg2"/>
              </a:solidFill>
            </a:endParaRPr>
          </a:p>
          <a:p>
            <a:r>
              <a:rPr lang="da-DK" sz="2000" b="1" dirty="0">
                <a:solidFill>
                  <a:schemeClr val="bg1"/>
                </a:solidFill>
              </a:rPr>
              <a:t>Reducér energiforbruget på byggepladsen </a:t>
            </a:r>
            <a:r>
              <a:rPr lang="da-DK" sz="2000" b="1" dirty="0"/>
              <a:t>– f.eks. </a:t>
            </a:r>
            <a:endParaRPr lang="da-DK" sz="2000" b="1" dirty="0">
              <a:solidFill>
                <a:schemeClr val="bg1"/>
              </a:solidFill>
            </a:endParaRPr>
          </a:p>
          <a:p>
            <a:pPr marL="285750" indent="-285750">
              <a:buFont typeface="Arial" panose="020B0604020202020204" pitchFamily="34" charset="0"/>
              <a:buChar char="•"/>
            </a:pPr>
            <a:r>
              <a:rPr lang="da-DK" sz="2000" dirty="0">
                <a:solidFill>
                  <a:schemeClr val="bg2"/>
                </a:solidFill>
              </a:rPr>
              <a:t>Bevægelsessensorer på belysningen i skurvogn og tidsstyret belysning på pladsen</a:t>
            </a:r>
          </a:p>
          <a:p>
            <a:pPr marL="285750" indent="-285750">
              <a:buFont typeface="Arial" panose="020B0604020202020204" pitchFamily="34" charset="0"/>
              <a:buChar char="•"/>
            </a:pPr>
            <a:r>
              <a:rPr lang="da-DK" sz="2000" dirty="0">
                <a:solidFill>
                  <a:schemeClr val="bg2"/>
                </a:solidFill>
              </a:rPr>
              <a:t>Varmepumper på skurvogne </a:t>
            </a:r>
          </a:p>
        </p:txBody>
      </p:sp>
    </p:spTree>
    <p:extLst>
      <p:ext uri="{BB962C8B-B14F-4D97-AF65-F5344CB8AC3E}">
        <p14:creationId xmlns:p14="http://schemas.microsoft.com/office/powerpoint/2010/main" val="274181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957A999-E037-42B9-9481-142D7E1580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7360" y="0"/>
            <a:ext cx="6644640" cy="6858000"/>
          </a:xfrm>
          <a:prstGeom prst="rect">
            <a:avLst/>
          </a:prstGeom>
        </p:spPr>
      </p:pic>
      <p:sp>
        <p:nvSpPr>
          <p:cNvPr id="6" name="Tekstfelt 5">
            <a:extLst>
              <a:ext uri="{FF2B5EF4-FFF2-40B4-BE49-F238E27FC236}">
                <a16:creationId xmlns:a16="http://schemas.microsoft.com/office/drawing/2014/main" id="{5407096E-222C-41C0-9CDA-0228B862CFB5}"/>
              </a:ext>
            </a:extLst>
          </p:cNvPr>
          <p:cNvSpPr txBox="1"/>
          <p:nvPr/>
        </p:nvSpPr>
        <p:spPr>
          <a:xfrm>
            <a:off x="480462" y="1807463"/>
            <a:ext cx="4952821" cy="400109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400" b="1" dirty="0">
                <a:solidFill>
                  <a:schemeClr val="bg2"/>
                </a:solidFill>
                <a:latin typeface="+mj-lt"/>
              </a:rPr>
              <a:t>Affaldssortering</a:t>
            </a:r>
            <a:r>
              <a:rPr lang="da-DK" sz="4400" dirty="0">
                <a:solidFill>
                  <a:schemeClr val="bg2"/>
                </a:solidFill>
                <a:latin typeface="+mj-lt"/>
              </a:rPr>
              <a:t> </a:t>
            </a:r>
          </a:p>
          <a:p>
            <a:endParaRPr lang="da-DK" dirty="0">
              <a:solidFill>
                <a:schemeClr val="bg2"/>
              </a:solidFill>
            </a:endParaRPr>
          </a:p>
          <a:p>
            <a:r>
              <a:rPr lang="da-DK" sz="1600" dirty="0">
                <a:solidFill>
                  <a:schemeClr val="bg2"/>
                </a:solidFill>
              </a:rPr>
              <a:t>Der blev lagt stor vægt på korrekt affaldssortering i byggefasen.</a:t>
            </a:r>
          </a:p>
          <a:p>
            <a:endParaRPr lang="da-DK" sz="1600" dirty="0">
              <a:solidFill>
                <a:schemeClr val="bg2"/>
              </a:solidFill>
            </a:endParaRPr>
          </a:p>
          <a:p>
            <a:r>
              <a:rPr lang="da-DK" sz="1600" dirty="0">
                <a:solidFill>
                  <a:schemeClr val="bg2"/>
                </a:solidFill>
              </a:rPr>
              <a:t>Sorteringen blev varetaget af et specialiseret firma, som afhentede usorterede containere på byggepladsen og sørgede for professionel sortering </a:t>
            </a:r>
            <a:r>
              <a:rPr lang="da-DK" sz="1600" dirty="0" err="1">
                <a:solidFill>
                  <a:schemeClr val="bg2"/>
                </a:solidFill>
              </a:rPr>
              <a:t>off</a:t>
            </a:r>
            <a:r>
              <a:rPr lang="da-DK" sz="1600" dirty="0">
                <a:solidFill>
                  <a:schemeClr val="bg2"/>
                </a:solidFill>
              </a:rPr>
              <a:t>-site. </a:t>
            </a:r>
          </a:p>
          <a:p>
            <a:endParaRPr lang="da-DK" sz="1600" dirty="0">
              <a:solidFill>
                <a:schemeClr val="bg2"/>
              </a:solidFill>
            </a:endParaRPr>
          </a:p>
          <a:p>
            <a:r>
              <a:rPr lang="da-DK" sz="1600" dirty="0">
                <a:solidFill>
                  <a:schemeClr val="bg2"/>
                </a:solidFill>
              </a:rPr>
              <a:t>Ordningen blev valgt grundet placering i centrum af København, hvor pladsen til affaldscontainere var knap. Den optimerede samtidig arbejdsgangen på pladsen og fjernede ansvaret for korrekt sortering fra den enkelte byggearbejder. </a:t>
            </a:r>
          </a:p>
        </p:txBody>
      </p:sp>
    </p:spTree>
    <p:extLst>
      <p:ext uri="{BB962C8B-B14F-4D97-AF65-F5344CB8AC3E}">
        <p14:creationId xmlns:p14="http://schemas.microsoft.com/office/powerpoint/2010/main" val="2337833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90EA9D9C-69F0-4380-B3E0-ECEFEBAF4145}"/>
              </a:ext>
            </a:extLst>
          </p:cNvPr>
          <p:cNvSpPr txBox="1"/>
          <p:nvPr/>
        </p:nvSpPr>
        <p:spPr>
          <a:xfrm>
            <a:off x="729060" y="2162726"/>
            <a:ext cx="6574536" cy="415498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2400" dirty="0">
                <a:solidFill>
                  <a:schemeClr val="bg2"/>
                </a:solidFill>
              </a:rPr>
              <a:t>Alle parter som er involveret i et projekt der skal bæredygtighedscertificeres skal bidrage med noget til certificeringen. </a:t>
            </a:r>
            <a:br>
              <a:rPr lang="da-DK" sz="2400" dirty="0">
                <a:solidFill>
                  <a:schemeClr val="bg2"/>
                </a:solidFill>
              </a:rPr>
            </a:br>
            <a:endParaRPr lang="da-DK" sz="2400" dirty="0">
              <a:solidFill>
                <a:schemeClr val="bg2"/>
              </a:solidFill>
            </a:endParaRPr>
          </a:p>
          <a:p>
            <a:r>
              <a:rPr lang="da-DK" sz="2400" dirty="0">
                <a:solidFill>
                  <a:schemeClr val="bg2"/>
                </a:solidFill>
              </a:rPr>
              <a:t>De grønne markeringer viser, hvor den frivillige bæredygtighedsklasse er involveret.</a:t>
            </a:r>
          </a:p>
          <a:p>
            <a:br>
              <a:rPr lang="da-DK" sz="2400" dirty="0">
                <a:solidFill>
                  <a:schemeClr val="bg2"/>
                </a:solidFill>
              </a:rPr>
            </a:br>
            <a:r>
              <a:rPr lang="da-DK" sz="2400" dirty="0">
                <a:solidFill>
                  <a:schemeClr val="bg2"/>
                </a:solidFill>
              </a:rPr>
              <a:t>De orange markeringer viser, hvor en håndværker eller entreprenør bidrager. Det kan være i form af mængdeopgørelser, datablade, faglige beskrivelser el. lign</a:t>
            </a:r>
            <a:r>
              <a:rPr lang="da-DK" sz="2000" dirty="0">
                <a:solidFill>
                  <a:schemeClr val="bg2"/>
                </a:solidFill>
              </a:rPr>
              <a:t>.   </a:t>
            </a:r>
          </a:p>
        </p:txBody>
      </p:sp>
      <p:pic>
        <p:nvPicPr>
          <p:cNvPr id="4" name="Billede 3">
            <a:extLst>
              <a:ext uri="{FF2B5EF4-FFF2-40B4-BE49-F238E27FC236}">
                <a16:creationId xmlns:a16="http://schemas.microsoft.com/office/drawing/2014/main" id="{344C77B8-AD49-45E2-A05B-F00B3EF31B3D}"/>
              </a:ext>
            </a:extLst>
          </p:cNvPr>
          <p:cNvPicPr>
            <a:picLocks noChangeAspect="1"/>
          </p:cNvPicPr>
          <p:nvPr/>
        </p:nvPicPr>
        <p:blipFill>
          <a:blip r:embed="rId3"/>
          <a:stretch>
            <a:fillRect/>
          </a:stretch>
        </p:blipFill>
        <p:spPr>
          <a:xfrm>
            <a:off x="7734269" y="0"/>
            <a:ext cx="4549025" cy="6858000"/>
          </a:xfrm>
          <a:prstGeom prst="rect">
            <a:avLst/>
          </a:prstGeom>
        </p:spPr>
      </p:pic>
      <p:sp>
        <p:nvSpPr>
          <p:cNvPr id="3" name="Rektangel 2">
            <a:extLst>
              <a:ext uri="{FF2B5EF4-FFF2-40B4-BE49-F238E27FC236}">
                <a16:creationId xmlns:a16="http://schemas.microsoft.com/office/drawing/2014/main" id="{655D6627-162A-4A9F-B612-96F14D56718A}"/>
              </a:ext>
            </a:extLst>
          </p:cNvPr>
          <p:cNvSpPr/>
          <p:nvPr/>
        </p:nvSpPr>
        <p:spPr>
          <a:xfrm>
            <a:off x="7786819" y="1481956"/>
            <a:ext cx="4457731" cy="136637"/>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749FD94F-2AF8-44EF-9896-B268D209CE2D}"/>
              </a:ext>
            </a:extLst>
          </p:cNvPr>
          <p:cNvSpPr/>
          <p:nvPr/>
        </p:nvSpPr>
        <p:spPr>
          <a:xfrm>
            <a:off x="7776308" y="2625056"/>
            <a:ext cx="4457731" cy="147145"/>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D07C7A4F-48EC-4B36-96A9-F33F84894E99}"/>
              </a:ext>
            </a:extLst>
          </p:cNvPr>
          <p:cNvSpPr/>
          <p:nvPr/>
        </p:nvSpPr>
        <p:spPr>
          <a:xfrm>
            <a:off x="7807840" y="956441"/>
            <a:ext cx="4457731" cy="136636"/>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7AA59B34-E75A-4D60-8AE7-13E9F52B3803}"/>
              </a:ext>
            </a:extLst>
          </p:cNvPr>
          <p:cNvSpPr/>
          <p:nvPr/>
        </p:nvSpPr>
        <p:spPr>
          <a:xfrm>
            <a:off x="7802587" y="3607771"/>
            <a:ext cx="4457731" cy="147145"/>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943B3A2-2093-47D2-8CA0-BDB92F6FC6C7}"/>
              </a:ext>
            </a:extLst>
          </p:cNvPr>
          <p:cNvSpPr/>
          <p:nvPr/>
        </p:nvSpPr>
        <p:spPr>
          <a:xfrm>
            <a:off x="7776312" y="5525904"/>
            <a:ext cx="4457731" cy="147145"/>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6D043AFB-A311-4B70-9616-FDCB95A04E44}"/>
              </a:ext>
            </a:extLst>
          </p:cNvPr>
          <p:cNvSpPr/>
          <p:nvPr/>
        </p:nvSpPr>
        <p:spPr>
          <a:xfrm>
            <a:off x="7781572" y="1621322"/>
            <a:ext cx="4457731" cy="147145"/>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954E9CF-1F46-47B2-8EFF-46ADB19F602C}"/>
              </a:ext>
            </a:extLst>
          </p:cNvPr>
          <p:cNvSpPr/>
          <p:nvPr/>
        </p:nvSpPr>
        <p:spPr>
          <a:xfrm>
            <a:off x="7797333" y="3455377"/>
            <a:ext cx="4457731" cy="147145"/>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7940A22E-366C-43F9-BB03-046D77CF12CE}"/>
              </a:ext>
            </a:extLst>
          </p:cNvPr>
          <p:cNvSpPr/>
          <p:nvPr/>
        </p:nvSpPr>
        <p:spPr>
          <a:xfrm>
            <a:off x="7802587" y="812033"/>
            <a:ext cx="4457731" cy="147145"/>
          </a:xfrm>
          <a:prstGeom prst="rect">
            <a:avLst/>
          </a:prstGeom>
          <a:noFill/>
          <a:ln w="28575">
            <a:solidFill>
              <a:srgbClr val="3E7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itel 15">
            <a:extLst>
              <a:ext uri="{FF2B5EF4-FFF2-40B4-BE49-F238E27FC236}">
                <a16:creationId xmlns:a16="http://schemas.microsoft.com/office/drawing/2014/main" id="{A3C79B63-589A-D34A-8228-D08E2A34C79B}"/>
              </a:ext>
            </a:extLst>
          </p:cNvPr>
          <p:cNvSpPr>
            <a:spLocks noGrp="1"/>
          </p:cNvSpPr>
          <p:nvPr>
            <p:ph type="ctrTitle"/>
          </p:nvPr>
        </p:nvSpPr>
        <p:spPr>
          <a:xfrm>
            <a:off x="-894682" y="0"/>
            <a:ext cx="8198278" cy="2387600"/>
          </a:xfrm>
        </p:spPr>
        <p:txBody>
          <a:bodyPr>
            <a:normAutofit/>
          </a:bodyPr>
          <a:lstStyle/>
          <a:p>
            <a:pPr algn="l"/>
            <a:r>
              <a:rPr lang="da-DK" sz="3500" dirty="0">
                <a:latin typeface="+mj-lt"/>
              </a:rPr>
              <a:t>DGNB – en meget brugt certificeringsordning - </a:t>
            </a:r>
            <a:br>
              <a:rPr lang="da-DK" sz="3500" dirty="0">
                <a:latin typeface="+mj-lt"/>
              </a:rPr>
            </a:br>
            <a:r>
              <a:rPr lang="da-DK" sz="3500" dirty="0">
                <a:latin typeface="+mj-lt"/>
              </a:rPr>
              <a:t>kriterier </a:t>
            </a:r>
          </a:p>
        </p:txBody>
      </p:sp>
    </p:spTree>
    <p:extLst>
      <p:ext uri="{BB962C8B-B14F-4D97-AF65-F5344CB8AC3E}">
        <p14:creationId xmlns:p14="http://schemas.microsoft.com/office/powerpoint/2010/main" val="41924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1" grpId="0" animBg="1"/>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78A8A7FF-F161-40B3-B04E-D223BC0CFEB4}"/>
              </a:ext>
            </a:extLst>
          </p:cNvPr>
          <p:cNvSpPr txBox="1"/>
          <p:nvPr/>
        </p:nvSpPr>
        <p:spPr>
          <a:xfrm>
            <a:off x="692467" y="1116657"/>
            <a:ext cx="10237470" cy="5416868"/>
          </a:xfrm>
          <a:prstGeom prst="rect">
            <a:avLst/>
          </a:prstGeom>
          <a:ln>
            <a:noFill/>
          </a:ln>
        </p:spPr>
        <p:style>
          <a:lnRef idx="2">
            <a:schemeClr val="dk1"/>
          </a:lnRef>
          <a:fillRef idx="1">
            <a:schemeClr val="lt1"/>
          </a:fillRef>
          <a:effectRef idx="0">
            <a:schemeClr val="dk1"/>
          </a:effectRef>
          <a:fontRef idx="minor">
            <a:schemeClr val="dk1"/>
          </a:fontRef>
        </p:style>
        <p:txBody>
          <a:bodyPr wrap="square" numCol="2" spcCol="540000" rtlCol="0">
            <a:spAutoFit/>
          </a:bodyPr>
          <a:lstStyle/>
          <a:p>
            <a:r>
              <a:rPr lang="da-DK" sz="2000" b="1" dirty="0">
                <a:latin typeface="+mj-lt"/>
              </a:rPr>
              <a:t>Minimér og sortér affald på byggepladsen</a:t>
            </a:r>
          </a:p>
          <a:p>
            <a:pPr marL="285750" indent="-285750">
              <a:buFont typeface="Arial" panose="020B0604020202020204" pitchFamily="34" charset="0"/>
              <a:buChar char="•"/>
            </a:pPr>
            <a:r>
              <a:rPr lang="da-DK" dirty="0">
                <a:solidFill>
                  <a:schemeClr val="bg2"/>
                </a:solidFill>
              </a:rPr>
              <a:t>Der opsættes tørre containere til: </a:t>
            </a:r>
          </a:p>
          <a:p>
            <a:pPr marL="742950" lvl="1" indent="-285750">
              <a:buFont typeface="Arial" panose="020B0604020202020204" pitchFamily="34" charset="0"/>
              <a:buChar char="•"/>
            </a:pPr>
            <a:r>
              <a:rPr lang="da-DK" dirty="0">
                <a:solidFill>
                  <a:schemeClr val="bg2"/>
                </a:solidFill>
              </a:rPr>
              <a:t>Gipsaffald til genanvendelse</a:t>
            </a:r>
          </a:p>
          <a:p>
            <a:pPr marL="742950" lvl="1" indent="-285750">
              <a:buFont typeface="Arial" panose="020B0604020202020204" pitchFamily="34" charset="0"/>
              <a:buChar char="•"/>
            </a:pPr>
            <a:r>
              <a:rPr lang="da-DK" dirty="0">
                <a:solidFill>
                  <a:schemeClr val="bg2"/>
                </a:solidFill>
              </a:rPr>
              <a:t>Mineraluldsisolering til genanvendelse</a:t>
            </a:r>
          </a:p>
          <a:p>
            <a:pPr marL="742950" lvl="1" indent="-285750">
              <a:buFont typeface="Arial" panose="020B0604020202020204" pitchFamily="34" charset="0"/>
              <a:buChar char="•"/>
            </a:pPr>
            <a:r>
              <a:rPr lang="da-DK" dirty="0">
                <a:solidFill>
                  <a:schemeClr val="bg2"/>
                </a:solidFill>
              </a:rPr>
              <a:t>Rent pap-affald til genanvendelse</a:t>
            </a:r>
          </a:p>
          <a:p>
            <a:pPr marL="285750" indent="-285750">
              <a:buFont typeface="Arial" panose="020B0604020202020204" pitchFamily="34" charset="0"/>
              <a:buChar char="•"/>
            </a:pPr>
            <a:r>
              <a:rPr lang="da-DK" dirty="0">
                <a:solidFill>
                  <a:schemeClr val="bg2"/>
                </a:solidFill>
              </a:rPr>
              <a:t>Der opsættes andre containere, der sikrer mest mulig højværdi genbrug frem for deponering/afbrænding</a:t>
            </a:r>
          </a:p>
          <a:p>
            <a:pPr marL="285750" indent="-285750">
              <a:buFont typeface="Arial" panose="020B0604020202020204" pitchFamily="34" charset="0"/>
              <a:buChar char="•"/>
            </a:pPr>
            <a:r>
              <a:rPr lang="da-DK" dirty="0">
                <a:solidFill>
                  <a:schemeClr val="bg2"/>
                </a:solidFill>
              </a:rPr>
              <a:t>Der anvendes betonelementer med forudbestemte huller/åbninger</a:t>
            </a:r>
          </a:p>
          <a:p>
            <a:pPr marL="285750" indent="-285750">
              <a:buFont typeface="Arial" panose="020B0604020202020204" pitchFamily="34" charset="0"/>
              <a:buChar char="•"/>
            </a:pPr>
            <a:r>
              <a:rPr lang="da-DK" dirty="0">
                <a:solidFill>
                  <a:schemeClr val="bg2"/>
                </a:solidFill>
              </a:rPr>
              <a:t>Der er fokus på at minimere og genanvende midlertidige konstruktioner f.eks. midlertidige trapper </a:t>
            </a:r>
          </a:p>
          <a:p>
            <a:pPr marL="285750" indent="-285750">
              <a:buFont typeface="Arial" panose="020B0604020202020204" pitchFamily="34" charset="0"/>
              <a:buChar char="•"/>
            </a:pPr>
            <a:r>
              <a:rPr lang="da-DK" dirty="0">
                <a:solidFill>
                  <a:schemeClr val="bg2"/>
                </a:solidFill>
              </a:rPr>
              <a:t>Tilrettelæg indkøb og opbevaring af materialer for at undgå spild/ødelagte materialer grundet vejr </a:t>
            </a:r>
          </a:p>
          <a:p>
            <a:endParaRPr lang="da-DK" b="1" dirty="0"/>
          </a:p>
          <a:p>
            <a:endParaRPr lang="da-DK" b="1" dirty="0"/>
          </a:p>
          <a:p>
            <a:endParaRPr lang="da-DK" b="1" dirty="0"/>
          </a:p>
          <a:p>
            <a:r>
              <a:rPr lang="da-DK" sz="2000" b="1" dirty="0">
                <a:latin typeface="+mj-lt"/>
              </a:rPr>
              <a:t>Lavt støj- og vibrationsniveau</a:t>
            </a:r>
          </a:p>
          <a:p>
            <a:pPr marL="285750" indent="-285750">
              <a:buFont typeface="Arial" panose="020B0604020202020204" pitchFamily="34" charset="0"/>
              <a:buChar char="•"/>
            </a:pPr>
            <a:r>
              <a:rPr lang="da-DK" dirty="0">
                <a:solidFill>
                  <a:schemeClr val="bg2"/>
                </a:solidFill>
              </a:rPr>
              <a:t>Arbejdstiden er indenfor myndighedernes krav</a:t>
            </a:r>
          </a:p>
          <a:p>
            <a:pPr marL="285750" indent="-285750">
              <a:buFont typeface="Arial" panose="020B0604020202020204" pitchFamily="34" charset="0"/>
              <a:buChar char="•"/>
            </a:pPr>
            <a:r>
              <a:rPr lang="da-DK" dirty="0">
                <a:solidFill>
                  <a:schemeClr val="bg2"/>
                </a:solidFill>
              </a:rPr>
              <a:t>Der er ekstra fokus pa arbejdstiderne ved særligt støjende arbejde, som fx spunsning og pilotering</a:t>
            </a:r>
          </a:p>
          <a:p>
            <a:pPr marL="285750" indent="-285750">
              <a:buFont typeface="Arial" panose="020B0604020202020204" pitchFamily="34" charset="0"/>
              <a:buChar char="•"/>
            </a:pPr>
            <a:r>
              <a:rPr lang="da-DK" dirty="0">
                <a:solidFill>
                  <a:schemeClr val="bg2"/>
                </a:solidFill>
              </a:rPr>
              <a:t>Foretag målinger af vibrationsniveauer ved spunsning og pilotering</a:t>
            </a:r>
          </a:p>
          <a:p>
            <a:pPr marL="285750" indent="-285750">
              <a:buFont typeface="Arial" panose="020B0604020202020204" pitchFamily="34" charset="0"/>
              <a:buChar char="•"/>
            </a:pPr>
            <a:r>
              <a:rPr lang="da-DK" dirty="0">
                <a:solidFill>
                  <a:schemeClr val="bg2"/>
                </a:solidFill>
              </a:rPr>
              <a:t>Der skal altid bruges høreværn ved støjende arbejde</a:t>
            </a:r>
          </a:p>
          <a:p>
            <a:pPr marL="285750" indent="-285750">
              <a:buFont typeface="Arial" panose="020B0604020202020204" pitchFamily="34" charset="0"/>
              <a:buChar char="•"/>
            </a:pPr>
            <a:r>
              <a:rPr lang="da-DK" dirty="0">
                <a:solidFill>
                  <a:schemeClr val="bg2"/>
                </a:solidFill>
              </a:rPr>
              <a:t>Byggepladsen indrettes med en afskærmet arbejdsstation til støjende arbejde</a:t>
            </a:r>
          </a:p>
          <a:p>
            <a:pPr marL="285750" indent="-285750">
              <a:buFont typeface="Arial" panose="020B0604020202020204" pitchFamily="34" charset="0"/>
              <a:buChar char="•"/>
            </a:pPr>
            <a:r>
              <a:rPr lang="da-DK" dirty="0">
                <a:solidFill>
                  <a:schemeClr val="bg2"/>
                </a:solidFill>
              </a:rPr>
              <a:t>Byggelederen informeres om særligt støjende arbejde i kommende aktiviteter på sikkerhedsmøderne</a:t>
            </a:r>
          </a:p>
        </p:txBody>
      </p:sp>
    </p:spTree>
    <p:extLst>
      <p:ext uri="{BB962C8B-B14F-4D97-AF65-F5344CB8AC3E}">
        <p14:creationId xmlns:p14="http://schemas.microsoft.com/office/powerpoint/2010/main" val="4088064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625514CB-40A4-4D62-B213-FAC309B3C679}"/>
              </a:ext>
            </a:extLst>
          </p:cNvPr>
          <p:cNvSpPr txBox="1"/>
          <p:nvPr/>
        </p:nvSpPr>
        <p:spPr>
          <a:xfrm>
            <a:off x="365760" y="328151"/>
            <a:ext cx="1160678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da-DK" sz="2000" dirty="0">
              <a:solidFill>
                <a:schemeClr val="bg2"/>
              </a:solidFill>
            </a:endParaRPr>
          </a:p>
        </p:txBody>
      </p:sp>
      <p:sp>
        <p:nvSpPr>
          <p:cNvPr id="3" name="Tekstfelt 2">
            <a:extLst>
              <a:ext uri="{FF2B5EF4-FFF2-40B4-BE49-F238E27FC236}">
                <a16:creationId xmlns:a16="http://schemas.microsoft.com/office/drawing/2014/main" id="{7485BA6C-172C-714B-B352-49AF785C3F66}"/>
              </a:ext>
            </a:extLst>
          </p:cNvPr>
          <p:cNvSpPr txBox="1"/>
          <p:nvPr/>
        </p:nvSpPr>
        <p:spPr>
          <a:xfrm>
            <a:off x="692467" y="1230957"/>
            <a:ext cx="10807065" cy="5416868"/>
          </a:xfrm>
          <a:prstGeom prst="rect">
            <a:avLst/>
          </a:prstGeom>
          <a:ln>
            <a:noFill/>
          </a:ln>
        </p:spPr>
        <p:style>
          <a:lnRef idx="2">
            <a:schemeClr val="dk1"/>
          </a:lnRef>
          <a:fillRef idx="1">
            <a:schemeClr val="lt1"/>
          </a:fillRef>
          <a:effectRef idx="0">
            <a:schemeClr val="dk1"/>
          </a:effectRef>
          <a:fontRef idx="minor">
            <a:schemeClr val="dk1"/>
          </a:fontRef>
        </p:style>
        <p:txBody>
          <a:bodyPr wrap="square" numCol="2" spcCol="540000" rtlCol="0">
            <a:spAutoFit/>
          </a:bodyPr>
          <a:lstStyle/>
          <a:p>
            <a:r>
              <a:rPr lang="da-DK" sz="2000" b="1" dirty="0">
                <a:solidFill>
                  <a:schemeClr val="bg1"/>
                </a:solidFill>
                <a:latin typeface="+mj-lt"/>
              </a:rPr>
              <a:t>Lavt støvniveau på byggepladsen</a:t>
            </a:r>
          </a:p>
          <a:p>
            <a:pPr marL="285750" indent="-285750">
              <a:buFont typeface="Arial" panose="020B0604020202020204" pitchFamily="34" charset="0"/>
              <a:buChar char="•"/>
            </a:pPr>
            <a:r>
              <a:rPr lang="da-DK" dirty="0">
                <a:solidFill>
                  <a:schemeClr val="bg2"/>
                </a:solidFill>
              </a:rPr>
              <a:t>Pladsen vandes dagligt i tørre perioder</a:t>
            </a:r>
          </a:p>
          <a:p>
            <a:pPr marL="285750" indent="-285750">
              <a:buFont typeface="Arial" panose="020B0604020202020204" pitchFamily="34" charset="0"/>
              <a:buChar char="•"/>
            </a:pPr>
            <a:r>
              <a:rPr lang="da-DK" dirty="0">
                <a:solidFill>
                  <a:schemeClr val="bg2"/>
                </a:solidFill>
              </a:rPr>
              <a:t>Indendørs rengøring af støvede områder foregår ved at anvende en egnet støvsuger</a:t>
            </a:r>
          </a:p>
          <a:p>
            <a:pPr marL="285750" indent="-285750">
              <a:buFont typeface="Arial" panose="020B0604020202020204" pitchFamily="34" charset="0"/>
              <a:buChar char="•"/>
            </a:pPr>
            <a:r>
              <a:rPr lang="da-DK" dirty="0">
                <a:solidFill>
                  <a:schemeClr val="bg2"/>
                </a:solidFill>
              </a:rPr>
              <a:t>Støvsugning skal altid gøres efter endt indendørs aktivitet</a:t>
            </a:r>
          </a:p>
          <a:p>
            <a:pPr marL="285750" indent="-285750">
              <a:buFont typeface="Arial" panose="020B0604020202020204" pitchFamily="34" charset="0"/>
              <a:buChar char="•"/>
            </a:pPr>
            <a:r>
              <a:rPr lang="da-DK" dirty="0">
                <a:solidFill>
                  <a:schemeClr val="bg2"/>
                </a:solidFill>
              </a:rPr>
              <a:t>Hydraulisk klipning, hugning eller vådskæring (fremfor savning og fræsning)</a:t>
            </a:r>
          </a:p>
          <a:p>
            <a:pPr marL="285750" indent="-285750">
              <a:buFont typeface="Arial" panose="020B0604020202020204" pitchFamily="34" charset="0"/>
              <a:buChar char="•"/>
            </a:pPr>
            <a:r>
              <a:rPr lang="da-DK" dirty="0">
                <a:solidFill>
                  <a:schemeClr val="bg2"/>
                </a:solidFill>
              </a:rPr>
              <a:t>Byggepladsen indrettes med afskærmning til støvende arbejde</a:t>
            </a:r>
          </a:p>
          <a:p>
            <a:pPr marL="285750" indent="-285750">
              <a:spcAft>
                <a:spcPts val="600"/>
              </a:spcAft>
              <a:buFont typeface="Arial" panose="020B0604020202020204" pitchFamily="34" charset="0"/>
              <a:buChar char="•"/>
            </a:pPr>
            <a:r>
              <a:rPr lang="da-DK" dirty="0">
                <a:solidFill>
                  <a:schemeClr val="bg2"/>
                </a:solidFill>
              </a:rPr>
              <a:t>Der anvendes støvsuger ved skæring i støvende materialer</a:t>
            </a:r>
          </a:p>
          <a:p>
            <a:pPr marL="285750" indent="-285750">
              <a:spcAft>
                <a:spcPts val="600"/>
              </a:spcAft>
              <a:buFont typeface="Arial" panose="020B0604020202020204" pitchFamily="34" charset="0"/>
              <a:buChar char="•"/>
            </a:pPr>
            <a:endParaRPr lang="da-DK" dirty="0">
              <a:solidFill>
                <a:schemeClr val="bg2"/>
              </a:solidFill>
            </a:endParaRPr>
          </a:p>
          <a:p>
            <a:pPr marL="285750" indent="-285750">
              <a:spcAft>
                <a:spcPts val="600"/>
              </a:spcAft>
              <a:buFont typeface="Arial" panose="020B0604020202020204" pitchFamily="34" charset="0"/>
              <a:buChar char="•"/>
            </a:pPr>
            <a:endParaRPr lang="da-DK" dirty="0">
              <a:solidFill>
                <a:schemeClr val="bg2"/>
              </a:solidFill>
            </a:endParaRPr>
          </a:p>
          <a:p>
            <a:pPr marL="285750" indent="-285750">
              <a:spcAft>
                <a:spcPts val="600"/>
              </a:spcAft>
              <a:buFont typeface="Arial" panose="020B0604020202020204" pitchFamily="34" charset="0"/>
              <a:buChar char="•"/>
            </a:pPr>
            <a:endParaRPr lang="da-DK" dirty="0">
              <a:solidFill>
                <a:schemeClr val="bg2"/>
              </a:solidFill>
            </a:endParaRPr>
          </a:p>
          <a:p>
            <a:pPr marL="285750" indent="-285750">
              <a:spcAft>
                <a:spcPts val="600"/>
              </a:spcAft>
              <a:buFont typeface="Arial" panose="020B0604020202020204" pitchFamily="34" charset="0"/>
              <a:buChar char="•"/>
            </a:pPr>
            <a:endParaRPr lang="da-DK" dirty="0">
              <a:solidFill>
                <a:schemeClr val="bg2"/>
              </a:solidFill>
            </a:endParaRPr>
          </a:p>
          <a:p>
            <a:pPr marL="285750" indent="-285750">
              <a:spcAft>
                <a:spcPts val="600"/>
              </a:spcAft>
              <a:buFont typeface="Arial" panose="020B0604020202020204" pitchFamily="34" charset="0"/>
              <a:buChar char="•"/>
            </a:pPr>
            <a:endParaRPr lang="da-DK" dirty="0">
              <a:solidFill>
                <a:schemeClr val="bg2"/>
              </a:solidFill>
            </a:endParaRPr>
          </a:p>
          <a:p>
            <a:r>
              <a:rPr lang="da-DK" sz="2000" b="1" dirty="0">
                <a:solidFill>
                  <a:schemeClr val="bg1"/>
                </a:solidFill>
                <a:latin typeface="+mj-lt"/>
              </a:rPr>
              <a:t>Miljøbeskyttelse på byggepladsen</a:t>
            </a:r>
          </a:p>
          <a:p>
            <a:pPr marL="285750" indent="-285750">
              <a:buFont typeface="Arial" panose="020B0604020202020204" pitchFamily="34" charset="0"/>
              <a:buChar char="•"/>
            </a:pPr>
            <a:r>
              <a:rPr lang="da-DK" dirty="0">
                <a:solidFill>
                  <a:schemeClr val="bg2"/>
                </a:solidFill>
              </a:rPr>
              <a:t>Undgå brugen af unødvendige fuger, skum og lim</a:t>
            </a:r>
          </a:p>
          <a:p>
            <a:pPr marL="285750" indent="-285750">
              <a:buFont typeface="Arial" panose="020B0604020202020204" pitchFamily="34" charset="0"/>
              <a:buChar char="•"/>
            </a:pPr>
            <a:r>
              <a:rPr lang="da-DK" dirty="0">
                <a:solidFill>
                  <a:schemeClr val="bg2"/>
                </a:solidFill>
              </a:rPr>
              <a:t>Undgå at anvende materialer eller produkter med faremærker og R-/H-sætninger</a:t>
            </a:r>
          </a:p>
          <a:p>
            <a:pPr marL="285750" indent="-285750">
              <a:buFont typeface="Arial" panose="020B0604020202020204" pitchFamily="34" charset="0"/>
              <a:buChar char="•"/>
            </a:pPr>
            <a:r>
              <a:rPr lang="da-DK" dirty="0">
                <a:solidFill>
                  <a:schemeClr val="bg2"/>
                </a:solidFill>
              </a:rPr>
              <a:t>Håndtering af forurenet jord på pladsen med spildkit</a:t>
            </a:r>
          </a:p>
          <a:p>
            <a:endParaRPr lang="da-DK" dirty="0">
              <a:solidFill>
                <a:schemeClr val="bg2"/>
              </a:solidFill>
            </a:endParaRPr>
          </a:p>
          <a:p>
            <a:r>
              <a:rPr lang="da-DK" sz="2000" b="1" dirty="0">
                <a:solidFill>
                  <a:schemeClr val="bg1"/>
                </a:solidFill>
                <a:latin typeface="+mj-lt"/>
              </a:rPr>
              <a:t>Reducér energiforbruget på byggepladsen</a:t>
            </a:r>
          </a:p>
          <a:p>
            <a:pPr marL="285750" indent="-285750">
              <a:buFont typeface="Arial" panose="020B0604020202020204" pitchFamily="34" charset="0"/>
              <a:buChar char="•"/>
            </a:pPr>
            <a:r>
              <a:rPr lang="da-DK" dirty="0">
                <a:solidFill>
                  <a:schemeClr val="bg2"/>
                </a:solidFill>
              </a:rPr>
              <a:t>Husk at lukke døre og vinduer i skurvognen</a:t>
            </a:r>
          </a:p>
          <a:p>
            <a:pPr marL="285750" indent="-285750">
              <a:buFont typeface="Arial" panose="020B0604020202020204" pitchFamily="34" charset="0"/>
              <a:buChar char="•"/>
            </a:pPr>
            <a:r>
              <a:rPr lang="da-DK" dirty="0">
                <a:solidFill>
                  <a:schemeClr val="bg2"/>
                </a:solidFill>
              </a:rPr>
              <a:t>Bevægelsessensorer på belysningen i skurvogn</a:t>
            </a:r>
          </a:p>
          <a:p>
            <a:pPr marL="285750" indent="-285750">
              <a:buFont typeface="Arial" panose="020B0604020202020204" pitchFamily="34" charset="0"/>
              <a:buChar char="•"/>
            </a:pPr>
            <a:r>
              <a:rPr lang="da-DK" dirty="0">
                <a:solidFill>
                  <a:schemeClr val="bg2"/>
                </a:solidFill>
              </a:rPr>
              <a:t>Tidsstyret belysning på pladsen</a:t>
            </a:r>
          </a:p>
          <a:p>
            <a:pPr marL="285750" indent="-285750">
              <a:buFont typeface="Arial" panose="020B0604020202020204" pitchFamily="34" charset="0"/>
              <a:buChar char="•"/>
            </a:pPr>
            <a:r>
              <a:rPr lang="da-DK" dirty="0">
                <a:solidFill>
                  <a:schemeClr val="bg2"/>
                </a:solidFill>
              </a:rPr>
              <a:t>Udtørring med fjernvarme</a:t>
            </a:r>
          </a:p>
          <a:p>
            <a:pPr marL="285750" indent="-285750">
              <a:buFont typeface="Arial" panose="020B0604020202020204" pitchFamily="34" charset="0"/>
              <a:buChar char="•"/>
            </a:pPr>
            <a:r>
              <a:rPr lang="da-DK" dirty="0">
                <a:solidFill>
                  <a:schemeClr val="bg2"/>
                </a:solidFill>
              </a:rPr>
              <a:t>Opbevaring af materialer tørt og lunt</a:t>
            </a:r>
          </a:p>
          <a:p>
            <a:pPr marL="285750" indent="-285750">
              <a:buFont typeface="Arial" panose="020B0604020202020204" pitchFamily="34" charset="0"/>
              <a:buChar char="•"/>
            </a:pPr>
            <a:r>
              <a:rPr lang="da-DK" dirty="0" err="1">
                <a:solidFill>
                  <a:schemeClr val="bg2"/>
                </a:solidFill>
              </a:rPr>
              <a:t>Bimålere</a:t>
            </a:r>
            <a:r>
              <a:rPr lang="da-DK" dirty="0">
                <a:solidFill>
                  <a:schemeClr val="bg2"/>
                </a:solidFill>
              </a:rPr>
              <a:t> på alle materialecontainere</a:t>
            </a:r>
          </a:p>
        </p:txBody>
      </p:sp>
    </p:spTree>
    <p:extLst>
      <p:ext uri="{BB962C8B-B14F-4D97-AF65-F5344CB8AC3E}">
        <p14:creationId xmlns:p14="http://schemas.microsoft.com/office/powerpoint/2010/main" val="2508954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a:xfrm>
            <a:off x="1443990" y="3058160"/>
            <a:ext cx="9144000" cy="2387600"/>
          </a:xfrm>
        </p:spPr>
        <p:txBody>
          <a:bodyPr/>
          <a:lstStyle/>
          <a:p>
            <a:r>
              <a:rPr lang="da-DK" sz="5400" dirty="0">
                <a:latin typeface="+mj-lt"/>
              </a:rPr>
              <a:t>Diskussionsspørgsmål</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2642616" y="4740106"/>
            <a:ext cx="6569964" cy="1107996"/>
          </a:xfrm>
          <a:prstGeom prst="rect">
            <a:avLst/>
          </a:prstGeom>
          <a:noFill/>
        </p:spPr>
        <p:txBody>
          <a:bodyPr wrap="square" rtlCol="0">
            <a:spAutoFit/>
          </a:bodyPr>
          <a:lstStyle/>
          <a:p>
            <a:r>
              <a:rPr lang="da-DK" sz="2400" dirty="0">
                <a:solidFill>
                  <a:schemeClr val="bg2"/>
                </a:solidFill>
              </a:rPr>
              <a:t>Hvilke tiltag kan ellers bidrage til at reducere støv, støj, energiforbrug mv. på byggepladsen?  </a:t>
            </a:r>
          </a:p>
          <a:p>
            <a:endParaRPr lang="da-DK" sz="1600" dirty="0">
              <a:solidFill>
                <a:schemeClr val="bg2"/>
              </a:solidFill>
            </a:endParaRPr>
          </a:p>
        </p:txBody>
      </p:sp>
    </p:spTree>
    <p:extLst>
      <p:ext uri="{BB962C8B-B14F-4D97-AF65-F5344CB8AC3E}">
        <p14:creationId xmlns:p14="http://schemas.microsoft.com/office/powerpoint/2010/main" val="3124473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832DBBDC-A4AE-47D1-AB41-2D2391837CEF}"/>
              </a:ext>
            </a:extLst>
          </p:cNvPr>
          <p:cNvPicPr>
            <a:picLocks noChangeAspect="1"/>
          </p:cNvPicPr>
          <p:nvPr/>
        </p:nvPicPr>
        <p:blipFill>
          <a:blip r:embed="rId3" cstate="screen">
            <a:extLst>
              <a:ext uri="{28A0092B-C50C-407E-A947-70E740481C1C}">
                <a14:useLocalDpi xmlns:a14="http://schemas.microsoft.com/office/drawing/2010/main"/>
              </a:ext>
            </a:extLst>
          </a:blip>
          <a:srcRect t="700" b="700"/>
          <a:stretch/>
        </p:blipFill>
        <p:spPr>
          <a:xfrm>
            <a:off x="6291072" y="1376851"/>
            <a:ext cx="5644896" cy="4068931"/>
          </a:xfrm>
          <a:prstGeom prst="rect">
            <a:avLst/>
          </a:prstGeom>
        </p:spPr>
      </p:pic>
      <p:sp>
        <p:nvSpPr>
          <p:cNvPr id="8" name="Tekstfelt 7">
            <a:extLst>
              <a:ext uri="{FF2B5EF4-FFF2-40B4-BE49-F238E27FC236}">
                <a16:creationId xmlns:a16="http://schemas.microsoft.com/office/drawing/2014/main" id="{07DC95AB-B5E6-4A8E-B45B-84BFACD85001}"/>
              </a:ext>
            </a:extLst>
          </p:cNvPr>
          <p:cNvSpPr txBox="1"/>
          <p:nvPr/>
        </p:nvSpPr>
        <p:spPr>
          <a:xfrm>
            <a:off x="731521" y="1413391"/>
            <a:ext cx="5169408" cy="372409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1200"/>
              </a:spcAft>
            </a:pPr>
            <a:r>
              <a:rPr lang="da-DK" sz="4400" b="1" dirty="0">
                <a:solidFill>
                  <a:schemeClr val="bg1"/>
                </a:solidFill>
                <a:latin typeface="+mj-lt"/>
              </a:rPr>
              <a:t>Commissioning (Cx)</a:t>
            </a:r>
            <a:endParaRPr lang="da-DK" sz="2000" dirty="0">
              <a:solidFill>
                <a:schemeClr val="bg2"/>
              </a:solidFill>
              <a:latin typeface="+mj-lt"/>
            </a:endParaRPr>
          </a:p>
          <a:p>
            <a:r>
              <a:rPr lang="da-DK" sz="1600" dirty="0">
                <a:solidFill>
                  <a:schemeClr val="bg2"/>
                </a:solidFill>
              </a:rPr>
              <a:t>Processen er et kvalitetsstyringsværktøj som omfatter alle tekniske installationer i bygningen, for at spare energi og sikre godt indeklima.</a:t>
            </a:r>
          </a:p>
          <a:p>
            <a:endParaRPr lang="da-DK" sz="1600" dirty="0">
              <a:solidFill>
                <a:schemeClr val="bg2"/>
              </a:solidFill>
            </a:endParaRPr>
          </a:p>
          <a:p>
            <a:r>
              <a:rPr lang="da-DK" sz="1600" dirty="0">
                <a:solidFill>
                  <a:schemeClr val="bg2"/>
                </a:solidFill>
              </a:rPr>
              <a:t>Målet er bedst muligt samspil mellem installationerne, så fx Aircondition og varmeanlæg ikke modarbejder hinanden. Dette sker gennem dialog med de involverede parter, driftsorienteret granskninger og tværfaglige test. </a:t>
            </a:r>
          </a:p>
          <a:p>
            <a:endParaRPr lang="da-DK" sz="1600" dirty="0">
              <a:solidFill>
                <a:schemeClr val="bg2"/>
              </a:solidFill>
            </a:endParaRPr>
          </a:p>
          <a:p>
            <a:r>
              <a:rPr lang="da-DK" sz="1600" dirty="0">
                <a:solidFill>
                  <a:schemeClr val="bg2"/>
                </a:solidFill>
              </a:rPr>
              <a:t>Derudover har Cx til formål at sikre en tilrettelagt overdragelse og uddannelses af driftspersonalet.  </a:t>
            </a:r>
          </a:p>
        </p:txBody>
      </p:sp>
    </p:spTree>
    <p:extLst>
      <p:ext uri="{BB962C8B-B14F-4D97-AF65-F5344CB8AC3E}">
        <p14:creationId xmlns:p14="http://schemas.microsoft.com/office/powerpoint/2010/main" val="2514559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27A57-ADDE-4722-9622-EDE2CDBEE2D6}"/>
              </a:ext>
            </a:extLst>
          </p:cNvPr>
          <p:cNvSpPr>
            <a:spLocks noGrp="1"/>
          </p:cNvSpPr>
          <p:nvPr>
            <p:ph type="title"/>
          </p:nvPr>
        </p:nvSpPr>
        <p:spPr>
          <a:xfrm>
            <a:off x="2155031" y="895512"/>
            <a:ext cx="7881937" cy="900000"/>
          </a:xfrm>
        </p:spPr>
        <p:txBody>
          <a:bodyPr>
            <a:normAutofit fontScale="90000"/>
          </a:bodyPr>
          <a:lstStyle/>
          <a:p>
            <a:r>
              <a:rPr lang="da-DK" dirty="0"/>
              <a:t>Drifts- og vedligeholdelsesplan</a:t>
            </a:r>
            <a:br>
              <a:rPr lang="da-DK" dirty="0"/>
            </a:br>
            <a:r>
              <a:rPr lang="da-DK" dirty="0"/>
              <a:t>for opretholdelse af indeklimaet</a:t>
            </a:r>
          </a:p>
        </p:txBody>
      </p:sp>
      <p:pic>
        <p:nvPicPr>
          <p:cNvPr id="6" name="Pladsholder til indhold 4">
            <a:extLst>
              <a:ext uri="{FF2B5EF4-FFF2-40B4-BE49-F238E27FC236}">
                <a16:creationId xmlns:a16="http://schemas.microsoft.com/office/drawing/2014/main" id="{A0C485C0-D360-4971-9219-1D84AFE278B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1349214" y="2338648"/>
            <a:ext cx="2179320" cy="218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dsholder til indhold 4">
            <a:extLst>
              <a:ext uri="{FF2B5EF4-FFF2-40B4-BE49-F238E27FC236}">
                <a16:creationId xmlns:a16="http://schemas.microsoft.com/office/drawing/2014/main" id="{870954A1-9932-4E98-8867-315B55B7FEDF}"/>
              </a:ext>
            </a:extLst>
          </p:cNvPr>
          <p:cNvSpPr>
            <a:spLocks noGrp="1"/>
          </p:cNvSpPr>
          <p:nvPr>
            <p:ph idx="1"/>
          </p:nvPr>
        </p:nvSpPr>
        <p:spPr>
          <a:xfrm>
            <a:off x="4461035" y="2147570"/>
            <a:ext cx="6381751" cy="4749800"/>
          </a:xfrm>
        </p:spPr>
        <p:txBody>
          <a:bodyPr>
            <a:normAutofit/>
          </a:bodyPr>
          <a:lstStyle/>
          <a:p>
            <a:pPr marL="0" indent="0">
              <a:buNone/>
            </a:pPr>
            <a:r>
              <a:rPr lang="da-DK" sz="3200" b="1" dirty="0">
                <a:solidFill>
                  <a:schemeClr val="bg2"/>
                </a:solidFill>
                <a:latin typeface="+mj-lt"/>
              </a:rPr>
              <a:t>Krav</a:t>
            </a:r>
          </a:p>
          <a:p>
            <a:pPr marL="0" indent="0">
              <a:buNone/>
            </a:pPr>
            <a:r>
              <a:rPr lang="da-DK" sz="2000" dirty="0">
                <a:solidFill>
                  <a:schemeClr val="bg2"/>
                </a:solidFill>
                <a:latin typeface="+mn-lt"/>
              </a:rPr>
              <a:t>Inden ibrugtagning af en bygning skal der foreligge en drifts- og vedlige-</a:t>
            </a:r>
            <a:r>
              <a:rPr lang="da-DK" sz="2000" dirty="0" err="1">
                <a:solidFill>
                  <a:schemeClr val="bg2"/>
                </a:solidFill>
                <a:latin typeface="+mn-lt"/>
              </a:rPr>
              <a:t>holdelsesplan</a:t>
            </a:r>
            <a:r>
              <a:rPr lang="da-DK" sz="2000" dirty="0">
                <a:solidFill>
                  <a:schemeClr val="bg2"/>
                </a:solidFill>
                <a:latin typeface="+mn-lt"/>
              </a:rPr>
              <a:t> for indeklimaet.</a:t>
            </a:r>
          </a:p>
          <a:p>
            <a:pPr marL="0" indent="0">
              <a:buNone/>
            </a:pPr>
            <a:r>
              <a:rPr lang="da-DK" sz="2000" i="1" dirty="0">
                <a:solidFill>
                  <a:schemeClr val="bg2"/>
                </a:solidFill>
                <a:latin typeface="+mn-lt"/>
              </a:rPr>
              <a:t>Drifts- og vedligeholdelsesplanen skal forholde sig til indeklimaet ud fra rummene og brugernes behov, sekundært hertil skal et lavt energiforbrug sikres.</a:t>
            </a:r>
          </a:p>
        </p:txBody>
      </p:sp>
      <p:pic>
        <p:nvPicPr>
          <p:cNvPr id="8" name="Grafik 7">
            <a:extLst>
              <a:ext uri="{FF2B5EF4-FFF2-40B4-BE49-F238E27FC236}">
                <a16:creationId xmlns:a16="http://schemas.microsoft.com/office/drawing/2014/main" id="{C6D52EA3-4A9C-8C42-A67B-4A94B67407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V="1">
            <a:off x="8101915" y="2099995"/>
            <a:ext cx="3252657" cy="8384627"/>
          </a:xfrm>
          <a:prstGeom prst="rect">
            <a:avLst/>
          </a:prstGeom>
        </p:spPr>
      </p:pic>
    </p:spTree>
    <p:extLst>
      <p:ext uri="{BB962C8B-B14F-4D97-AF65-F5344CB8AC3E}">
        <p14:creationId xmlns:p14="http://schemas.microsoft.com/office/powerpoint/2010/main" val="5771547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8FE48-94FA-4F94-BA08-409958F61984}"/>
              </a:ext>
            </a:extLst>
          </p:cNvPr>
          <p:cNvSpPr>
            <a:spLocks noGrp="1"/>
          </p:cNvSpPr>
          <p:nvPr>
            <p:ph type="title"/>
          </p:nvPr>
        </p:nvSpPr>
        <p:spPr/>
        <p:txBody>
          <a:bodyPr>
            <a:normAutofit fontScale="90000"/>
          </a:bodyPr>
          <a:lstStyle/>
          <a:p>
            <a:br>
              <a:rPr lang="da-DK" dirty="0"/>
            </a:br>
            <a:br>
              <a:rPr lang="da-DK" dirty="0"/>
            </a:br>
            <a:endParaRPr lang="da-DK" dirty="0"/>
          </a:p>
        </p:txBody>
      </p:sp>
      <p:sp>
        <p:nvSpPr>
          <p:cNvPr id="11" name="Tekstfelt 10">
            <a:extLst>
              <a:ext uri="{FF2B5EF4-FFF2-40B4-BE49-F238E27FC236}">
                <a16:creationId xmlns:a16="http://schemas.microsoft.com/office/drawing/2014/main" id="{8E6BC2FD-EB06-4FF0-A0BF-84224B148E8C}"/>
              </a:ext>
            </a:extLst>
          </p:cNvPr>
          <p:cNvSpPr txBox="1"/>
          <p:nvPr/>
        </p:nvSpPr>
        <p:spPr>
          <a:xfrm>
            <a:off x="861060" y="4126740"/>
            <a:ext cx="3837940" cy="227754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dirty="0">
                <a:solidFill>
                  <a:schemeClr val="bg2"/>
                </a:solidFill>
              </a:rPr>
              <a:t>I Danmark opholder vi os indendørs ca. 90 % af vores liv. Hvis indeklimaet er dårligt, forringes komfort og sundhed, og indlæringsevne og produktivitet falder. Så derfor er et godt indeklima en vigtig prioritering i bæredygtigt byggeri. </a:t>
            </a:r>
          </a:p>
          <a:p>
            <a:endParaRPr lang="da-DK" sz="1600" dirty="0">
              <a:solidFill>
                <a:schemeClr val="bg2"/>
              </a:solidFill>
            </a:endParaRPr>
          </a:p>
        </p:txBody>
      </p:sp>
      <p:pic>
        <p:nvPicPr>
          <p:cNvPr id="6" name="Billede 5" descr="Et billede, der indeholder tegning, skilt&#10;&#10;Automatisk genereret beskrivelse">
            <a:extLst>
              <a:ext uri="{FF2B5EF4-FFF2-40B4-BE49-F238E27FC236}">
                <a16:creationId xmlns:a16="http://schemas.microsoft.com/office/drawing/2014/main" id="{CE2578D4-C072-BA4C-999F-8DD6658CE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47" y="858546"/>
            <a:ext cx="3404870" cy="3171774"/>
          </a:xfrm>
          <a:prstGeom prst="rect">
            <a:avLst/>
          </a:prstGeom>
        </p:spPr>
      </p:pic>
      <p:pic>
        <p:nvPicPr>
          <p:cNvPr id="8" name="Billede 7">
            <a:extLst>
              <a:ext uri="{FF2B5EF4-FFF2-40B4-BE49-F238E27FC236}">
                <a16:creationId xmlns:a16="http://schemas.microsoft.com/office/drawing/2014/main" id="{F6910CCA-279C-5A4E-9949-80AF7E067114}"/>
              </a:ext>
            </a:extLst>
          </p:cNvPr>
          <p:cNvPicPr>
            <a:picLocks noChangeAspect="1"/>
          </p:cNvPicPr>
          <p:nvPr/>
        </p:nvPicPr>
        <p:blipFill>
          <a:blip r:embed="rId4"/>
          <a:stretch>
            <a:fillRect/>
          </a:stretch>
        </p:blipFill>
        <p:spPr>
          <a:xfrm>
            <a:off x="4963936" y="-59130"/>
            <a:ext cx="7236571" cy="6917130"/>
          </a:xfrm>
          <a:prstGeom prst="rect">
            <a:avLst/>
          </a:prstGeom>
        </p:spPr>
      </p:pic>
    </p:spTree>
    <p:extLst>
      <p:ext uri="{BB962C8B-B14F-4D97-AF65-F5344CB8AC3E}">
        <p14:creationId xmlns:p14="http://schemas.microsoft.com/office/powerpoint/2010/main" val="3016629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2CAD9F8-7E68-814B-BFF6-F9259525803D}"/>
              </a:ext>
            </a:extLst>
          </p:cNvPr>
          <p:cNvSpPr/>
          <p:nvPr/>
        </p:nvSpPr>
        <p:spPr>
          <a:xfrm>
            <a:off x="4983480" y="0"/>
            <a:ext cx="720852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EDFC632E-C7A8-4A2B-946E-990D0737CC7E}"/>
              </a:ext>
            </a:extLst>
          </p:cNvPr>
          <p:cNvSpPr txBox="1"/>
          <p:nvPr/>
        </p:nvSpPr>
        <p:spPr>
          <a:xfrm>
            <a:off x="532504" y="1161823"/>
            <a:ext cx="3920989" cy="449353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1200"/>
              </a:spcAft>
            </a:pPr>
            <a:r>
              <a:rPr lang="da-DK" sz="4400" b="1" dirty="0">
                <a:solidFill>
                  <a:schemeClr val="bg1"/>
                </a:solidFill>
                <a:latin typeface="+mj-lt"/>
              </a:rPr>
              <a:t>Miljørisici</a:t>
            </a:r>
            <a:endParaRPr lang="da-DK" sz="2400" b="1" dirty="0">
              <a:solidFill>
                <a:schemeClr val="bg1"/>
              </a:solidFill>
              <a:latin typeface="+mj-lt"/>
            </a:endParaRPr>
          </a:p>
          <a:p>
            <a:r>
              <a:rPr lang="da-DK" b="1" dirty="0">
                <a:solidFill>
                  <a:schemeClr val="bg1"/>
                </a:solidFill>
                <a:latin typeface="+mj-lt"/>
              </a:rPr>
              <a:t>Afgasning</a:t>
            </a:r>
            <a:r>
              <a:rPr lang="da-DK" sz="1400" b="1" dirty="0">
                <a:solidFill>
                  <a:schemeClr val="bg2"/>
                </a:solidFill>
                <a:latin typeface="+mj-lt"/>
              </a:rPr>
              <a:t> </a:t>
            </a:r>
          </a:p>
          <a:p>
            <a:r>
              <a:rPr lang="da-DK" dirty="0">
                <a:solidFill>
                  <a:schemeClr val="bg2"/>
                </a:solidFill>
              </a:rPr>
              <a:t>Afgasning er når kemiske stoffer, der indgår i et byggemateriale, langsomt frigives til omgivelserne</a:t>
            </a:r>
            <a:r>
              <a:rPr lang="da-DK" sz="1600" dirty="0">
                <a:solidFill>
                  <a:schemeClr val="bg2"/>
                </a:solidFill>
              </a:rPr>
              <a:t>.</a:t>
            </a:r>
          </a:p>
          <a:p>
            <a:endParaRPr lang="da-DK" sz="1400" dirty="0">
              <a:solidFill>
                <a:schemeClr val="bg2"/>
              </a:solidFill>
            </a:endParaRPr>
          </a:p>
          <a:p>
            <a:r>
              <a:rPr lang="da-DK" b="1" dirty="0">
                <a:solidFill>
                  <a:schemeClr val="bg1"/>
                </a:solidFill>
                <a:latin typeface="+mj-lt"/>
              </a:rPr>
              <a:t>REACH-kandidatlisten </a:t>
            </a:r>
          </a:p>
          <a:p>
            <a:r>
              <a:rPr lang="da-DK" dirty="0">
                <a:solidFill>
                  <a:schemeClr val="bg2"/>
                </a:solidFill>
              </a:rPr>
              <a:t>Informationer om kemien i byggevarer findes i varens sikkerhedsblad, ofte under punkt 16. </a:t>
            </a:r>
          </a:p>
          <a:p>
            <a:endParaRPr lang="da-DK" dirty="0">
              <a:solidFill>
                <a:schemeClr val="bg2"/>
              </a:solidFill>
            </a:endParaRPr>
          </a:p>
          <a:p>
            <a:r>
              <a:rPr lang="da-DK" dirty="0">
                <a:solidFill>
                  <a:schemeClr val="bg2"/>
                </a:solidFill>
              </a:rPr>
              <a:t>Informationer om, hvilke stoffer varen ikke må indeholde findes på den såkaldte REACH kandidatliste</a:t>
            </a:r>
            <a:r>
              <a:rPr lang="da-DK" sz="2000" dirty="0">
                <a:solidFill>
                  <a:schemeClr val="bg2"/>
                </a:solidFill>
              </a:rPr>
              <a:t>.</a:t>
            </a:r>
          </a:p>
        </p:txBody>
      </p:sp>
      <p:pic>
        <p:nvPicPr>
          <p:cNvPr id="5" name="Billede 4">
            <a:extLst>
              <a:ext uri="{FF2B5EF4-FFF2-40B4-BE49-F238E27FC236}">
                <a16:creationId xmlns:a16="http://schemas.microsoft.com/office/drawing/2014/main" id="{CF789534-D274-4728-831C-C89EF53AF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029342" y="308679"/>
            <a:ext cx="1706289" cy="1706289"/>
          </a:xfrm>
          <a:prstGeom prst="rect">
            <a:avLst/>
          </a:prstGeom>
        </p:spPr>
      </p:pic>
      <p:pic>
        <p:nvPicPr>
          <p:cNvPr id="3" name="Billede 2">
            <a:extLst>
              <a:ext uri="{FF2B5EF4-FFF2-40B4-BE49-F238E27FC236}">
                <a16:creationId xmlns:a16="http://schemas.microsoft.com/office/drawing/2014/main" id="{15204E83-33EF-1445-9D03-ACA297385A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7740" y="1084624"/>
            <a:ext cx="7200000" cy="4570737"/>
          </a:xfrm>
          <a:prstGeom prst="rect">
            <a:avLst/>
          </a:prstGeom>
        </p:spPr>
      </p:pic>
    </p:spTree>
    <p:extLst>
      <p:ext uri="{BB962C8B-B14F-4D97-AF65-F5344CB8AC3E}">
        <p14:creationId xmlns:p14="http://schemas.microsoft.com/office/powerpoint/2010/main" val="1626586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9F6135F0-5B74-4A31-B95F-D55FAF2FE02A}"/>
              </a:ext>
            </a:extLst>
          </p:cNvPr>
          <p:cNvSpPr txBox="1"/>
          <p:nvPr/>
        </p:nvSpPr>
        <p:spPr>
          <a:xfrm>
            <a:off x="489657" y="526751"/>
            <a:ext cx="5405655" cy="59093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400" b="1" dirty="0">
                <a:latin typeface="+mj-lt"/>
              </a:rPr>
              <a:t>Eksempel: Kig særligt på disse byggevarer </a:t>
            </a:r>
          </a:p>
          <a:p>
            <a:endParaRPr lang="da-DK" sz="2400" dirty="0">
              <a:solidFill>
                <a:schemeClr val="bg2"/>
              </a:solidFill>
            </a:endParaRPr>
          </a:p>
          <a:p>
            <a:r>
              <a:rPr lang="da-DK" dirty="0">
                <a:solidFill>
                  <a:schemeClr val="bg2"/>
                </a:solidFill>
              </a:rPr>
              <a:t>Disse materialer kan indeholde stoffer som er skadelige for dig og miljøet. </a:t>
            </a:r>
          </a:p>
          <a:p>
            <a:endParaRPr lang="da-DK" dirty="0">
              <a:solidFill>
                <a:schemeClr val="bg2"/>
              </a:solidFill>
            </a:endParaRPr>
          </a:p>
          <a:p>
            <a:pPr>
              <a:spcAft>
                <a:spcPts val="1200"/>
              </a:spcAft>
            </a:pPr>
            <a:r>
              <a:rPr lang="da-DK" dirty="0">
                <a:solidFill>
                  <a:schemeClr val="bg2"/>
                </a:solidFill>
              </a:rPr>
              <a:t>Vælge maling</a:t>
            </a:r>
          </a:p>
          <a:p>
            <a:pPr marL="742950" lvl="1" indent="-285750">
              <a:spcAft>
                <a:spcPts val="600"/>
              </a:spcAft>
              <a:buFont typeface="Arial" panose="020B0604020202020204" pitchFamily="34" charset="0"/>
              <a:buChar char="•"/>
            </a:pPr>
            <a:r>
              <a:rPr lang="da-DK" dirty="0">
                <a:solidFill>
                  <a:schemeClr val="bg2"/>
                </a:solidFill>
              </a:rPr>
              <a:t>Med lavest mulig MAL-kode svarende til 00-1.</a:t>
            </a:r>
          </a:p>
          <a:p>
            <a:pPr marL="742950" lvl="1" indent="-285750">
              <a:spcAft>
                <a:spcPts val="600"/>
              </a:spcAft>
              <a:buFont typeface="Arial" panose="020B0604020202020204" pitchFamily="34" charset="0"/>
              <a:buChar char="•"/>
            </a:pPr>
            <a:r>
              <a:rPr lang="da-DK" dirty="0">
                <a:solidFill>
                  <a:schemeClr val="bg2"/>
                </a:solidFill>
              </a:rPr>
              <a:t>Med lavest mulig VOC-indhold &lt; 30 g/l De sidste 4 kan erstattes af </a:t>
            </a:r>
            <a:r>
              <a:rPr lang="da-DK" dirty="0" err="1">
                <a:solidFill>
                  <a:schemeClr val="bg2"/>
                </a:solidFill>
              </a:rPr>
              <a:t>ECOlabel</a:t>
            </a:r>
            <a:endParaRPr lang="da-DK" dirty="0">
              <a:solidFill>
                <a:schemeClr val="bg2"/>
              </a:solidFill>
            </a:endParaRPr>
          </a:p>
          <a:p>
            <a:pPr>
              <a:spcAft>
                <a:spcPts val="1200"/>
              </a:spcAft>
            </a:pPr>
            <a:r>
              <a:rPr lang="da-DK" dirty="0">
                <a:solidFill>
                  <a:schemeClr val="bg2"/>
                </a:solidFill>
              </a:rPr>
              <a:t>Undgå Bly og blyforbindelser.  </a:t>
            </a:r>
          </a:p>
          <a:p>
            <a:pPr>
              <a:spcAft>
                <a:spcPts val="1200"/>
              </a:spcAft>
            </a:pPr>
            <a:r>
              <a:rPr lang="da-DK" dirty="0">
                <a:solidFill>
                  <a:schemeClr val="bg2"/>
                </a:solidFill>
              </a:rPr>
              <a:t>Undgå </a:t>
            </a:r>
            <a:r>
              <a:rPr lang="da-DK" dirty="0" err="1">
                <a:solidFill>
                  <a:schemeClr val="bg2"/>
                </a:solidFill>
              </a:rPr>
              <a:t>Chloroparaffiner</a:t>
            </a:r>
            <a:endParaRPr lang="da-DK" dirty="0">
              <a:solidFill>
                <a:schemeClr val="bg2"/>
              </a:solidFill>
            </a:endParaRPr>
          </a:p>
          <a:p>
            <a:pPr>
              <a:spcAft>
                <a:spcPts val="1200"/>
              </a:spcAft>
            </a:pPr>
            <a:r>
              <a:rPr lang="da-DK" dirty="0">
                <a:solidFill>
                  <a:schemeClr val="bg2"/>
                </a:solidFill>
              </a:rPr>
              <a:t>Undgå Bisphenol-A</a:t>
            </a:r>
          </a:p>
          <a:p>
            <a:r>
              <a:rPr lang="da-DK" dirty="0">
                <a:solidFill>
                  <a:schemeClr val="bg2"/>
                </a:solidFill>
              </a:rPr>
              <a:t>Undgå MDI – </a:t>
            </a:r>
            <a:r>
              <a:rPr lang="da-DK" dirty="0" err="1">
                <a:solidFill>
                  <a:schemeClr val="bg2"/>
                </a:solidFill>
              </a:rPr>
              <a:t>Methylendiphenyl-diisocyanat</a:t>
            </a:r>
            <a:r>
              <a:rPr lang="da-DK" dirty="0">
                <a:solidFill>
                  <a:schemeClr val="bg2"/>
                </a:solidFill>
              </a:rPr>
              <a:t> og TDI</a:t>
            </a:r>
          </a:p>
          <a:p>
            <a:pPr marL="285750" indent="-285750">
              <a:buFont typeface="Arial" panose="020B0604020202020204" pitchFamily="34" charset="0"/>
              <a:buChar char="•"/>
            </a:pPr>
            <a:endParaRPr lang="da-DK" dirty="0">
              <a:solidFill>
                <a:schemeClr val="bg2"/>
              </a:solidFill>
            </a:endParaRPr>
          </a:p>
        </p:txBody>
      </p:sp>
      <p:pic>
        <p:nvPicPr>
          <p:cNvPr id="5" name="Billede 4">
            <a:extLst>
              <a:ext uri="{FF2B5EF4-FFF2-40B4-BE49-F238E27FC236}">
                <a16:creationId xmlns:a16="http://schemas.microsoft.com/office/drawing/2014/main" id="{19D2823B-A376-4244-9BEE-3E04563C91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96690" y="474345"/>
            <a:ext cx="5137963" cy="6014122"/>
          </a:xfrm>
          <a:prstGeom prst="rect">
            <a:avLst/>
          </a:prstGeom>
        </p:spPr>
      </p:pic>
      <p:pic>
        <p:nvPicPr>
          <p:cNvPr id="4" name="Billede 3">
            <a:extLst>
              <a:ext uri="{FF2B5EF4-FFF2-40B4-BE49-F238E27FC236}">
                <a16:creationId xmlns:a16="http://schemas.microsoft.com/office/drawing/2014/main" id="{E0DE9E85-AAA3-4361-83AD-9116017C9E2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85711" y="5151711"/>
            <a:ext cx="1706289" cy="1706289"/>
          </a:xfrm>
          <a:prstGeom prst="rect">
            <a:avLst/>
          </a:prstGeom>
        </p:spPr>
      </p:pic>
    </p:spTree>
    <p:extLst>
      <p:ext uri="{BB962C8B-B14F-4D97-AF65-F5344CB8AC3E}">
        <p14:creationId xmlns:p14="http://schemas.microsoft.com/office/powerpoint/2010/main" val="27641410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1D8117A4-AD42-4A7A-A54C-E1C77EBC1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9136" y="0"/>
            <a:ext cx="6912864" cy="6858000"/>
          </a:xfrm>
          <a:prstGeom prst="rect">
            <a:avLst/>
          </a:prstGeom>
        </p:spPr>
      </p:pic>
      <p:sp>
        <p:nvSpPr>
          <p:cNvPr id="16" name="Tekstfelt 15">
            <a:extLst>
              <a:ext uri="{FF2B5EF4-FFF2-40B4-BE49-F238E27FC236}">
                <a16:creationId xmlns:a16="http://schemas.microsoft.com/office/drawing/2014/main" id="{B1194E3A-C091-4485-BD74-56AA5A555F43}"/>
              </a:ext>
            </a:extLst>
          </p:cNvPr>
          <p:cNvSpPr txBox="1"/>
          <p:nvPr/>
        </p:nvSpPr>
        <p:spPr>
          <a:xfrm>
            <a:off x="568542" y="1568529"/>
            <a:ext cx="4392078" cy="43396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000" b="1" dirty="0">
                <a:solidFill>
                  <a:schemeClr val="bg2"/>
                </a:solidFill>
                <a:latin typeface="+mj-lt"/>
              </a:rPr>
              <a:t>Eksempel: Undgå skadelige stoffer </a:t>
            </a:r>
            <a:endParaRPr lang="da-DK" sz="4000" dirty="0">
              <a:solidFill>
                <a:schemeClr val="bg2"/>
              </a:solidFill>
              <a:latin typeface="+mj-lt"/>
            </a:endParaRPr>
          </a:p>
          <a:p>
            <a:endParaRPr lang="da-DK" sz="1600" dirty="0">
              <a:solidFill>
                <a:schemeClr val="bg2"/>
              </a:solidFill>
            </a:endParaRPr>
          </a:p>
          <a:p>
            <a:r>
              <a:rPr lang="da-DK" sz="2000" b="1" dirty="0">
                <a:solidFill>
                  <a:schemeClr val="bg2"/>
                </a:solidFill>
              </a:rPr>
              <a:t>Ryesgade 25 og A. C. Bangs hus </a:t>
            </a:r>
            <a:endParaRPr lang="da-DK" sz="2000" dirty="0">
              <a:solidFill>
                <a:schemeClr val="bg2"/>
              </a:solidFill>
            </a:endParaRPr>
          </a:p>
          <a:p>
            <a:r>
              <a:rPr lang="da-DK" sz="2000" dirty="0">
                <a:solidFill>
                  <a:schemeClr val="bg2"/>
                </a:solidFill>
              </a:rPr>
              <a:t>Undgik man skadelige stoffer bl.a. ved at vælge maling som var Svanemærket og FSC-certificeret træ. </a:t>
            </a:r>
          </a:p>
          <a:p>
            <a:endParaRPr lang="da-DK" sz="2000" dirty="0">
              <a:solidFill>
                <a:schemeClr val="bg2"/>
              </a:solidFill>
            </a:endParaRPr>
          </a:p>
          <a:p>
            <a:r>
              <a:rPr lang="da-DK" sz="2000" dirty="0">
                <a:solidFill>
                  <a:schemeClr val="bg2"/>
                </a:solidFill>
              </a:rPr>
              <a:t>Du kan undgå skadelige stoffer i alle byggevarer, hvis de er mærket med Svanemærket, EU-Blomsten eller Indeklimamærket.  </a:t>
            </a:r>
          </a:p>
        </p:txBody>
      </p:sp>
      <p:sp>
        <p:nvSpPr>
          <p:cNvPr id="17" name="Tekstfelt 16">
            <a:extLst>
              <a:ext uri="{FF2B5EF4-FFF2-40B4-BE49-F238E27FC236}">
                <a16:creationId xmlns:a16="http://schemas.microsoft.com/office/drawing/2014/main" id="{6B91740E-059D-4CC4-959B-E1E38C991A2D}"/>
              </a:ext>
            </a:extLst>
          </p:cNvPr>
          <p:cNvSpPr txBox="1"/>
          <p:nvPr/>
        </p:nvSpPr>
        <p:spPr>
          <a:xfrm>
            <a:off x="5364480" y="6489924"/>
            <a:ext cx="3072384" cy="261610"/>
          </a:xfrm>
          <a:prstGeom prst="rect">
            <a:avLst/>
          </a:prstGeom>
          <a:noFill/>
        </p:spPr>
        <p:txBody>
          <a:bodyPr wrap="square" rtlCol="0">
            <a:spAutoFit/>
          </a:bodyPr>
          <a:lstStyle/>
          <a:p>
            <a:r>
              <a:rPr lang="da-DK" sz="1100" dirty="0">
                <a:solidFill>
                  <a:schemeClr val="bg2"/>
                </a:solidFill>
              </a:rPr>
              <a:t>Udlånt af Fotograf Dorte Krogh </a:t>
            </a:r>
          </a:p>
        </p:txBody>
      </p:sp>
    </p:spTree>
    <p:extLst>
      <p:ext uri="{BB962C8B-B14F-4D97-AF65-F5344CB8AC3E}">
        <p14:creationId xmlns:p14="http://schemas.microsoft.com/office/powerpoint/2010/main" val="2394764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F83097-DB7E-4BB7-8910-F654D77E3106}"/>
              </a:ext>
            </a:extLst>
          </p:cNvPr>
          <p:cNvSpPr>
            <a:spLocks noGrp="1"/>
          </p:cNvSpPr>
          <p:nvPr>
            <p:ph type="title"/>
          </p:nvPr>
        </p:nvSpPr>
        <p:spPr>
          <a:xfrm>
            <a:off x="547992" y="498352"/>
            <a:ext cx="10515600" cy="1325563"/>
          </a:xfrm>
        </p:spPr>
        <p:txBody>
          <a:bodyPr/>
          <a:lstStyle/>
          <a:p>
            <a:r>
              <a:rPr lang="da-DK" sz="4400" dirty="0">
                <a:latin typeface="+mj-lt"/>
              </a:rPr>
              <a:t>Dagslys</a:t>
            </a:r>
            <a:r>
              <a:rPr lang="da-DK" dirty="0">
                <a:latin typeface="+mj-lt"/>
              </a:rPr>
              <a:t> </a:t>
            </a:r>
          </a:p>
        </p:txBody>
      </p:sp>
      <p:sp>
        <p:nvSpPr>
          <p:cNvPr id="6" name="Tekstfelt 5">
            <a:extLst>
              <a:ext uri="{FF2B5EF4-FFF2-40B4-BE49-F238E27FC236}">
                <a16:creationId xmlns:a16="http://schemas.microsoft.com/office/drawing/2014/main" id="{15396289-AB87-4B4C-B4F5-DDFDCF704C12}"/>
              </a:ext>
            </a:extLst>
          </p:cNvPr>
          <p:cNvSpPr txBox="1"/>
          <p:nvPr/>
        </p:nvSpPr>
        <p:spPr>
          <a:xfrm>
            <a:off x="547992" y="1720086"/>
            <a:ext cx="4889967" cy="403187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da-DK" sz="1600" b="1" dirty="0">
                <a:solidFill>
                  <a:schemeClr val="tx1"/>
                </a:solidFill>
                <a:latin typeface="+mj-lt"/>
              </a:rPr>
              <a:t>Lystransmittans (LT) </a:t>
            </a:r>
            <a:br>
              <a:rPr lang="da-DK" sz="1600" b="1" dirty="0">
                <a:solidFill>
                  <a:schemeClr val="tx1"/>
                </a:solidFill>
              </a:rPr>
            </a:br>
            <a:r>
              <a:rPr lang="da-DK" sz="1600" dirty="0">
                <a:solidFill>
                  <a:schemeClr val="tx1"/>
                </a:solidFill>
              </a:rPr>
              <a:t>Lystransmittansen er et udtryk for, hvor meget lys der kommer ind gennem glasset. Jo højere værdi, jo mere lys kommer der ind i bygningen. </a:t>
            </a:r>
          </a:p>
          <a:p>
            <a:endParaRPr lang="da-DK" sz="1600" dirty="0">
              <a:solidFill>
                <a:schemeClr val="tx1"/>
              </a:solidFill>
            </a:endParaRPr>
          </a:p>
          <a:p>
            <a:r>
              <a:rPr lang="da-DK" sz="1600" b="1" dirty="0">
                <a:solidFill>
                  <a:schemeClr val="tx1"/>
                </a:solidFill>
                <a:latin typeface="+mj-lt"/>
              </a:rPr>
              <a:t>Solenergitransmittans (g-værdi) </a:t>
            </a:r>
            <a:br>
              <a:rPr lang="da-DK" sz="1600" b="1" dirty="0">
                <a:solidFill>
                  <a:schemeClr val="tx1"/>
                </a:solidFill>
              </a:rPr>
            </a:br>
            <a:r>
              <a:rPr lang="da-DK" sz="1600" dirty="0">
                <a:solidFill>
                  <a:schemeClr val="tx1"/>
                </a:solidFill>
              </a:rPr>
              <a:t>Solenergitransmittansen er et udtryk for, hvor meget varme der kommer ind gennem glasset. Jo højere værdien er, jo mere varme kommer der ind i bygningen. </a:t>
            </a:r>
            <a:br>
              <a:rPr lang="da-DK" sz="1600" dirty="0">
                <a:solidFill>
                  <a:schemeClr val="tx1"/>
                </a:solidFill>
              </a:rPr>
            </a:br>
            <a:endParaRPr lang="da-DK" sz="1600" b="1" dirty="0">
              <a:solidFill>
                <a:schemeClr val="tx1"/>
              </a:solidFill>
            </a:endParaRPr>
          </a:p>
          <a:p>
            <a:r>
              <a:rPr lang="da-DK" sz="1600" b="1" dirty="0">
                <a:solidFill>
                  <a:schemeClr val="tx1"/>
                </a:solidFill>
                <a:latin typeface="+mj-lt"/>
              </a:rPr>
              <a:t>Isoleringsevne for vinduer (U-værdi) </a:t>
            </a:r>
            <a:br>
              <a:rPr lang="da-DK" sz="1600" b="1" dirty="0">
                <a:solidFill>
                  <a:schemeClr val="tx1"/>
                </a:solidFill>
              </a:rPr>
            </a:br>
            <a:r>
              <a:rPr lang="da-DK" sz="1600" dirty="0">
                <a:solidFill>
                  <a:schemeClr val="tx1"/>
                </a:solidFill>
              </a:rPr>
              <a:t>U-værdien beskriver vinduets isoleringsevne. Jo lavere U-værdi, jo bedre isolerer det. Men en lav U-værdi påvirker også LT og g-værdien i nedadgående retning, hvilket kan påvirke både indeklima og energiforbrug.</a:t>
            </a:r>
          </a:p>
        </p:txBody>
      </p:sp>
      <p:pic>
        <p:nvPicPr>
          <p:cNvPr id="4" name="Billede 3">
            <a:extLst>
              <a:ext uri="{FF2B5EF4-FFF2-40B4-BE49-F238E27FC236}">
                <a16:creationId xmlns:a16="http://schemas.microsoft.com/office/drawing/2014/main" id="{1B58961C-9BBB-457A-9226-3BB0A6EE8D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917455" y="478479"/>
            <a:ext cx="1706289" cy="1706289"/>
          </a:xfrm>
          <a:prstGeom prst="rect">
            <a:avLst/>
          </a:prstGeom>
        </p:spPr>
      </p:pic>
      <p:pic>
        <p:nvPicPr>
          <p:cNvPr id="8" name="Billede 7">
            <a:extLst>
              <a:ext uri="{FF2B5EF4-FFF2-40B4-BE49-F238E27FC236}">
                <a16:creationId xmlns:a16="http://schemas.microsoft.com/office/drawing/2014/main" id="{19671BAF-CE7A-46A7-A903-3FF95330CEB7}"/>
              </a:ext>
            </a:extLst>
          </p:cNvPr>
          <p:cNvPicPr>
            <a:picLocks noChangeAspect="1"/>
          </p:cNvPicPr>
          <p:nvPr/>
        </p:nvPicPr>
        <p:blipFill>
          <a:blip r:embed="rId5"/>
          <a:stretch>
            <a:fillRect/>
          </a:stretch>
        </p:blipFill>
        <p:spPr>
          <a:xfrm>
            <a:off x="6096000" y="2446361"/>
            <a:ext cx="5501115" cy="3256660"/>
          </a:xfrm>
          <a:prstGeom prst="rect">
            <a:avLst/>
          </a:prstGeom>
          <a:effectLst>
            <a:outerShdw blurRad="203200" dist="38100" dir="2700000" algn="tl" rotWithShape="0">
              <a:prstClr val="black">
                <a:alpha val="25000"/>
              </a:prstClr>
            </a:outerShdw>
          </a:effectLst>
        </p:spPr>
      </p:pic>
    </p:spTree>
    <p:extLst>
      <p:ext uri="{BB962C8B-B14F-4D97-AF65-F5344CB8AC3E}">
        <p14:creationId xmlns:p14="http://schemas.microsoft.com/office/powerpoint/2010/main" val="4121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E4DC05BF-C891-4EA1-94E1-13DD7B351B0C}"/>
              </a:ext>
            </a:extLst>
          </p:cNvPr>
          <p:cNvSpPr txBox="1"/>
          <p:nvPr/>
        </p:nvSpPr>
        <p:spPr>
          <a:xfrm>
            <a:off x="347472" y="532423"/>
            <a:ext cx="6419088" cy="603242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400" b="1" dirty="0">
                <a:solidFill>
                  <a:schemeClr val="bg2"/>
                </a:solidFill>
              </a:rPr>
              <a:t>DGNB certificering</a:t>
            </a:r>
          </a:p>
          <a:p>
            <a:endParaRPr lang="da-DK" dirty="0">
              <a:solidFill>
                <a:schemeClr val="bg2"/>
              </a:solidFill>
            </a:endParaRPr>
          </a:p>
          <a:p>
            <a:r>
              <a:rPr lang="da-DK" b="1" dirty="0">
                <a:solidFill>
                  <a:schemeClr val="bg2"/>
                </a:solidFill>
              </a:rPr>
              <a:t>Før renoveringen</a:t>
            </a:r>
          </a:p>
          <a:p>
            <a:pPr marL="285750" indent="-285750">
              <a:buFont typeface="Arial" panose="020B0604020202020204" pitchFamily="34" charset="0"/>
              <a:buChar char="•"/>
            </a:pPr>
            <a:r>
              <a:rPr lang="da-DK" dirty="0">
                <a:solidFill>
                  <a:schemeClr val="bg2"/>
                </a:solidFill>
              </a:rPr>
              <a:t>Ældre bolig-etageejendom i København</a:t>
            </a:r>
          </a:p>
          <a:p>
            <a:pPr marL="285750" indent="-285750">
              <a:buFont typeface="Arial" panose="020B0604020202020204" pitchFamily="34" charset="0"/>
              <a:buChar char="•"/>
            </a:pPr>
            <a:r>
              <a:rPr lang="da-DK" dirty="0">
                <a:solidFill>
                  <a:schemeClr val="bg2"/>
                </a:solidFill>
              </a:rPr>
              <a:t>Bygningen har en SAVE 4 bevaringsklasse</a:t>
            </a:r>
          </a:p>
          <a:p>
            <a:pPr marL="285750" indent="-285750">
              <a:buFont typeface="Arial" panose="020B0604020202020204" pitchFamily="34" charset="0"/>
              <a:buChar char="•"/>
            </a:pPr>
            <a:r>
              <a:rPr lang="da-DK" dirty="0">
                <a:solidFill>
                  <a:schemeClr val="bg2"/>
                </a:solidFill>
              </a:rPr>
              <a:t>39 mindre lejligheder med nedslidte køkken/bad og uudnyttet </a:t>
            </a:r>
            <a:r>
              <a:rPr lang="da-DK" dirty="0" err="1">
                <a:solidFill>
                  <a:schemeClr val="bg2"/>
                </a:solidFill>
              </a:rPr>
              <a:t>tagrum</a:t>
            </a:r>
            <a:r>
              <a:rPr lang="da-DK" dirty="0">
                <a:solidFill>
                  <a:schemeClr val="bg2"/>
                </a:solidFill>
              </a:rPr>
              <a:t> </a:t>
            </a:r>
          </a:p>
          <a:p>
            <a:pPr marL="285750" indent="-285750">
              <a:buFont typeface="Arial" panose="020B0604020202020204" pitchFamily="34" charset="0"/>
              <a:buChar char="•"/>
            </a:pPr>
            <a:r>
              <a:rPr lang="da-DK" dirty="0">
                <a:solidFill>
                  <a:schemeClr val="bg2"/>
                </a:solidFill>
              </a:rPr>
              <a:t>Komforten er lav pga. ældre varmeanlæg, naturlig ventilation med aftrækskanaler, vinduer og kolde overflader</a:t>
            </a:r>
          </a:p>
          <a:p>
            <a:pPr marL="285750" indent="-285750">
              <a:buFont typeface="Arial" panose="020B0604020202020204" pitchFamily="34" charset="0"/>
              <a:buChar char="•"/>
            </a:pPr>
            <a:r>
              <a:rPr lang="da-DK" dirty="0">
                <a:solidFill>
                  <a:schemeClr val="bg2"/>
                </a:solidFill>
              </a:rPr>
              <a:t>Højt energiforbrug </a:t>
            </a:r>
          </a:p>
          <a:p>
            <a:endParaRPr lang="da-DK" dirty="0">
              <a:solidFill>
                <a:schemeClr val="bg2"/>
              </a:solidFill>
            </a:endParaRPr>
          </a:p>
          <a:p>
            <a:r>
              <a:rPr lang="da-DK" b="1" dirty="0">
                <a:solidFill>
                  <a:schemeClr val="bg2"/>
                </a:solidFill>
              </a:rPr>
              <a:t>Efter renoveringen </a:t>
            </a:r>
          </a:p>
          <a:p>
            <a:pPr marL="285750" indent="-285750">
              <a:buFont typeface="Arial" panose="020B0604020202020204" pitchFamily="34" charset="0"/>
              <a:buChar char="•"/>
            </a:pPr>
            <a:r>
              <a:rPr lang="da-DK" dirty="0">
                <a:solidFill>
                  <a:schemeClr val="bg2"/>
                </a:solidFill>
              </a:rPr>
              <a:t>Tagboliger, solceller, </a:t>
            </a:r>
            <a:r>
              <a:rPr lang="da-DK" dirty="0" err="1">
                <a:solidFill>
                  <a:schemeClr val="bg2"/>
                </a:solidFill>
              </a:rPr>
              <a:t>sedum</a:t>
            </a:r>
            <a:r>
              <a:rPr lang="da-DK" dirty="0">
                <a:solidFill>
                  <a:schemeClr val="bg2"/>
                </a:solidFill>
              </a:rPr>
              <a:t> og fælles tagterrasser</a:t>
            </a:r>
          </a:p>
          <a:p>
            <a:pPr marL="285750" indent="-285750">
              <a:buFont typeface="Arial" panose="020B0604020202020204" pitchFamily="34" charset="0"/>
              <a:buChar char="•"/>
            </a:pPr>
            <a:r>
              <a:rPr lang="da-DK" dirty="0">
                <a:solidFill>
                  <a:schemeClr val="bg2"/>
                </a:solidFill>
              </a:rPr>
              <a:t>Vinduer og spanske altaner med foldedøre </a:t>
            </a:r>
          </a:p>
          <a:p>
            <a:pPr marL="285750" indent="-285750">
              <a:buFont typeface="Arial" panose="020B0604020202020204" pitchFamily="34" charset="0"/>
              <a:buChar char="•"/>
            </a:pPr>
            <a:r>
              <a:rPr lang="da-DK" dirty="0">
                <a:solidFill>
                  <a:schemeClr val="bg2"/>
                </a:solidFill>
              </a:rPr>
              <a:t>Indvendig efterisolering (Igangværende udviklingsprojekt)</a:t>
            </a:r>
          </a:p>
          <a:p>
            <a:pPr marL="285750" indent="-285750">
              <a:buFont typeface="Arial" panose="020B0604020202020204" pitchFamily="34" charset="0"/>
              <a:buChar char="•"/>
            </a:pPr>
            <a:r>
              <a:rPr lang="da-DK" dirty="0">
                <a:solidFill>
                  <a:schemeClr val="bg2"/>
                </a:solidFill>
              </a:rPr>
              <a:t>Mekanisk ventilation og nyt varmesystem  </a:t>
            </a:r>
          </a:p>
          <a:p>
            <a:pPr marL="285750" indent="-285750">
              <a:buFont typeface="Arial" panose="020B0604020202020204" pitchFamily="34" charset="0"/>
              <a:buChar char="•"/>
            </a:pPr>
            <a:r>
              <a:rPr lang="da-DK" dirty="0">
                <a:solidFill>
                  <a:schemeClr val="bg2"/>
                </a:solidFill>
              </a:rPr>
              <a:t>Sluk-alt-knap</a:t>
            </a:r>
          </a:p>
          <a:p>
            <a:pPr marL="285750" indent="-285750">
              <a:buFont typeface="Arial" panose="020B0604020202020204" pitchFamily="34" charset="0"/>
              <a:buChar char="•"/>
            </a:pPr>
            <a:r>
              <a:rPr lang="da-DK" dirty="0">
                <a:solidFill>
                  <a:schemeClr val="bg2"/>
                </a:solidFill>
              </a:rPr>
              <a:t>Opgange og nye elevatorer </a:t>
            </a:r>
          </a:p>
          <a:p>
            <a:pPr marL="285750" indent="-285750">
              <a:buFont typeface="Arial" panose="020B0604020202020204" pitchFamily="34" charset="0"/>
              <a:buChar char="•"/>
            </a:pPr>
            <a:r>
              <a:rPr lang="da-DK" dirty="0">
                <a:solidFill>
                  <a:schemeClr val="bg2"/>
                </a:solidFill>
              </a:rPr>
              <a:t>Ny teknikcentral, teknisk isolering og etablering af CTS </a:t>
            </a:r>
          </a:p>
          <a:p>
            <a:pPr marL="285750" indent="-285750">
              <a:buFont typeface="Arial" panose="020B0604020202020204" pitchFamily="34" charset="0"/>
              <a:buChar char="•"/>
            </a:pPr>
            <a:r>
              <a:rPr lang="da-DK" dirty="0">
                <a:solidFill>
                  <a:schemeClr val="bg2"/>
                </a:solidFill>
              </a:rPr>
              <a:t>Cykelparkering, opholdsarealer i gård og LAR </a:t>
            </a:r>
          </a:p>
        </p:txBody>
      </p:sp>
      <p:pic>
        <p:nvPicPr>
          <p:cNvPr id="7" name="Billede 6">
            <a:extLst>
              <a:ext uri="{FF2B5EF4-FFF2-40B4-BE49-F238E27FC236}">
                <a16:creationId xmlns:a16="http://schemas.microsoft.com/office/drawing/2014/main" id="{A171E1A8-7F58-47EA-A4C4-B0A60F48EF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1088" y="0"/>
            <a:ext cx="5010912" cy="6858000"/>
          </a:xfrm>
          <a:prstGeom prst="rect">
            <a:avLst/>
          </a:prstGeom>
        </p:spPr>
      </p:pic>
      <p:sp>
        <p:nvSpPr>
          <p:cNvPr id="8" name="Tekstfelt 7">
            <a:extLst>
              <a:ext uri="{FF2B5EF4-FFF2-40B4-BE49-F238E27FC236}">
                <a16:creationId xmlns:a16="http://schemas.microsoft.com/office/drawing/2014/main" id="{8A7DE604-B1EF-45BE-9340-8E8751F19819}"/>
              </a:ext>
            </a:extLst>
          </p:cNvPr>
          <p:cNvSpPr txBox="1"/>
          <p:nvPr/>
        </p:nvSpPr>
        <p:spPr>
          <a:xfrm>
            <a:off x="7315200" y="6514308"/>
            <a:ext cx="3072384" cy="261610"/>
          </a:xfrm>
          <a:prstGeom prst="rect">
            <a:avLst/>
          </a:prstGeom>
          <a:noFill/>
        </p:spPr>
        <p:txBody>
          <a:bodyPr wrap="square" rtlCol="0">
            <a:spAutoFit/>
          </a:bodyPr>
          <a:lstStyle/>
          <a:p>
            <a:r>
              <a:rPr lang="da-DK" sz="1100" dirty="0">
                <a:solidFill>
                  <a:schemeClr val="bg2"/>
                </a:solidFill>
              </a:rPr>
              <a:t>Udlånt af Fotograf Dorte Krogh </a:t>
            </a:r>
          </a:p>
        </p:txBody>
      </p:sp>
      <p:sp>
        <p:nvSpPr>
          <p:cNvPr id="9" name="Tekstfelt 8">
            <a:extLst>
              <a:ext uri="{FF2B5EF4-FFF2-40B4-BE49-F238E27FC236}">
                <a16:creationId xmlns:a16="http://schemas.microsoft.com/office/drawing/2014/main" id="{AD9506FB-945B-4D69-AE16-2E1699D4E197}"/>
              </a:ext>
            </a:extLst>
          </p:cNvPr>
          <p:cNvSpPr txBox="1"/>
          <p:nvPr/>
        </p:nvSpPr>
        <p:spPr>
          <a:xfrm>
            <a:off x="7528560" y="313262"/>
            <a:ext cx="4315968" cy="1446550"/>
          </a:xfrm>
          <a:prstGeom prst="rect">
            <a:avLst/>
          </a:prstGeom>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da-DK" sz="4000" b="1" dirty="0">
                <a:solidFill>
                  <a:schemeClr val="bg2"/>
                </a:solidFill>
              </a:rPr>
              <a:t>Ryesgade 25</a:t>
            </a:r>
          </a:p>
          <a:p>
            <a:pPr algn="ctr"/>
            <a:r>
              <a:rPr lang="da-DK" sz="2400" b="1" dirty="0">
                <a:solidFill>
                  <a:schemeClr val="bg2"/>
                </a:solidFill>
              </a:rPr>
              <a:t>Omfattende renovering </a:t>
            </a:r>
          </a:p>
          <a:p>
            <a:pPr algn="ctr"/>
            <a:r>
              <a:rPr lang="da-DK" sz="2400" b="1" dirty="0">
                <a:solidFill>
                  <a:schemeClr val="bg2"/>
                </a:solidFill>
              </a:rPr>
              <a:t>af etageboliger</a:t>
            </a:r>
          </a:p>
        </p:txBody>
      </p:sp>
    </p:spTree>
    <p:extLst>
      <p:ext uri="{BB962C8B-B14F-4D97-AF65-F5344CB8AC3E}">
        <p14:creationId xmlns:p14="http://schemas.microsoft.com/office/powerpoint/2010/main" val="3618871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9E2DE-CB7B-4DF5-A2C9-CA7522E18036}"/>
              </a:ext>
            </a:extLst>
          </p:cNvPr>
          <p:cNvSpPr>
            <a:spLocks noGrp="1"/>
          </p:cNvSpPr>
          <p:nvPr>
            <p:ph type="title"/>
          </p:nvPr>
        </p:nvSpPr>
        <p:spPr>
          <a:xfrm>
            <a:off x="838200" y="677748"/>
            <a:ext cx="10515600" cy="1325563"/>
          </a:xfrm>
        </p:spPr>
        <p:txBody>
          <a:bodyPr>
            <a:normAutofit/>
          </a:bodyPr>
          <a:lstStyle/>
          <a:p>
            <a:r>
              <a:rPr lang="da-DK" sz="4400" dirty="0">
                <a:latin typeface="+mj-lt"/>
              </a:rPr>
              <a:t>Akustik og lydisolering </a:t>
            </a:r>
          </a:p>
        </p:txBody>
      </p:sp>
      <p:sp>
        <p:nvSpPr>
          <p:cNvPr id="3" name="Pladsholder til indhold 2">
            <a:extLst>
              <a:ext uri="{FF2B5EF4-FFF2-40B4-BE49-F238E27FC236}">
                <a16:creationId xmlns:a16="http://schemas.microsoft.com/office/drawing/2014/main" id="{9326FCFC-B244-40FB-AD60-4E528AF750E3}"/>
              </a:ext>
            </a:extLst>
          </p:cNvPr>
          <p:cNvSpPr>
            <a:spLocks noGrp="1"/>
          </p:cNvSpPr>
          <p:nvPr>
            <p:ph idx="1"/>
          </p:nvPr>
        </p:nvSpPr>
        <p:spPr>
          <a:xfrm>
            <a:off x="623514" y="1674786"/>
            <a:ext cx="6565956" cy="4351338"/>
          </a:xfrm>
          <a:ln>
            <a:noFill/>
          </a:ln>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buNone/>
            </a:pPr>
            <a:r>
              <a:rPr lang="da-DK" sz="1800" b="1" dirty="0">
                <a:solidFill>
                  <a:schemeClr val="bg2"/>
                </a:solidFill>
                <a:latin typeface="+mj-lt"/>
              </a:rPr>
              <a:t>Start med loftet (og gulv)</a:t>
            </a:r>
            <a:br>
              <a:rPr lang="da-DK" sz="1800" b="1" dirty="0">
                <a:solidFill>
                  <a:schemeClr val="bg2"/>
                </a:solidFill>
              </a:rPr>
            </a:br>
            <a:r>
              <a:rPr lang="da-DK" sz="1600" dirty="0">
                <a:solidFill>
                  <a:schemeClr val="bg2"/>
                </a:solidFill>
              </a:rPr>
              <a:t>Loftet er den største sammenhængende flade i rummet, og den letteste at gøre noget ved. </a:t>
            </a:r>
          </a:p>
          <a:p>
            <a:pPr marL="0" indent="0">
              <a:buNone/>
            </a:pPr>
            <a:r>
              <a:rPr lang="da-DK" sz="1600" dirty="0">
                <a:solidFill>
                  <a:schemeClr val="bg2"/>
                </a:solidFill>
              </a:rPr>
              <a:t>Hvis loftet er af træ, gips eller anden hård belægning, kan du opnå store forbedringer ved at montere akustikplader, enten helt eller delvist alt efter forholdene. </a:t>
            </a:r>
            <a:br>
              <a:rPr lang="da-DK" sz="1600" dirty="0">
                <a:solidFill>
                  <a:schemeClr val="bg2"/>
                </a:solidFill>
              </a:rPr>
            </a:br>
            <a:endParaRPr lang="da-DK" sz="1600" dirty="0">
              <a:solidFill>
                <a:schemeClr val="bg2"/>
              </a:solidFill>
            </a:endParaRPr>
          </a:p>
          <a:p>
            <a:pPr marL="0" indent="0">
              <a:buNone/>
            </a:pPr>
            <a:r>
              <a:rPr lang="da-DK" sz="1800" b="1" dirty="0">
                <a:solidFill>
                  <a:schemeClr val="bg2"/>
                </a:solidFill>
                <a:latin typeface="+mj-lt"/>
              </a:rPr>
              <a:t>Sæt plader på væggene </a:t>
            </a:r>
            <a:br>
              <a:rPr lang="da-DK" sz="1800" b="1" dirty="0">
                <a:solidFill>
                  <a:schemeClr val="bg2"/>
                </a:solidFill>
              </a:rPr>
            </a:br>
            <a:r>
              <a:rPr lang="da-DK" sz="1600" dirty="0">
                <a:solidFill>
                  <a:schemeClr val="bg2"/>
                </a:solidFill>
              </a:rPr>
              <a:t>Næst efter loftet er væggene det oplagte sted at forbedre akustikken. Der findes en bred vifte af akustiske plader, som kan monteres direkte på væggene. </a:t>
            </a:r>
          </a:p>
          <a:p>
            <a:pPr marL="0" indent="0">
              <a:buNone/>
            </a:pPr>
            <a:r>
              <a:rPr lang="da-DK" sz="1600" dirty="0">
                <a:solidFill>
                  <a:schemeClr val="bg2"/>
                </a:solidFill>
              </a:rPr>
              <a:t>Hvis du har en stor, hård flade som fx et vinduesparti, så sæt pladerne på den modstående væg. </a:t>
            </a:r>
            <a:br>
              <a:rPr lang="da-DK" sz="1600" dirty="0">
                <a:solidFill>
                  <a:schemeClr val="bg2"/>
                </a:solidFill>
              </a:rPr>
            </a:br>
            <a:endParaRPr lang="da-DK" sz="1600" dirty="0">
              <a:solidFill>
                <a:schemeClr val="bg2"/>
              </a:solidFill>
            </a:endParaRPr>
          </a:p>
          <a:p>
            <a:pPr marL="0" indent="0">
              <a:buNone/>
            </a:pPr>
            <a:r>
              <a:rPr lang="da-DK" sz="1800" b="1" dirty="0">
                <a:solidFill>
                  <a:schemeClr val="bg2"/>
                </a:solidFill>
                <a:latin typeface="+mj-lt"/>
              </a:rPr>
              <a:t>Lyddæmpende indretning </a:t>
            </a:r>
            <a:br>
              <a:rPr lang="da-DK" sz="1800" b="1" dirty="0">
                <a:solidFill>
                  <a:schemeClr val="bg2"/>
                </a:solidFill>
              </a:rPr>
            </a:br>
            <a:r>
              <a:rPr lang="da-DK" sz="1600" b="1" dirty="0">
                <a:solidFill>
                  <a:schemeClr val="bg2"/>
                </a:solidFill>
              </a:rPr>
              <a:t>A</a:t>
            </a:r>
            <a:r>
              <a:rPr lang="da-DK" sz="1600" dirty="0">
                <a:solidFill>
                  <a:schemeClr val="bg2"/>
                </a:solidFill>
              </a:rPr>
              <a:t>kustikken kan forbedres med fx bogreoler, rumdelere og bløde møbler. Derimod har tynde gardiner og gulvtæpper stort set ingen effekt. </a:t>
            </a:r>
          </a:p>
        </p:txBody>
      </p:sp>
      <p:pic>
        <p:nvPicPr>
          <p:cNvPr id="4" name="Billede 3">
            <a:extLst>
              <a:ext uri="{FF2B5EF4-FFF2-40B4-BE49-F238E27FC236}">
                <a16:creationId xmlns:a16="http://schemas.microsoft.com/office/drawing/2014/main" id="{284B496A-F776-42A8-AE7C-BC621B78CD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304343" y="1340530"/>
            <a:ext cx="2183130" cy="2183130"/>
          </a:xfrm>
          <a:prstGeom prst="rect">
            <a:avLst/>
          </a:prstGeom>
        </p:spPr>
      </p:pic>
      <p:pic>
        <p:nvPicPr>
          <p:cNvPr id="5" name="Billede 4">
            <a:extLst>
              <a:ext uri="{FF2B5EF4-FFF2-40B4-BE49-F238E27FC236}">
                <a16:creationId xmlns:a16="http://schemas.microsoft.com/office/drawing/2014/main" id="{E8A370C5-9168-4CA7-A0F8-82C99CB3DF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366984" y="3523660"/>
            <a:ext cx="2183130" cy="2183130"/>
          </a:xfrm>
          <a:prstGeom prst="rect">
            <a:avLst/>
          </a:prstGeom>
        </p:spPr>
      </p:pic>
    </p:spTree>
    <p:extLst>
      <p:ext uri="{BB962C8B-B14F-4D97-AF65-F5344CB8AC3E}">
        <p14:creationId xmlns:p14="http://schemas.microsoft.com/office/powerpoint/2010/main" val="2405390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8FE48-94FA-4F94-BA08-409958F61984}"/>
              </a:ext>
            </a:extLst>
          </p:cNvPr>
          <p:cNvSpPr>
            <a:spLocks noGrp="1"/>
          </p:cNvSpPr>
          <p:nvPr>
            <p:ph type="title"/>
          </p:nvPr>
        </p:nvSpPr>
        <p:spPr/>
        <p:txBody>
          <a:bodyPr>
            <a:normAutofit fontScale="90000"/>
          </a:bodyPr>
          <a:lstStyle/>
          <a:p>
            <a:br>
              <a:rPr lang="da-DK" dirty="0"/>
            </a:br>
            <a:br>
              <a:rPr lang="da-DK" dirty="0"/>
            </a:br>
            <a:endParaRPr lang="da-DK" dirty="0"/>
          </a:p>
        </p:txBody>
      </p:sp>
      <p:sp>
        <p:nvSpPr>
          <p:cNvPr id="11" name="Tekstfelt 10">
            <a:extLst>
              <a:ext uri="{FF2B5EF4-FFF2-40B4-BE49-F238E27FC236}">
                <a16:creationId xmlns:a16="http://schemas.microsoft.com/office/drawing/2014/main" id="{8E6BC2FD-EB06-4FF0-A0BF-84224B148E8C}"/>
              </a:ext>
            </a:extLst>
          </p:cNvPr>
          <p:cNvSpPr txBox="1"/>
          <p:nvPr/>
        </p:nvSpPr>
        <p:spPr>
          <a:xfrm>
            <a:off x="791731" y="4183883"/>
            <a:ext cx="4934699"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sz="1600" dirty="0">
                <a:solidFill>
                  <a:schemeClr val="bg2"/>
                </a:solidFill>
              </a:rPr>
              <a:t>Metoden til at bygge til ombyggelighed hedder design for adskillelse. Det handler kort fortalt om, at alle materialer i byggeriet skal kunne tages ned og genbruges eller genanvendes senere i en anden sammenhæng. Dette skal ske så let som muligt, og uden at byggevaren skades ved nedtagning.</a:t>
            </a:r>
          </a:p>
        </p:txBody>
      </p:sp>
      <p:pic>
        <p:nvPicPr>
          <p:cNvPr id="4" name="Billede 3">
            <a:extLst>
              <a:ext uri="{FF2B5EF4-FFF2-40B4-BE49-F238E27FC236}">
                <a16:creationId xmlns:a16="http://schemas.microsoft.com/office/drawing/2014/main" id="{1CA194EF-2102-41F8-BD24-A8417EC9F2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25006" y="926801"/>
            <a:ext cx="5372100" cy="5705856"/>
          </a:xfrm>
          <a:prstGeom prst="rect">
            <a:avLst/>
          </a:prstGeom>
        </p:spPr>
      </p:pic>
      <p:sp>
        <p:nvSpPr>
          <p:cNvPr id="7" name="Tekstfelt 6">
            <a:extLst>
              <a:ext uri="{FF2B5EF4-FFF2-40B4-BE49-F238E27FC236}">
                <a16:creationId xmlns:a16="http://schemas.microsoft.com/office/drawing/2014/main" id="{927EBE80-A179-4D87-A815-8D760E5A8E74}"/>
              </a:ext>
            </a:extLst>
          </p:cNvPr>
          <p:cNvSpPr txBox="1"/>
          <p:nvPr/>
        </p:nvSpPr>
        <p:spPr>
          <a:xfrm>
            <a:off x="6854952" y="6492875"/>
            <a:ext cx="4498848"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1200" dirty="0">
                <a:solidFill>
                  <a:schemeClr val="bg2"/>
                </a:solidFill>
              </a:rPr>
              <a:t>Figur 21: Kilde: Håndværker – Toolkit (Byg Cirkulært – miniguide)</a:t>
            </a:r>
          </a:p>
        </p:txBody>
      </p:sp>
      <p:pic>
        <p:nvPicPr>
          <p:cNvPr id="6" name="Billede 5" descr="Et billede, der indeholder skilt, tegning&#10;&#10;Automatisk genereret beskrivelse">
            <a:extLst>
              <a:ext uri="{FF2B5EF4-FFF2-40B4-BE49-F238E27FC236}">
                <a16:creationId xmlns:a16="http://schemas.microsoft.com/office/drawing/2014/main" id="{400CAAF9-758D-AE42-9B8A-616A754B3B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681" y="639445"/>
            <a:ext cx="4772775" cy="3434952"/>
          </a:xfrm>
          <a:prstGeom prst="rect">
            <a:avLst/>
          </a:prstGeom>
        </p:spPr>
      </p:pic>
    </p:spTree>
    <p:extLst>
      <p:ext uri="{BB962C8B-B14F-4D97-AF65-F5344CB8AC3E}">
        <p14:creationId xmlns:p14="http://schemas.microsoft.com/office/powerpoint/2010/main" val="1145630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10512018-FB6D-4C9B-8D6E-1A9FA21041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42560" cy="6864766"/>
          </a:xfrm>
          <a:prstGeom prst="rect">
            <a:avLst/>
          </a:prstGeom>
        </p:spPr>
      </p:pic>
      <p:sp>
        <p:nvSpPr>
          <p:cNvPr id="9" name="Tekstfelt 8">
            <a:extLst>
              <a:ext uri="{FF2B5EF4-FFF2-40B4-BE49-F238E27FC236}">
                <a16:creationId xmlns:a16="http://schemas.microsoft.com/office/drawing/2014/main" id="{85C584AA-0A79-49F5-B5EF-0EC30C1B285B}"/>
              </a:ext>
            </a:extLst>
          </p:cNvPr>
          <p:cNvSpPr txBox="1"/>
          <p:nvPr/>
        </p:nvSpPr>
        <p:spPr>
          <a:xfrm>
            <a:off x="5700522" y="936010"/>
            <a:ext cx="6254496" cy="49859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spcAft>
                <a:spcPts val="1200"/>
              </a:spcAft>
            </a:pPr>
            <a:r>
              <a:rPr lang="da-DK" sz="4000" b="1" dirty="0">
                <a:solidFill>
                  <a:schemeClr val="bg2"/>
                </a:solidFill>
                <a:latin typeface="+mj-lt"/>
              </a:rPr>
              <a:t>Eksempel: Byg til ombyggelighed </a:t>
            </a:r>
          </a:p>
          <a:p>
            <a:r>
              <a:rPr lang="da-DK" dirty="0">
                <a:solidFill>
                  <a:schemeClr val="bg2"/>
                </a:solidFill>
              </a:rPr>
              <a:t>På A. C. Bangs hus var der størst potentiale for at sikre ombyggelighed i de nye tagboliger. </a:t>
            </a:r>
          </a:p>
          <a:p>
            <a:endParaRPr lang="da-DK" sz="1600" dirty="0">
              <a:solidFill>
                <a:schemeClr val="bg2"/>
              </a:solidFill>
            </a:endParaRPr>
          </a:p>
          <a:p>
            <a:r>
              <a:rPr lang="da-DK" sz="2000" b="1" dirty="0">
                <a:solidFill>
                  <a:schemeClr val="bg2"/>
                </a:solidFill>
              </a:rPr>
              <a:t>Design for adskillelse</a:t>
            </a:r>
          </a:p>
          <a:p>
            <a:pPr marL="285750" indent="-285750">
              <a:buFont typeface="Arial" panose="020B0604020202020204" pitchFamily="34" charset="0"/>
              <a:buChar char="•"/>
            </a:pPr>
            <a:r>
              <a:rPr lang="da-DK" dirty="0">
                <a:solidFill>
                  <a:schemeClr val="bg2"/>
                </a:solidFill>
              </a:rPr>
              <a:t>Facadesystem blev monteret med mekaniske samlinger</a:t>
            </a:r>
          </a:p>
          <a:p>
            <a:pPr marL="285750" indent="-285750">
              <a:buFont typeface="Arial" panose="020B0604020202020204" pitchFamily="34" charset="0"/>
              <a:buChar char="•"/>
            </a:pPr>
            <a:r>
              <a:rPr lang="da-DK" dirty="0">
                <a:solidFill>
                  <a:schemeClr val="bg2"/>
                </a:solidFill>
              </a:rPr>
              <a:t>Der anvendtes lette konstruktioner til opbygning af tagboligerne, som primært blev samlet med skruer</a:t>
            </a:r>
          </a:p>
          <a:p>
            <a:endParaRPr lang="da-DK" dirty="0">
              <a:solidFill>
                <a:schemeClr val="bg2"/>
              </a:solidFill>
            </a:endParaRPr>
          </a:p>
          <a:p>
            <a:r>
              <a:rPr lang="da-DK" sz="2000" b="1" dirty="0">
                <a:solidFill>
                  <a:schemeClr val="bg2"/>
                </a:solidFill>
              </a:rPr>
              <a:t>Fleksible tekniske installationer </a:t>
            </a:r>
          </a:p>
          <a:p>
            <a:pPr marL="285750" indent="-285750">
              <a:buFont typeface="Arial" panose="020B0604020202020204" pitchFamily="34" charset="0"/>
              <a:buChar char="•"/>
            </a:pPr>
            <a:r>
              <a:rPr lang="da-DK" dirty="0">
                <a:solidFill>
                  <a:schemeClr val="bg2"/>
                </a:solidFill>
              </a:rPr>
              <a:t>Køle, varme- og ventilationsanlæg er forberedt til anden anvendelse</a:t>
            </a:r>
          </a:p>
          <a:p>
            <a:pPr marL="285750" indent="-285750">
              <a:buFont typeface="Arial" panose="020B0604020202020204" pitchFamily="34" charset="0"/>
              <a:buChar char="•"/>
            </a:pPr>
            <a:r>
              <a:rPr lang="da-DK" dirty="0">
                <a:solidFill>
                  <a:schemeClr val="bg2"/>
                </a:solidFill>
              </a:rPr>
              <a:t>Der er reserveplads i installationsskakte og </a:t>
            </a:r>
            <a:r>
              <a:rPr lang="da-DK" dirty="0" err="1">
                <a:solidFill>
                  <a:schemeClr val="bg2"/>
                </a:solidFill>
              </a:rPr>
              <a:t>teknikrum</a:t>
            </a:r>
            <a:endParaRPr lang="da-DK" dirty="0">
              <a:solidFill>
                <a:schemeClr val="bg2"/>
              </a:solidFill>
            </a:endParaRPr>
          </a:p>
        </p:txBody>
      </p:sp>
    </p:spTree>
    <p:extLst>
      <p:ext uri="{BB962C8B-B14F-4D97-AF65-F5344CB8AC3E}">
        <p14:creationId xmlns:p14="http://schemas.microsoft.com/office/powerpoint/2010/main" val="15851912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9D23C663-3F2B-499E-B033-1E677DC0118C}"/>
              </a:ext>
            </a:extLst>
          </p:cNvPr>
          <p:cNvSpPr txBox="1"/>
          <p:nvPr/>
        </p:nvSpPr>
        <p:spPr>
          <a:xfrm>
            <a:off x="745317" y="540445"/>
            <a:ext cx="10160107" cy="150810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da-DK" sz="2400" b="1" dirty="0">
              <a:latin typeface="+mj-lt"/>
            </a:endParaRPr>
          </a:p>
          <a:p>
            <a:r>
              <a:rPr lang="da-DK" sz="4400" b="1" dirty="0">
                <a:latin typeface="+mj-lt"/>
              </a:rPr>
              <a:t>Eksempel: Fleksibilitet i råhus  (DGNB) </a:t>
            </a:r>
          </a:p>
          <a:p>
            <a:r>
              <a:rPr lang="da-DK" sz="2400" b="1" dirty="0">
                <a:latin typeface="+mj-lt"/>
              </a:rPr>
              <a:t> </a:t>
            </a:r>
          </a:p>
        </p:txBody>
      </p:sp>
      <p:sp>
        <p:nvSpPr>
          <p:cNvPr id="2" name="Tekstfelt 1">
            <a:extLst>
              <a:ext uri="{FF2B5EF4-FFF2-40B4-BE49-F238E27FC236}">
                <a16:creationId xmlns:a16="http://schemas.microsoft.com/office/drawing/2014/main" id="{D04D8132-7987-4F52-98F5-9B8E9E10BB5E}"/>
              </a:ext>
            </a:extLst>
          </p:cNvPr>
          <p:cNvSpPr txBox="1"/>
          <p:nvPr/>
        </p:nvSpPr>
        <p:spPr>
          <a:xfrm>
            <a:off x="745317" y="1887327"/>
            <a:ext cx="11130453" cy="424731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spcAft>
                <a:spcPts val="1200"/>
              </a:spcAft>
              <a:buFont typeface="+mj-lt"/>
              <a:buAutoNum type="arabicPeriod"/>
            </a:pPr>
            <a:r>
              <a:rPr lang="da-DK" sz="2000" dirty="0">
                <a:solidFill>
                  <a:schemeClr val="bg2"/>
                </a:solidFill>
              </a:rPr>
              <a:t>Ikke-bærende facader</a:t>
            </a:r>
          </a:p>
          <a:p>
            <a:pPr marL="457200" indent="-457200">
              <a:spcAft>
                <a:spcPts val="1200"/>
              </a:spcAft>
              <a:buFont typeface="+mj-lt"/>
              <a:buAutoNum type="arabicPeriod"/>
            </a:pPr>
            <a:r>
              <a:rPr lang="da-DK" sz="2000" dirty="0">
                <a:solidFill>
                  <a:schemeClr val="bg2"/>
                </a:solidFill>
              </a:rPr>
              <a:t>Indervægge er som oftest ikke-bærende</a:t>
            </a:r>
          </a:p>
          <a:p>
            <a:pPr marL="457200" indent="-457200">
              <a:spcAft>
                <a:spcPts val="1200"/>
              </a:spcAft>
              <a:buFont typeface="+mj-lt"/>
              <a:buAutoNum type="arabicPeriod"/>
            </a:pPr>
            <a:r>
              <a:rPr lang="da-DK" sz="2000" dirty="0">
                <a:solidFill>
                  <a:schemeClr val="bg2"/>
                </a:solidFill>
              </a:rPr>
              <a:t>Stabiliserende vægge på maksimalt en side af teknikskakte</a:t>
            </a:r>
          </a:p>
          <a:p>
            <a:pPr marL="457200" indent="-457200">
              <a:spcAft>
                <a:spcPts val="1200"/>
              </a:spcAft>
              <a:buFont typeface="+mj-lt"/>
              <a:buAutoNum type="arabicPeriod"/>
            </a:pPr>
            <a:r>
              <a:rPr lang="da-DK" sz="2000" dirty="0">
                <a:solidFill>
                  <a:schemeClr val="bg2"/>
                </a:solidFill>
              </a:rPr>
              <a:t>Brutto-rumhøjde (oversidedæk til underside bærende bjælke/dæk: &gt; 3,0 m)</a:t>
            </a:r>
          </a:p>
          <a:p>
            <a:pPr marL="457200" indent="-457200">
              <a:spcAft>
                <a:spcPts val="1200"/>
              </a:spcAft>
              <a:buFont typeface="+mj-lt"/>
              <a:buAutoNum type="arabicPeriod"/>
            </a:pPr>
            <a:r>
              <a:rPr lang="da-DK" sz="2000" dirty="0">
                <a:solidFill>
                  <a:schemeClr val="bg2"/>
                </a:solidFill>
              </a:rPr>
              <a:t>Afstand mellem vertikale skakte for vvs, el og ventilation &lt;15m</a:t>
            </a:r>
          </a:p>
          <a:p>
            <a:pPr marL="457200" indent="-457200">
              <a:spcAft>
                <a:spcPts val="1200"/>
              </a:spcAft>
              <a:buFont typeface="+mj-lt"/>
              <a:buAutoNum type="arabicPeriod"/>
            </a:pPr>
            <a:r>
              <a:rPr lang="da-DK" sz="2000" dirty="0">
                <a:solidFill>
                  <a:schemeClr val="bg2"/>
                </a:solidFill>
              </a:rPr>
              <a:t>Etagedækkenes spændvidde svarer til bygningsdybden, og evt. facadesøjler er placeret integreret i ydervægskonstruktionen</a:t>
            </a:r>
          </a:p>
          <a:p>
            <a:pPr marL="457200" indent="-457200">
              <a:spcAft>
                <a:spcPts val="1200"/>
              </a:spcAft>
              <a:buFont typeface="+mj-lt"/>
              <a:buAutoNum type="arabicPeriod"/>
            </a:pPr>
            <a:r>
              <a:rPr lang="da-DK" sz="2000" dirty="0">
                <a:solidFill>
                  <a:schemeClr val="bg2"/>
                </a:solidFill>
              </a:rPr>
              <a:t>Skillevægge kan installeres på alle grundmodulets facadeakser uden indgreb i gulv eller loft</a:t>
            </a:r>
          </a:p>
          <a:p>
            <a:pPr marL="457200" indent="-457200">
              <a:spcAft>
                <a:spcPts val="1200"/>
              </a:spcAft>
              <a:buFont typeface="+mj-lt"/>
              <a:buAutoNum type="arabicPeriod"/>
            </a:pPr>
            <a:r>
              <a:rPr lang="da-DK" sz="2000" dirty="0">
                <a:solidFill>
                  <a:schemeClr val="bg2"/>
                </a:solidFill>
              </a:rPr>
              <a:t>Der er i den statiske beregning taget højde for og findes nyttelastreserver til en bred vifte af omstillingsmuligheder </a:t>
            </a:r>
          </a:p>
        </p:txBody>
      </p:sp>
    </p:spTree>
    <p:extLst>
      <p:ext uri="{BB962C8B-B14F-4D97-AF65-F5344CB8AC3E}">
        <p14:creationId xmlns:p14="http://schemas.microsoft.com/office/powerpoint/2010/main" val="12410357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9D23C663-3F2B-499E-B033-1E677DC0118C}"/>
              </a:ext>
            </a:extLst>
          </p:cNvPr>
          <p:cNvSpPr txBox="1"/>
          <p:nvPr/>
        </p:nvSpPr>
        <p:spPr>
          <a:xfrm>
            <a:off x="765809" y="828707"/>
            <a:ext cx="8865509" cy="144655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400" b="1" dirty="0">
                <a:latin typeface="+mj-lt"/>
              </a:rPr>
              <a:t>Eksempel: Fleksibilitet af tekniske installationer (DGNB) </a:t>
            </a:r>
            <a:r>
              <a:rPr lang="da-DK" sz="4000" b="1" dirty="0">
                <a:latin typeface="+mj-lt"/>
              </a:rPr>
              <a:t> </a:t>
            </a:r>
          </a:p>
        </p:txBody>
      </p:sp>
      <p:sp>
        <p:nvSpPr>
          <p:cNvPr id="3" name="Tekstfelt 2">
            <a:extLst>
              <a:ext uri="{FF2B5EF4-FFF2-40B4-BE49-F238E27FC236}">
                <a16:creationId xmlns:a16="http://schemas.microsoft.com/office/drawing/2014/main" id="{331A2D32-0B5F-4D05-93B2-EA79F666E3DA}"/>
              </a:ext>
            </a:extLst>
          </p:cNvPr>
          <p:cNvSpPr txBox="1"/>
          <p:nvPr/>
        </p:nvSpPr>
        <p:spPr>
          <a:xfrm>
            <a:off x="765809" y="2397191"/>
            <a:ext cx="10301317" cy="378565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1200"/>
              </a:spcAft>
            </a:pPr>
            <a:r>
              <a:rPr lang="da-DK" sz="2000" dirty="0">
                <a:solidFill>
                  <a:schemeClr val="bg2"/>
                </a:solidFill>
              </a:rPr>
              <a:t>For skakter til VVS, el- og it-forsyning er der pladsreserver inkl. udfletninger på mindst 10 % – gerne 20% (areal)</a:t>
            </a:r>
          </a:p>
          <a:p>
            <a:pPr>
              <a:spcAft>
                <a:spcPts val="1200"/>
              </a:spcAft>
            </a:pPr>
            <a:r>
              <a:rPr lang="da-DK" sz="2000" dirty="0">
                <a:solidFill>
                  <a:schemeClr val="bg2"/>
                </a:solidFill>
              </a:rPr>
              <a:t>For ventilationsskakte er der i vertikale ventilationskanaler pladsreserver inkl. udfletninger, der giver en overkapacitet på mindst 10 % - gerne 15% (kapacitet)</a:t>
            </a:r>
          </a:p>
          <a:p>
            <a:pPr>
              <a:spcAft>
                <a:spcPts val="1200"/>
              </a:spcAft>
            </a:pPr>
            <a:r>
              <a:rPr lang="da-DK" sz="2000" dirty="0">
                <a:solidFill>
                  <a:schemeClr val="bg2"/>
                </a:solidFill>
              </a:rPr>
              <a:t>Varmesystemet er dimensioneret til en fremløbstemperatur, som er 5° C lavere end kravet i DS 469:2013 – gerne 10° C lavere</a:t>
            </a:r>
          </a:p>
          <a:p>
            <a:pPr>
              <a:spcAft>
                <a:spcPts val="1200"/>
              </a:spcAft>
            </a:pPr>
            <a:r>
              <a:rPr lang="da-DK" sz="2000" dirty="0">
                <a:solidFill>
                  <a:schemeClr val="bg2"/>
                </a:solidFill>
              </a:rPr>
              <a:t>Centralkølesystemet er dimensioneret til en fremløbstemperatur, som er 3° højere end kravet i DS 469:2013 – gerne 6° højere.</a:t>
            </a:r>
          </a:p>
          <a:p>
            <a:pPr>
              <a:spcAft>
                <a:spcPts val="1200"/>
              </a:spcAft>
            </a:pPr>
            <a:r>
              <a:rPr lang="da-DK" sz="2000" dirty="0">
                <a:solidFill>
                  <a:schemeClr val="bg2"/>
                </a:solidFill>
              </a:rPr>
              <a:t>Ved eksisterende netværk til kommunikation mellem systemer og forskellige BMS-systemer bruges der åbne og standardiserede protokoller (BACNET, KNX/LON e. lign.)</a:t>
            </a:r>
          </a:p>
        </p:txBody>
      </p:sp>
    </p:spTree>
    <p:extLst>
      <p:ext uri="{BB962C8B-B14F-4D97-AF65-F5344CB8AC3E}">
        <p14:creationId xmlns:p14="http://schemas.microsoft.com/office/powerpoint/2010/main" val="2776983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A06C377C-CB1F-4580-9E23-93DA8AC5845E}"/>
              </a:ext>
            </a:extLst>
          </p:cNvPr>
          <p:cNvSpPr txBox="1"/>
          <p:nvPr/>
        </p:nvSpPr>
        <p:spPr>
          <a:xfrm>
            <a:off x="5799603" y="1606248"/>
            <a:ext cx="5439661" cy="14465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4400" b="1" dirty="0">
                <a:latin typeface="+mj-lt"/>
              </a:rPr>
              <a:t>Fleksibilitet mindsker byggeaffald </a:t>
            </a:r>
          </a:p>
        </p:txBody>
      </p:sp>
      <p:pic>
        <p:nvPicPr>
          <p:cNvPr id="8" name="Billede 7">
            <a:extLst>
              <a:ext uri="{FF2B5EF4-FFF2-40B4-BE49-F238E27FC236}">
                <a16:creationId xmlns:a16="http://schemas.microsoft.com/office/drawing/2014/main" id="{D34338DF-50BF-4BD7-8CAA-FF35DF83C82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6400"/>
          <a:stretch/>
        </p:blipFill>
        <p:spPr>
          <a:xfrm>
            <a:off x="419101" y="312112"/>
            <a:ext cx="4781550" cy="6233776"/>
          </a:xfrm>
          <a:prstGeom prst="rect">
            <a:avLst/>
          </a:prstGeom>
          <a:effectLst>
            <a:outerShdw blurRad="50800" dist="38100" dir="2700000" algn="tl" rotWithShape="0">
              <a:prstClr val="black">
                <a:alpha val="40000"/>
              </a:prstClr>
            </a:outerShdw>
          </a:effectLst>
        </p:spPr>
      </p:pic>
      <p:sp>
        <p:nvSpPr>
          <p:cNvPr id="9" name="Tekstfelt 8">
            <a:extLst>
              <a:ext uri="{FF2B5EF4-FFF2-40B4-BE49-F238E27FC236}">
                <a16:creationId xmlns:a16="http://schemas.microsoft.com/office/drawing/2014/main" id="{59F1EAB8-A1AE-4F40-B5A4-EC4489FF3D59}"/>
              </a:ext>
            </a:extLst>
          </p:cNvPr>
          <p:cNvSpPr txBox="1"/>
          <p:nvPr/>
        </p:nvSpPr>
        <p:spPr>
          <a:xfrm>
            <a:off x="5799603" y="3151766"/>
            <a:ext cx="5646925" cy="286232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2000" dirty="0">
                <a:solidFill>
                  <a:schemeClr val="tx1"/>
                </a:solidFill>
              </a:rPr>
              <a:t>Det er lovpligtigt at håndtere de gamle </a:t>
            </a:r>
          </a:p>
          <a:p>
            <a:r>
              <a:rPr lang="da-DK" sz="2000" dirty="0">
                <a:solidFill>
                  <a:schemeClr val="tx1"/>
                </a:solidFill>
              </a:rPr>
              <a:t>byggematerialer </a:t>
            </a:r>
            <a:r>
              <a:rPr lang="nb-NO" sz="2000" dirty="0">
                <a:solidFill>
                  <a:schemeClr val="tx1"/>
                </a:solidFill>
              </a:rPr>
              <a:t>korrekt og sikre størst </a:t>
            </a:r>
          </a:p>
          <a:p>
            <a:r>
              <a:rPr lang="nb-NO" sz="2000" dirty="0">
                <a:solidFill>
                  <a:schemeClr val="tx1"/>
                </a:solidFill>
              </a:rPr>
              <a:t>mulig </a:t>
            </a:r>
            <a:r>
              <a:rPr lang="da-DK" sz="2000" dirty="0">
                <a:solidFill>
                  <a:schemeClr val="tx1"/>
                </a:solidFill>
              </a:rPr>
              <a:t>genbrug eller genanvendelse</a:t>
            </a:r>
          </a:p>
          <a:p>
            <a:endParaRPr lang="da-DK" sz="2000" dirty="0">
              <a:solidFill>
                <a:schemeClr val="tx1"/>
              </a:solidFill>
            </a:endParaRPr>
          </a:p>
          <a:p>
            <a:r>
              <a:rPr lang="da-DK" sz="2000" dirty="0" err="1">
                <a:solidFill>
                  <a:schemeClr val="tx1"/>
                </a:solidFill>
              </a:rPr>
              <a:t>Videncenter</a:t>
            </a:r>
            <a:r>
              <a:rPr lang="da-DK" sz="2000" dirty="0">
                <a:solidFill>
                  <a:schemeClr val="tx1"/>
                </a:solidFill>
              </a:rPr>
              <a:t> for Cirkulær Økonomi i Byggeriet – VCØB – er specialiseret i dette – brug deres viden og materialer!</a:t>
            </a:r>
          </a:p>
          <a:p>
            <a:endParaRPr lang="da-DK" sz="2000" dirty="0">
              <a:solidFill>
                <a:schemeClr val="tx1"/>
              </a:solidFill>
            </a:endParaRPr>
          </a:p>
          <a:p>
            <a:r>
              <a:rPr lang="da-DK" sz="2000" dirty="0" err="1">
                <a:solidFill>
                  <a:schemeClr val="tx1"/>
                </a:solidFill>
              </a:rPr>
              <a:t>www.VCØB.dk</a:t>
            </a:r>
            <a:endParaRPr lang="da-DK" sz="2000" dirty="0">
              <a:solidFill>
                <a:schemeClr val="tx1"/>
              </a:solidFill>
            </a:endParaRPr>
          </a:p>
        </p:txBody>
      </p:sp>
    </p:spTree>
    <p:extLst>
      <p:ext uri="{BB962C8B-B14F-4D97-AF65-F5344CB8AC3E}">
        <p14:creationId xmlns:p14="http://schemas.microsoft.com/office/powerpoint/2010/main" val="337685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a:xfrm>
            <a:off x="598170" y="3144233"/>
            <a:ext cx="9144000" cy="2387600"/>
          </a:xfrm>
        </p:spPr>
        <p:txBody>
          <a:bodyPr/>
          <a:lstStyle/>
          <a:p>
            <a:r>
              <a:rPr lang="da-DK" sz="5400" dirty="0">
                <a:latin typeface="+mj-lt"/>
              </a:rPr>
              <a:t>Diskussionsspørgsmål</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1808226" y="4916280"/>
            <a:ext cx="8619744" cy="1231106"/>
          </a:xfrm>
          <a:prstGeom prst="rect">
            <a:avLst/>
          </a:prstGeom>
          <a:noFill/>
        </p:spPr>
        <p:txBody>
          <a:bodyPr wrap="square" rtlCol="0">
            <a:spAutoFit/>
          </a:bodyPr>
          <a:lstStyle/>
          <a:p>
            <a:r>
              <a:rPr lang="da-DK" sz="2800" dirty="0">
                <a:solidFill>
                  <a:schemeClr val="bg2"/>
                </a:solidFill>
              </a:rPr>
              <a:t>Hvilke håndværksfag har størst indflydelse </a:t>
            </a:r>
          </a:p>
          <a:p>
            <a:r>
              <a:rPr lang="da-DK" sz="2800" dirty="0">
                <a:solidFill>
                  <a:schemeClr val="bg2"/>
                </a:solidFill>
              </a:rPr>
              <a:t>på bygningens ombyggelighed? </a:t>
            </a:r>
          </a:p>
          <a:p>
            <a:endParaRPr lang="da-DK" dirty="0">
              <a:solidFill>
                <a:schemeClr val="bg2"/>
              </a:solidFill>
            </a:endParaRPr>
          </a:p>
        </p:txBody>
      </p:sp>
    </p:spTree>
    <p:extLst>
      <p:ext uri="{BB962C8B-B14F-4D97-AF65-F5344CB8AC3E}">
        <p14:creationId xmlns:p14="http://schemas.microsoft.com/office/powerpoint/2010/main" val="2887505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A10D8B1-6F7B-F84A-BF45-90CFA76EF78B}"/>
              </a:ext>
            </a:extLst>
          </p:cNvPr>
          <p:cNvSpPr/>
          <p:nvPr/>
        </p:nvSpPr>
        <p:spPr>
          <a:xfrm>
            <a:off x="5943600" y="0"/>
            <a:ext cx="62484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5C8FE48-94FA-4F94-BA08-409958F61984}"/>
              </a:ext>
            </a:extLst>
          </p:cNvPr>
          <p:cNvSpPr>
            <a:spLocks noGrp="1"/>
          </p:cNvSpPr>
          <p:nvPr>
            <p:ph type="title"/>
          </p:nvPr>
        </p:nvSpPr>
        <p:spPr/>
        <p:txBody>
          <a:bodyPr>
            <a:normAutofit fontScale="90000"/>
          </a:bodyPr>
          <a:lstStyle/>
          <a:p>
            <a:br>
              <a:rPr lang="da-DK" dirty="0"/>
            </a:br>
            <a:br>
              <a:rPr lang="da-DK" dirty="0"/>
            </a:br>
            <a:endParaRPr lang="da-DK" dirty="0"/>
          </a:p>
        </p:txBody>
      </p:sp>
      <p:sp>
        <p:nvSpPr>
          <p:cNvPr id="11" name="Tekstfelt 10">
            <a:extLst>
              <a:ext uri="{FF2B5EF4-FFF2-40B4-BE49-F238E27FC236}">
                <a16:creationId xmlns:a16="http://schemas.microsoft.com/office/drawing/2014/main" id="{8E6BC2FD-EB06-4FF0-A0BF-84224B148E8C}"/>
              </a:ext>
            </a:extLst>
          </p:cNvPr>
          <p:cNvSpPr txBox="1"/>
          <p:nvPr/>
        </p:nvSpPr>
        <p:spPr>
          <a:xfrm>
            <a:off x="645478" y="3631148"/>
            <a:ext cx="4519549" cy="181588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sz="1600" dirty="0">
                <a:solidFill>
                  <a:schemeClr val="bg2"/>
                </a:solidFill>
              </a:rPr>
              <a:t>Man kan forlænge bygningers levetid ved at anvende materialer, der har en lang holdbarhed, er robuste og velegnede til formået. </a:t>
            </a:r>
          </a:p>
          <a:p>
            <a:endParaRPr lang="da-DK" sz="1600" dirty="0">
              <a:solidFill>
                <a:schemeClr val="bg2"/>
              </a:solidFill>
            </a:endParaRPr>
          </a:p>
          <a:p>
            <a:r>
              <a:rPr lang="da-DK" sz="1600" dirty="0">
                <a:solidFill>
                  <a:schemeClr val="bg2"/>
                </a:solidFill>
              </a:rPr>
              <a:t>Robuste bygninger vil have lavere risiko for at stå tomme og større sandsynlighed for at blive anvendt over hele bygningens levetid.</a:t>
            </a:r>
            <a:endParaRPr lang="da-DK" sz="1200" dirty="0">
              <a:solidFill>
                <a:schemeClr val="bg2"/>
              </a:solidFill>
            </a:endParaRPr>
          </a:p>
        </p:txBody>
      </p:sp>
      <p:pic>
        <p:nvPicPr>
          <p:cNvPr id="6" name="Billede 5">
            <a:extLst>
              <a:ext uri="{FF2B5EF4-FFF2-40B4-BE49-F238E27FC236}">
                <a16:creationId xmlns:a16="http://schemas.microsoft.com/office/drawing/2014/main" id="{D50F481C-D501-0846-9ED0-AF2438493A12}"/>
              </a:ext>
            </a:extLst>
          </p:cNvPr>
          <p:cNvPicPr>
            <a:picLocks noChangeAspect="1"/>
          </p:cNvPicPr>
          <p:nvPr/>
        </p:nvPicPr>
        <p:blipFill>
          <a:blip r:embed="rId3" cstate="screen">
            <a:extLst>
              <a:ext uri="{28A0092B-C50C-407E-A947-70E740481C1C}">
                <a14:useLocalDpi xmlns:a14="http://schemas.microsoft.com/office/drawing/2010/main"/>
              </a:ext>
            </a:extLst>
          </a:blip>
          <a:srcRect t="2076" b="2076"/>
          <a:stretch/>
        </p:blipFill>
        <p:spPr>
          <a:xfrm>
            <a:off x="6095778" y="1887994"/>
            <a:ext cx="5760000" cy="3559036"/>
          </a:xfrm>
          <a:prstGeom prst="rect">
            <a:avLst/>
          </a:prstGeom>
        </p:spPr>
      </p:pic>
      <p:pic>
        <p:nvPicPr>
          <p:cNvPr id="9" name="Billede 8" descr="Et billede, der indeholder spil&#10;&#10;Automatisk genereret beskrivelse">
            <a:extLst>
              <a:ext uri="{FF2B5EF4-FFF2-40B4-BE49-F238E27FC236}">
                <a16:creationId xmlns:a16="http://schemas.microsoft.com/office/drawing/2014/main" id="{799BD287-BD5E-A444-BB4C-391C4EC339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609" y="925121"/>
            <a:ext cx="4587240" cy="2596357"/>
          </a:xfrm>
          <a:prstGeom prst="rect">
            <a:avLst/>
          </a:prstGeom>
        </p:spPr>
      </p:pic>
      <p:pic>
        <p:nvPicPr>
          <p:cNvPr id="7" name="Billede 6">
            <a:extLst>
              <a:ext uri="{FF2B5EF4-FFF2-40B4-BE49-F238E27FC236}">
                <a16:creationId xmlns:a16="http://schemas.microsoft.com/office/drawing/2014/main" id="{66DAF642-3094-C34F-B3E6-FDBD81EF6A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5057" y="167819"/>
            <a:ext cx="1800000" cy="335839"/>
          </a:xfrm>
          <a:prstGeom prst="rect">
            <a:avLst/>
          </a:prstGeom>
        </p:spPr>
      </p:pic>
    </p:spTree>
    <p:extLst>
      <p:ext uri="{BB962C8B-B14F-4D97-AF65-F5344CB8AC3E}">
        <p14:creationId xmlns:p14="http://schemas.microsoft.com/office/powerpoint/2010/main" val="15667265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5E5E284-1076-BC4A-82EB-95D32DED0ACA}"/>
              </a:ext>
            </a:extLst>
          </p:cNvPr>
          <p:cNvSpPr/>
          <p:nvPr/>
        </p:nvSpPr>
        <p:spPr>
          <a:xfrm>
            <a:off x="6492240" y="0"/>
            <a:ext cx="56997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3E042254-6CEA-4B0B-A6DF-3086FF1B7EDB}"/>
              </a:ext>
            </a:extLst>
          </p:cNvPr>
          <p:cNvSpPr txBox="1"/>
          <p:nvPr/>
        </p:nvSpPr>
        <p:spPr>
          <a:xfrm>
            <a:off x="7079415" y="1005423"/>
            <a:ext cx="4747634" cy="510909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da-DK" sz="3600" b="1" dirty="0">
                <a:latin typeface="+mj-lt"/>
              </a:rPr>
              <a:t>Eksempel: Levetiders betydning </a:t>
            </a:r>
          </a:p>
          <a:p>
            <a:endParaRPr lang="da-DK" dirty="0"/>
          </a:p>
          <a:p>
            <a:r>
              <a:rPr lang="da-DK" dirty="0">
                <a:solidFill>
                  <a:schemeClr val="bg2"/>
                </a:solidFill>
              </a:rPr>
              <a:t>Nogle materialer skal udskiftes mere end en gang i løbet af bygningens levetid. </a:t>
            </a:r>
          </a:p>
          <a:p>
            <a:endParaRPr lang="da-DK" dirty="0">
              <a:solidFill>
                <a:schemeClr val="bg2"/>
              </a:solidFill>
            </a:endParaRPr>
          </a:p>
          <a:p>
            <a:r>
              <a:rPr lang="da-DK" dirty="0">
                <a:solidFill>
                  <a:schemeClr val="bg2"/>
                </a:solidFill>
              </a:rPr>
              <a:t>Miljøpåvirkningerne fra tagpappet skal derfor medregnes fem gange (det originale tagpap + fire udskiftninger) i bygningens levetid.</a:t>
            </a:r>
          </a:p>
          <a:p>
            <a:endParaRPr lang="da-DK" dirty="0">
              <a:solidFill>
                <a:schemeClr val="bg2"/>
              </a:solidFill>
            </a:endParaRPr>
          </a:p>
          <a:p>
            <a:r>
              <a:rPr lang="da-DK" dirty="0">
                <a:solidFill>
                  <a:schemeClr val="bg2"/>
                </a:solidFill>
              </a:rPr>
              <a:t>De orange blokke er miljøpåvirkning fra tagdækningsmaterialet, når bygningen bygges, mens de blå blokke er miljøpåvirkning fra tagdækningsmaterialet hver gang, de skal udskiftes i bygningens levetid.</a:t>
            </a:r>
          </a:p>
          <a:p>
            <a:endParaRPr lang="da-DK" sz="2000" dirty="0">
              <a:solidFill>
                <a:schemeClr val="bg2"/>
              </a:solidFill>
            </a:endParaRPr>
          </a:p>
        </p:txBody>
      </p:sp>
      <p:pic>
        <p:nvPicPr>
          <p:cNvPr id="4" name="Billede 3">
            <a:extLst>
              <a:ext uri="{FF2B5EF4-FFF2-40B4-BE49-F238E27FC236}">
                <a16:creationId xmlns:a16="http://schemas.microsoft.com/office/drawing/2014/main" id="{3B2015B5-B8CC-4B82-8B7A-61A27E014EED}"/>
              </a:ext>
            </a:extLst>
          </p:cNvPr>
          <p:cNvPicPr>
            <a:picLocks noChangeAspect="1"/>
          </p:cNvPicPr>
          <p:nvPr/>
        </p:nvPicPr>
        <p:blipFill>
          <a:blip r:embed="rId3" cstate="screen">
            <a:extLst>
              <a:ext uri="{28A0092B-C50C-407E-A947-70E740481C1C}">
                <a14:useLocalDpi xmlns:a14="http://schemas.microsoft.com/office/drawing/2010/main"/>
              </a:ext>
            </a:extLst>
          </a:blip>
          <a:srcRect t="2833" b="2833"/>
          <a:stretch/>
        </p:blipFill>
        <p:spPr>
          <a:xfrm>
            <a:off x="441061" y="788095"/>
            <a:ext cx="5465963" cy="1736069"/>
          </a:xfrm>
          <a:prstGeom prst="rect">
            <a:avLst/>
          </a:prstGeom>
        </p:spPr>
      </p:pic>
      <p:pic>
        <p:nvPicPr>
          <p:cNvPr id="5" name="Billede 4">
            <a:extLst>
              <a:ext uri="{FF2B5EF4-FFF2-40B4-BE49-F238E27FC236}">
                <a16:creationId xmlns:a16="http://schemas.microsoft.com/office/drawing/2014/main" id="{D5269362-256C-42D4-BA40-6D3C830527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8517" y="2866942"/>
            <a:ext cx="5011049" cy="3494760"/>
          </a:xfrm>
          <a:prstGeom prst="rect">
            <a:avLst/>
          </a:prstGeom>
        </p:spPr>
      </p:pic>
      <p:pic>
        <p:nvPicPr>
          <p:cNvPr id="6" name="Billede 5">
            <a:extLst>
              <a:ext uri="{FF2B5EF4-FFF2-40B4-BE49-F238E27FC236}">
                <a16:creationId xmlns:a16="http://schemas.microsoft.com/office/drawing/2014/main" id="{14AD6384-2CE7-A34B-80FA-398035D1C0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77735" y="261937"/>
            <a:ext cx="1800000" cy="335839"/>
          </a:xfrm>
          <a:prstGeom prst="rect">
            <a:avLst/>
          </a:prstGeom>
        </p:spPr>
      </p:pic>
    </p:spTree>
    <p:extLst>
      <p:ext uri="{BB962C8B-B14F-4D97-AF65-F5344CB8AC3E}">
        <p14:creationId xmlns:p14="http://schemas.microsoft.com/office/powerpoint/2010/main" val="15058032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7EEF25A-C0DD-4DF3-91FA-308BB1654C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8581" y="0"/>
            <a:ext cx="4613419" cy="6858000"/>
          </a:xfrm>
          <a:prstGeom prst="rect">
            <a:avLst/>
          </a:prstGeom>
        </p:spPr>
      </p:pic>
      <p:sp>
        <p:nvSpPr>
          <p:cNvPr id="4" name="Tekstfelt 3">
            <a:extLst>
              <a:ext uri="{FF2B5EF4-FFF2-40B4-BE49-F238E27FC236}">
                <a16:creationId xmlns:a16="http://schemas.microsoft.com/office/drawing/2014/main" id="{FF10DB55-5C58-4858-A57B-C23F068A0755}"/>
              </a:ext>
            </a:extLst>
          </p:cNvPr>
          <p:cNvSpPr txBox="1"/>
          <p:nvPr/>
        </p:nvSpPr>
        <p:spPr>
          <a:xfrm>
            <a:off x="458804" y="2184293"/>
            <a:ext cx="6547786" cy="38164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000" b="1" dirty="0">
                <a:solidFill>
                  <a:schemeClr val="bg2"/>
                </a:solidFill>
                <a:latin typeface="+mj-lt"/>
              </a:rPr>
              <a:t>Eksempel: Andre kvaliteter end levetid </a:t>
            </a:r>
          </a:p>
          <a:p>
            <a:endParaRPr lang="da-DK" dirty="0">
              <a:solidFill>
                <a:schemeClr val="bg2"/>
              </a:solidFill>
            </a:endParaRPr>
          </a:p>
          <a:p>
            <a:r>
              <a:rPr lang="da-DK" dirty="0">
                <a:solidFill>
                  <a:schemeClr val="bg2"/>
                </a:solidFill>
              </a:rPr>
              <a:t>Solceller og grønt tag kræver løbende service og vedligehold. Derfor skal man være opmærksom på, at levetiderne ikke kan forventes at være på lige fod med en traditionel tagopbygning, som typisk lever i op til 120 år. </a:t>
            </a:r>
          </a:p>
          <a:p>
            <a:endParaRPr lang="da-DK" dirty="0">
              <a:solidFill>
                <a:schemeClr val="bg2"/>
              </a:solidFill>
            </a:endParaRPr>
          </a:p>
          <a:p>
            <a:r>
              <a:rPr lang="da-DK" dirty="0">
                <a:solidFill>
                  <a:schemeClr val="bg2"/>
                </a:solidFill>
              </a:rPr>
              <a:t>For Ryesgade 25 opvejes det øgede behov for udskiftning og vedligehold af de kvaliteter og den merværdi, som de grønne tiltag skaber. </a:t>
            </a:r>
          </a:p>
        </p:txBody>
      </p:sp>
      <p:sp>
        <p:nvSpPr>
          <p:cNvPr id="5" name="Tekstfelt 4">
            <a:extLst>
              <a:ext uri="{FF2B5EF4-FFF2-40B4-BE49-F238E27FC236}">
                <a16:creationId xmlns:a16="http://schemas.microsoft.com/office/drawing/2014/main" id="{0CCF0994-FA59-4BEB-8989-9FEEE590E8A7}"/>
              </a:ext>
            </a:extLst>
          </p:cNvPr>
          <p:cNvSpPr txBox="1"/>
          <p:nvPr/>
        </p:nvSpPr>
        <p:spPr>
          <a:xfrm>
            <a:off x="10177898" y="6445184"/>
            <a:ext cx="3072384" cy="261610"/>
          </a:xfrm>
          <a:prstGeom prst="rect">
            <a:avLst/>
          </a:prstGeom>
          <a:noFill/>
        </p:spPr>
        <p:txBody>
          <a:bodyPr wrap="square" rtlCol="0">
            <a:spAutoFit/>
          </a:bodyPr>
          <a:lstStyle/>
          <a:p>
            <a:r>
              <a:rPr lang="da-DK" sz="1100" dirty="0">
                <a:solidFill>
                  <a:schemeClr val="bg2"/>
                </a:solidFill>
              </a:rPr>
              <a:t>Udlånt af Fotograf Dorte Krogh </a:t>
            </a:r>
          </a:p>
        </p:txBody>
      </p:sp>
      <p:pic>
        <p:nvPicPr>
          <p:cNvPr id="6" name="Billede 5">
            <a:extLst>
              <a:ext uri="{FF2B5EF4-FFF2-40B4-BE49-F238E27FC236}">
                <a16:creationId xmlns:a16="http://schemas.microsoft.com/office/drawing/2014/main" id="{0F80A523-D8BD-0A46-AAA1-C2E528F57B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65767" y="151206"/>
            <a:ext cx="1800000" cy="335839"/>
          </a:xfrm>
          <a:prstGeom prst="rect">
            <a:avLst/>
          </a:prstGeom>
        </p:spPr>
      </p:pic>
    </p:spTree>
    <p:extLst>
      <p:ext uri="{BB962C8B-B14F-4D97-AF65-F5344CB8AC3E}">
        <p14:creationId xmlns:p14="http://schemas.microsoft.com/office/powerpoint/2010/main" val="2992184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E4DC05BF-C891-4EA1-94E1-13DD7B351B0C}"/>
              </a:ext>
            </a:extLst>
          </p:cNvPr>
          <p:cNvSpPr txBox="1"/>
          <p:nvPr/>
        </p:nvSpPr>
        <p:spPr>
          <a:xfrm>
            <a:off x="7074408" y="166568"/>
            <a:ext cx="5117592" cy="652486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da-DK" sz="4400" b="1" dirty="0">
                <a:solidFill>
                  <a:schemeClr val="bg2"/>
                </a:solidFill>
              </a:rPr>
              <a:t>DGNB certificering</a:t>
            </a:r>
          </a:p>
          <a:p>
            <a:endParaRPr lang="da-DK" dirty="0">
              <a:solidFill>
                <a:schemeClr val="bg2"/>
              </a:solidFill>
            </a:endParaRPr>
          </a:p>
          <a:p>
            <a:r>
              <a:rPr lang="da-DK" b="1" dirty="0">
                <a:solidFill>
                  <a:schemeClr val="bg2"/>
                </a:solidFill>
              </a:rPr>
              <a:t>Før renovering</a:t>
            </a:r>
          </a:p>
          <a:p>
            <a:pPr marL="285750" indent="-285750">
              <a:buFont typeface="Arial" panose="020B0604020202020204" pitchFamily="34" charset="0"/>
              <a:buChar char="•"/>
            </a:pPr>
            <a:r>
              <a:rPr lang="da-DK" dirty="0">
                <a:solidFill>
                  <a:schemeClr val="bg2"/>
                </a:solidFill>
              </a:rPr>
              <a:t>Ældre erhvervs-etageejendom i København K</a:t>
            </a:r>
          </a:p>
          <a:p>
            <a:pPr marL="285750" indent="-285750">
              <a:buFont typeface="Arial" panose="020B0604020202020204" pitchFamily="34" charset="0"/>
              <a:buChar char="•"/>
            </a:pPr>
            <a:r>
              <a:rPr lang="da-DK" dirty="0">
                <a:solidFill>
                  <a:schemeClr val="bg2"/>
                </a:solidFill>
              </a:rPr>
              <a:t>Bygningen har en SAVE 3 bevaringsklasse</a:t>
            </a:r>
          </a:p>
          <a:p>
            <a:pPr marL="285750" indent="-285750">
              <a:buFont typeface="Arial" panose="020B0604020202020204" pitchFamily="34" charset="0"/>
              <a:buChar char="•"/>
            </a:pPr>
            <a:r>
              <a:rPr lang="da-DK" dirty="0">
                <a:solidFill>
                  <a:schemeClr val="bg2"/>
                </a:solidFill>
              </a:rPr>
              <a:t>Butik, kontor og uudnyttet depot på 6. sal</a:t>
            </a:r>
          </a:p>
          <a:p>
            <a:pPr marL="285750" indent="-285750">
              <a:buFont typeface="Arial" panose="020B0604020202020204" pitchFamily="34" charset="0"/>
              <a:buChar char="•"/>
            </a:pPr>
            <a:r>
              <a:rPr lang="da-DK" dirty="0">
                <a:solidFill>
                  <a:schemeClr val="bg2"/>
                </a:solidFill>
              </a:rPr>
              <a:t>Komforten er lav pga. ældre varmeanlæg, vinduer og kolde overflader</a:t>
            </a:r>
          </a:p>
          <a:p>
            <a:pPr marL="285750" indent="-285750">
              <a:buFont typeface="Arial" panose="020B0604020202020204" pitchFamily="34" charset="0"/>
              <a:buChar char="•"/>
            </a:pPr>
            <a:r>
              <a:rPr lang="da-DK" dirty="0">
                <a:solidFill>
                  <a:schemeClr val="bg2"/>
                </a:solidFill>
              </a:rPr>
              <a:t>Meget højt energiforbrug </a:t>
            </a:r>
          </a:p>
          <a:p>
            <a:endParaRPr lang="da-DK" dirty="0">
              <a:solidFill>
                <a:schemeClr val="bg2"/>
              </a:solidFill>
            </a:endParaRPr>
          </a:p>
          <a:p>
            <a:r>
              <a:rPr lang="da-DK" b="1" dirty="0">
                <a:solidFill>
                  <a:schemeClr val="bg2"/>
                </a:solidFill>
              </a:rPr>
              <a:t>Efter renoveringen </a:t>
            </a:r>
          </a:p>
          <a:p>
            <a:pPr marL="285750" indent="-285750">
              <a:buFont typeface="Arial" panose="020B0604020202020204" pitchFamily="34" charset="0"/>
              <a:buChar char="•"/>
            </a:pPr>
            <a:r>
              <a:rPr lang="da-DK" dirty="0">
                <a:solidFill>
                  <a:schemeClr val="bg2"/>
                </a:solidFill>
              </a:rPr>
              <a:t>Tagboliger, solceller, </a:t>
            </a:r>
            <a:r>
              <a:rPr lang="da-DK" dirty="0" err="1">
                <a:solidFill>
                  <a:schemeClr val="bg2"/>
                </a:solidFill>
              </a:rPr>
              <a:t>sedum</a:t>
            </a:r>
            <a:r>
              <a:rPr lang="da-DK" dirty="0">
                <a:solidFill>
                  <a:schemeClr val="bg2"/>
                </a:solidFill>
              </a:rPr>
              <a:t> og terrasser </a:t>
            </a:r>
          </a:p>
          <a:p>
            <a:pPr marL="285750" indent="-285750">
              <a:buFont typeface="Arial" panose="020B0604020202020204" pitchFamily="34" charset="0"/>
              <a:buChar char="•"/>
            </a:pPr>
            <a:r>
              <a:rPr lang="da-DK" dirty="0">
                <a:solidFill>
                  <a:schemeClr val="bg2"/>
                </a:solidFill>
              </a:rPr>
              <a:t>Restaurering af statue </a:t>
            </a:r>
          </a:p>
          <a:p>
            <a:pPr marL="285750" indent="-285750">
              <a:buFont typeface="Arial" panose="020B0604020202020204" pitchFamily="34" charset="0"/>
              <a:buChar char="•"/>
            </a:pPr>
            <a:r>
              <a:rPr lang="da-DK" dirty="0">
                <a:solidFill>
                  <a:schemeClr val="bg2"/>
                </a:solidFill>
              </a:rPr>
              <a:t>Nye vinduer og markiser  </a:t>
            </a:r>
          </a:p>
          <a:p>
            <a:pPr marL="285750" indent="-285750">
              <a:buFont typeface="Arial" panose="020B0604020202020204" pitchFamily="34" charset="0"/>
              <a:buChar char="•"/>
            </a:pPr>
            <a:r>
              <a:rPr lang="da-DK" dirty="0">
                <a:solidFill>
                  <a:schemeClr val="bg2"/>
                </a:solidFill>
              </a:rPr>
              <a:t>Indvendig efterisolering </a:t>
            </a:r>
          </a:p>
          <a:p>
            <a:pPr marL="285750" indent="-285750">
              <a:buFont typeface="Arial" panose="020B0604020202020204" pitchFamily="34" charset="0"/>
              <a:buChar char="•"/>
            </a:pPr>
            <a:r>
              <a:rPr lang="da-DK" dirty="0">
                <a:solidFill>
                  <a:schemeClr val="bg2"/>
                </a:solidFill>
              </a:rPr>
              <a:t>Mekanisk ventilation med fjernkøling </a:t>
            </a:r>
          </a:p>
          <a:p>
            <a:pPr marL="285750" indent="-285750">
              <a:buFont typeface="Arial" panose="020B0604020202020204" pitchFamily="34" charset="0"/>
              <a:buChar char="•"/>
            </a:pPr>
            <a:r>
              <a:rPr lang="da-DK" dirty="0">
                <a:solidFill>
                  <a:schemeClr val="bg2"/>
                </a:solidFill>
              </a:rPr>
              <a:t>Opgange og nye elevatorer </a:t>
            </a:r>
          </a:p>
          <a:p>
            <a:pPr marL="285750" indent="-285750">
              <a:buFont typeface="Arial" panose="020B0604020202020204" pitchFamily="34" charset="0"/>
              <a:buChar char="•"/>
            </a:pPr>
            <a:r>
              <a:rPr lang="da-DK" dirty="0">
                <a:solidFill>
                  <a:schemeClr val="bg2"/>
                </a:solidFill>
              </a:rPr>
              <a:t>Nyt varmeanlæg (1-strengs til 2 strengs)</a:t>
            </a:r>
          </a:p>
          <a:p>
            <a:pPr marL="285750" indent="-285750">
              <a:buFont typeface="Arial" panose="020B0604020202020204" pitchFamily="34" charset="0"/>
              <a:buChar char="•"/>
            </a:pPr>
            <a:r>
              <a:rPr lang="da-DK" dirty="0">
                <a:solidFill>
                  <a:schemeClr val="bg2"/>
                </a:solidFill>
              </a:rPr>
              <a:t>Ny teknikcentral og teknisk isolering </a:t>
            </a:r>
          </a:p>
          <a:p>
            <a:pPr marL="285750" indent="-285750">
              <a:buFont typeface="Arial" panose="020B0604020202020204" pitchFamily="34" charset="0"/>
              <a:buChar char="•"/>
            </a:pPr>
            <a:r>
              <a:rPr lang="da-DK" dirty="0">
                <a:solidFill>
                  <a:schemeClr val="bg2"/>
                </a:solidFill>
              </a:rPr>
              <a:t>LAR</a:t>
            </a:r>
          </a:p>
          <a:p>
            <a:pPr marL="285750" indent="-285750">
              <a:buFont typeface="Arial" panose="020B0604020202020204" pitchFamily="34" charset="0"/>
              <a:buChar char="•"/>
            </a:pPr>
            <a:r>
              <a:rPr lang="da-DK" dirty="0">
                <a:solidFill>
                  <a:schemeClr val="bg2"/>
                </a:solidFill>
              </a:rPr>
              <a:t>Cykelparkering </a:t>
            </a:r>
          </a:p>
          <a:p>
            <a:pPr marL="285750" indent="-285750">
              <a:buFont typeface="Arial" panose="020B0604020202020204" pitchFamily="34" charset="0"/>
              <a:buChar char="•"/>
            </a:pPr>
            <a:r>
              <a:rPr lang="da-DK" dirty="0">
                <a:solidFill>
                  <a:schemeClr val="bg2"/>
                </a:solidFill>
              </a:rPr>
              <a:t>Affaldssortering </a:t>
            </a:r>
          </a:p>
        </p:txBody>
      </p:sp>
      <p:pic>
        <p:nvPicPr>
          <p:cNvPr id="4" name="Billede 3">
            <a:extLst>
              <a:ext uri="{FF2B5EF4-FFF2-40B4-BE49-F238E27FC236}">
                <a16:creationId xmlns:a16="http://schemas.microsoft.com/office/drawing/2014/main" id="{44B84D65-4EC9-4E4D-B976-201A89E7B2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76288" cy="6858000"/>
          </a:xfrm>
          <a:prstGeom prst="rect">
            <a:avLst/>
          </a:prstGeom>
        </p:spPr>
      </p:pic>
      <p:sp>
        <p:nvSpPr>
          <p:cNvPr id="7" name="Tekstfelt 6">
            <a:extLst>
              <a:ext uri="{FF2B5EF4-FFF2-40B4-BE49-F238E27FC236}">
                <a16:creationId xmlns:a16="http://schemas.microsoft.com/office/drawing/2014/main" id="{EC255C4A-EFB6-451B-A40D-BBAD71A0E228}"/>
              </a:ext>
            </a:extLst>
          </p:cNvPr>
          <p:cNvSpPr txBox="1"/>
          <p:nvPr/>
        </p:nvSpPr>
        <p:spPr>
          <a:xfrm>
            <a:off x="780288" y="5502400"/>
            <a:ext cx="5315712" cy="1077218"/>
          </a:xfrm>
          <a:prstGeom prst="rect">
            <a:avLst/>
          </a:prstGeom>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da-DK" sz="4000" b="1" dirty="0">
                <a:solidFill>
                  <a:schemeClr val="bg2"/>
                </a:solidFill>
              </a:rPr>
              <a:t>A. C. Bangs hus</a:t>
            </a:r>
          </a:p>
          <a:p>
            <a:pPr algn="ctr"/>
            <a:r>
              <a:rPr lang="da-DK" sz="2400" b="1" dirty="0">
                <a:solidFill>
                  <a:schemeClr val="bg2"/>
                </a:solidFill>
              </a:rPr>
              <a:t>Omfattende renovering erhvervsbyggeri</a:t>
            </a:r>
          </a:p>
        </p:txBody>
      </p:sp>
    </p:spTree>
    <p:extLst>
      <p:ext uri="{BB962C8B-B14F-4D97-AF65-F5344CB8AC3E}">
        <p14:creationId xmlns:p14="http://schemas.microsoft.com/office/powerpoint/2010/main" val="3345155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a:xfrm>
            <a:off x="152400" y="2406650"/>
            <a:ext cx="9144000" cy="2387600"/>
          </a:xfrm>
        </p:spPr>
        <p:txBody>
          <a:bodyPr/>
          <a:lstStyle/>
          <a:p>
            <a:pPr algn="l"/>
            <a:r>
              <a:rPr lang="da-DK" sz="5400" dirty="0">
                <a:latin typeface="+mj-lt"/>
              </a:rPr>
              <a:t>Diskussionsspørgsmål</a:t>
            </a:r>
            <a:r>
              <a:rPr lang="da-DK" dirty="0">
                <a:latin typeface="+mj-lt"/>
              </a:rPr>
              <a:t>   </a:t>
            </a:r>
          </a:p>
        </p:txBody>
      </p:sp>
      <p:sp>
        <p:nvSpPr>
          <p:cNvPr id="6" name="Tekstfelt 5">
            <a:extLst>
              <a:ext uri="{FF2B5EF4-FFF2-40B4-BE49-F238E27FC236}">
                <a16:creationId xmlns:a16="http://schemas.microsoft.com/office/drawing/2014/main" id="{FC8632DA-C7C8-425A-ABC2-D525998FABBA}"/>
              </a:ext>
            </a:extLst>
          </p:cNvPr>
          <p:cNvSpPr txBox="1"/>
          <p:nvPr/>
        </p:nvSpPr>
        <p:spPr>
          <a:xfrm>
            <a:off x="1375410" y="4054306"/>
            <a:ext cx="7208520" cy="2185214"/>
          </a:xfrm>
          <a:prstGeom prst="rect">
            <a:avLst/>
          </a:prstGeom>
          <a:noFill/>
        </p:spPr>
        <p:txBody>
          <a:bodyPr wrap="square" rtlCol="0">
            <a:spAutoFit/>
          </a:bodyPr>
          <a:lstStyle/>
          <a:p>
            <a:r>
              <a:rPr lang="da-DK" sz="2400" dirty="0">
                <a:solidFill>
                  <a:schemeClr val="bg2"/>
                </a:solidFill>
              </a:rPr>
              <a:t>Hvordan finder man levetiden på en byggevare?</a:t>
            </a:r>
          </a:p>
          <a:p>
            <a:endParaRPr lang="da-DK" sz="2400" dirty="0">
              <a:solidFill>
                <a:schemeClr val="bg2"/>
              </a:solidFill>
            </a:endParaRPr>
          </a:p>
          <a:p>
            <a:r>
              <a:rPr lang="da-DK" sz="2400" dirty="0">
                <a:solidFill>
                  <a:schemeClr val="bg2"/>
                </a:solidFill>
              </a:rPr>
              <a:t>Er der andre faktorer end de enkelte byggevarers levetid, som kan havde indflydelse på bygningens samlede levetid?  </a:t>
            </a:r>
          </a:p>
          <a:p>
            <a:endParaRPr lang="da-DK" sz="1600" dirty="0">
              <a:solidFill>
                <a:schemeClr val="bg2"/>
              </a:solidFill>
            </a:endParaRPr>
          </a:p>
        </p:txBody>
      </p:sp>
    </p:spTree>
    <p:extLst>
      <p:ext uri="{BB962C8B-B14F-4D97-AF65-F5344CB8AC3E}">
        <p14:creationId xmlns:p14="http://schemas.microsoft.com/office/powerpoint/2010/main" val="34737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53054DF-35AB-3B45-A883-A9DD63C5D99A}"/>
              </a:ext>
            </a:extLst>
          </p:cNvPr>
          <p:cNvSpPr/>
          <p:nvPr/>
        </p:nvSpPr>
        <p:spPr>
          <a:xfrm>
            <a:off x="5052060" y="0"/>
            <a:ext cx="71399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4F9395EB-2280-4E97-BC71-85D8F65EE625}"/>
              </a:ext>
            </a:extLst>
          </p:cNvPr>
          <p:cNvPicPr>
            <a:picLocks noChangeAspect="1"/>
          </p:cNvPicPr>
          <p:nvPr/>
        </p:nvPicPr>
        <p:blipFill>
          <a:blip r:embed="rId3"/>
          <a:stretch>
            <a:fillRect/>
          </a:stretch>
        </p:blipFill>
        <p:spPr>
          <a:xfrm>
            <a:off x="340232" y="570421"/>
            <a:ext cx="3997072" cy="3514725"/>
          </a:xfrm>
          <a:prstGeom prst="rect">
            <a:avLst/>
          </a:prstGeom>
        </p:spPr>
      </p:pic>
      <p:sp>
        <p:nvSpPr>
          <p:cNvPr id="2" name="Titel 1">
            <a:extLst>
              <a:ext uri="{FF2B5EF4-FFF2-40B4-BE49-F238E27FC236}">
                <a16:creationId xmlns:a16="http://schemas.microsoft.com/office/drawing/2014/main" id="{85C8FE48-94FA-4F94-BA08-409958F61984}"/>
              </a:ext>
            </a:extLst>
          </p:cNvPr>
          <p:cNvSpPr>
            <a:spLocks noGrp="1"/>
          </p:cNvSpPr>
          <p:nvPr>
            <p:ph type="title"/>
          </p:nvPr>
        </p:nvSpPr>
        <p:spPr/>
        <p:txBody>
          <a:bodyPr>
            <a:normAutofit fontScale="90000"/>
          </a:bodyPr>
          <a:lstStyle/>
          <a:p>
            <a:br>
              <a:rPr lang="da-DK" dirty="0"/>
            </a:br>
            <a:br>
              <a:rPr lang="da-DK" dirty="0"/>
            </a:br>
            <a:endParaRPr lang="da-DK" dirty="0"/>
          </a:p>
        </p:txBody>
      </p:sp>
      <p:sp>
        <p:nvSpPr>
          <p:cNvPr id="9" name="Tekstfelt 8">
            <a:extLst>
              <a:ext uri="{FF2B5EF4-FFF2-40B4-BE49-F238E27FC236}">
                <a16:creationId xmlns:a16="http://schemas.microsoft.com/office/drawing/2014/main" id="{1201CA0F-B021-420C-835F-E7EABA7FD9E5}"/>
              </a:ext>
            </a:extLst>
          </p:cNvPr>
          <p:cNvSpPr txBox="1"/>
          <p:nvPr/>
        </p:nvSpPr>
        <p:spPr>
          <a:xfrm>
            <a:off x="578357" y="4599052"/>
            <a:ext cx="3520821" cy="1446550"/>
          </a:xfrm>
          <a:prstGeom prst="rect">
            <a:avLst/>
          </a:prstGeom>
          <a:solidFill>
            <a:schemeClr val="bg1"/>
          </a:solidFill>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da-DK" sz="2000" b="1" dirty="0">
              <a:solidFill>
                <a:schemeClr val="bg2"/>
              </a:solidFill>
              <a:latin typeface="+mj-lt"/>
            </a:endParaRPr>
          </a:p>
          <a:p>
            <a:pPr algn="ctr"/>
            <a:r>
              <a:rPr lang="da-DK" sz="2400" b="1" dirty="0">
                <a:solidFill>
                  <a:schemeClr val="bg2"/>
                </a:solidFill>
                <a:latin typeface="+mj-lt"/>
              </a:rPr>
              <a:t>Uden dokumentation tæller indsatsen ikke</a:t>
            </a:r>
          </a:p>
          <a:p>
            <a:pPr algn="ctr"/>
            <a:r>
              <a:rPr lang="da-DK" sz="2000" b="1" dirty="0">
                <a:solidFill>
                  <a:schemeClr val="bg2"/>
                </a:solidFill>
                <a:latin typeface="+mj-lt"/>
              </a:rPr>
              <a:t> </a:t>
            </a:r>
          </a:p>
        </p:txBody>
      </p:sp>
      <p:pic>
        <p:nvPicPr>
          <p:cNvPr id="6" name="Billede 5" descr="Et billede, der indeholder skærmbillede&#10;&#10;Automatisk genereret beskrivelse">
            <a:extLst>
              <a:ext uri="{FF2B5EF4-FFF2-40B4-BE49-F238E27FC236}">
                <a16:creationId xmlns:a16="http://schemas.microsoft.com/office/drawing/2014/main" id="{845E2132-1688-C346-8E19-11B4AA1B23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454"/>
          <a:stretch/>
        </p:blipFill>
        <p:spPr>
          <a:xfrm>
            <a:off x="5290187" y="789104"/>
            <a:ext cx="6901814" cy="5279792"/>
          </a:xfrm>
          <a:prstGeom prst="rect">
            <a:avLst/>
          </a:prstGeom>
        </p:spPr>
      </p:pic>
      <p:pic>
        <p:nvPicPr>
          <p:cNvPr id="8" name="Billede 7">
            <a:extLst>
              <a:ext uri="{FF2B5EF4-FFF2-40B4-BE49-F238E27FC236}">
                <a16:creationId xmlns:a16="http://schemas.microsoft.com/office/drawing/2014/main" id="{E2833540-E9D4-A149-9016-3F67A51253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53800" y="197205"/>
            <a:ext cx="1800000" cy="335839"/>
          </a:xfrm>
          <a:prstGeom prst="rect">
            <a:avLst/>
          </a:prstGeom>
        </p:spPr>
      </p:pic>
    </p:spTree>
    <p:extLst>
      <p:ext uri="{BB962C8B-B14F-4D97-AF65-F5344CB8AC3E}">
        <p14:creationId xmlns:p14="http://schemas.microsoft.com/office/powerpoint/2010/main" val="9438873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6CAE8-6EFC-4B55-BEF4-2C8DA2AB9465}"/>
              </a:ext>
            </a:extLst>
          </p:cNvPr>
          <p:cNvSpPr>
            <a:spLocks noGrp="1"/>
          </p:cNvSpPr>
          <p:nvPr>
            <p:ph type="title"/>
          </p:nvPr>
        </p:nvSpPr>
        <p:spPr>
          <a:xfrm>
            <a:off x="838200" y="1917474"/>
            <a:ext cx="5257800" cy="1726565"/>
          </a:xfrm>
        </p:spPr>
        <p:txBody>
          <a:bodyPr/>
          <a:lstStyle/>
          <a:p>
            <a:r>
              <a:rPr lang="da-DK" dirty="0">
                <a:latin typeface="+mj-lt"/>
              </a:rPr>
              <a:t>Se eksempler fra Trafik, Bygge og Boligstyrelsens </a:t>
            </a:r>
            <a:r>
              <a:rPr lang="da-DK" dirty="0" err="1">
                <a:latin typeface="+mj-lt"/>
              </a:rPr>
              <a:t>casebank</a:t>
            </a:r>
            <a:r>
              <a:rPr lang="da-DK" dirty="0">
                <a:latin typeface="+mj-lt"/>
              </a:rPr>
              <a:t> her:</a:t>
            </a:r>
          </a:p>
        </p:txBody>
      </p:sp>
      <p:pic>
        <p:nvPicPr>
          <p:cNvPr id="6" name="Billede 5">
            <a:extLst>
              <a:ext uri="{FF2B5EF4-FFF2-40B4-BE49-F238E27FC236}">
                <a16:creationId xmlns:a16="http://schemas.microsoft.com/office/drawing/2014/main" id="{D1BF293F-E14D-47FB-A0F2-FBE2B3052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4987" y="1391285"/>
            <a:ext cx="4407310" cy="3887749"/>
          </a:xfrm>
          <a:prstGeom prst="rect">
            <a:avLst/>
          </a:prstGeom>
          <a:effectLst>
            <a:outerShdw blurRad="50800" dist="38100" dir="2700000" algn="tl" rotWithShape="0">
              <a:prstClr val="black">
                <a:alpha val="40000"/>
              </a:prstClr>
            </a:outerShdw>
          </a:effectLst>
        </p:spPr>
      </p:pic>
      <p:sp>
        <p:nvSpPr>
          <p:cNvPr id="3" name="Rektangel 2">
            <a:extLst>
              <a:ext uri="{FF2B5EF4-FFF2-40B4-BE49-F238E27FC236}">
                <a16:creationId xmlns:a16="http://schemas.microsoft.com/office/drawing/2014/main" id="{778F6851-E2FE-3E4A-9DA0-215DAA60C86C}"/>
              </a:ext>
            </a:extLst>
          </p:cNvPr>
          <p:cNvSpPr/>
          <p:nvPr/>
        </p:nvSpPr>
        <p:spPr>
          <a:xfrm>
            <a:off x="838200" y="3769499"/>
            <a:ext cx="4488815" cy="584775"/>
          </a:xfrm>
          <a:prstGeom prst="rect">
            <a:avLst/>
          </a:prstGeom>
        </p:spPr>
        <p:txBody>
          <a:bodyPr wrap="square">
            <a:spAutoFit/>
          </a:bodyPr>
          <a:lstStyle/>
          <a:p>
            <a:r>
              <a:rPr lang="da-DK" sz="1600" dirty="0">
                <a:hlinkClick r:id="rId4"/>
              </a:rPr>
              <a:t>https://baeredygtighedsklasse.dk/Cases/Boliger/Bendixminde#tilmeldte-og-dokumenterede-krav</a:t>
            </a:r>
            <a:endParaRPr lang="da-DK" sz="1600" dirty="0"/>
          </a:p>
        </p:txBody>
      </p:sp>
    </p:spTree>
    <p:extLst>
      <p:ext uri="{BB962C8B-B14F-4D97-AF65-F5344CB8AC3E}">
        <p14:creationId xmlns:p14="http://schemas.microsoft.com/office/powerpoint/2010/main" val="28689618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B9C1F-9722-4516-B45D-E8F9BBD0275D}"/>
              </a:ext>
            </a:extLst>
          </p:cNvPr>
          <p:cNvSpPr>
            <a:spLocks noGrp="1"/>
          </p:cNvSpPr>
          <p:nvPr>
            <p:ph type="title"/>
          </p:nvPr>
        </p:nvSpPr>
        <p:spPr>
          <a:xfrm>
            <a:off x="838200" y="1299845"/>
            <a:ext cx="4800600" cy="1325563"/>
          </a:xfrm>
        </p:spPr>
        <p:txBody>
          <a:bodyPr>
            <a:normAutofit/>
          </a:bodyPr>
          <a:lstStyle/>
          <a:p>
            <a:r>
              <a:rPr lang="da-DK" dirty="0">
                <a:latin typeface="+mj-lt"/>
              </a:rPr>
              <a:t>Tilmelding til </a:t>
            </a:r>
            <a:r>
              <a:rPr lang="da-DK" dirty="0" err="1">
                <a:latin typeface="+mj-lt"/>
              </a:rPr>
              <a:t>Casebank</a:t>
            </a:r>
            <a:endParaRPr lang="da-DK" b="1" dirty="0">
              <a:latin typeface="+mj-lt"/>
            </a:endParaRPr>
          </a:p>
        </p:txBody>
      </p:sp>
      <p:sp>
        <p:nvSpPr>
          <p:cNvPr id="5" name="Pladsholder til indhold 4">
            <a:extLst>
              <a:ext uri="{FF2B5EF4-FFF2-40B4-BE49-F238E27FC236}">
                <a16:creationId xmlns:a16="http://schemas.microsoft.com/office/drawing/2014/main" id="{DBC1B92C-4238-415D-B91C-BFDB615395B9}"/>
              </a:ext>
            </a:extLst>
          </p:cNvPr>
          <p:cNvSpPr>
            <a:spLocks noGrp="1"/>
          </p:cNvSpPr>
          <p:nvPr>
            <p:ph idx="1"/>
          </p:nvPr>
        </p:nvSpPr>
        <p:spPr>
          <a:xfrm>
            <a:off x="838200" y="2831253"/>
            <a:ext cx="4238848" cy="4749800"/>
          </a:xfrm>
        </p:spPr>
        <p:txBody>
          <a:bodyPr>
            <a:noAutofit/>
          </a:bodyPr>
          <a:lstStyle/>
          <a:p>
            <a:r>
              <a:rPr lang="da-DK" sz="1800" dirty="0">
                <a:latin typeface="+mn-lt"/>
              </a:rPr>
              <a:t>Udfyld tilmeldingsformularen (PDF)          og send den til:</a:t>
            </a:r>
          </a:p>
          <a:p>
            <a:r>
              <a:rPr lang="da-DK" sz="1800" dirty="0">
                <a:latin typeface="+mn-lt"/>
                <a:hlinkClick r:id="rId3">
                  <a:extLst>
                    <a:ext uri="{A12FA001-AC4F-418D-AE19-62706E023703}">
                      <ahyp:hlinkClr xmlns:ahyp="http://schemas.microsoft.com/office/drawing/2018/hyperlinkcolor" val="tx"/>
                    </a:ext>
                  </a:extLst>
                </a:hlinkClick>
              </a:rPr>
              <a:t>baeredygtighedsklasse@tbst.dk</a:t>
            </a:r>
            <a:endParaRPr lang="da-DK" sz="1800" dirty="0">
              <a:latin typeface="+mn-lt"/>
            </a:endParaRPr>
          </a:p>
          <a:p>
            <a:r>
              <a:rPr lang="da-DK" sz="1800" dirty="0">
                <a:latin typeface="+mn-lt"/>
              </a:rPr>
              <a:t>Stamdata om projektet</a:t>
            </a:r>
          </a:p>
          <a:p>
            <a:r>
              <a:rPr lang="da-DK" sz="1800" dirty="0">
                <a:latin typeface="+mn-lt"/>
              </a:rPr>
              <a:t>Motivation for deltagelse</a:t>
            </a:r>
          </a:p>
          <a:p>
            <a:r>
              <a:rPr lang="da-DK" sz="1800" dirty="0">
                <a:latin typeface="+mn-lt"/>
              </a:rPr>
              <a:t>Hvilke af de 9 krav arbejdes der med i det konkrete byggeprojekt</a:t>
            </a:r>
          </a:p>
          <a:p>
            <a:pPr marL="285750" indent="-285750"/>
            <a:endParaRPr lang="da-DK" sz="1800" dirty="0">
              <a:latin typeface="+mn-lt"/>
            </a:endParaRPr>
          </a:p>
        </p:txBody>
      </p:sp>
      <p:pic>
        <p:nvPicPr>
          <p:cNvPr id="8" name="Billede 7">
            <a:extLst>
              <a:ext uri="{FF2B5EF4-FFF2-40B4-BE49-F238E27FC236}">
                <a16:creationId xmlns:a16="http://schemas.microsoft.com/office/drawing/2014/main" id="{AEC932CE-D718-413E-BA38-6162CCDF8C8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85212" y="821093"/>
            <a:ext cx="3963303" cy="560552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565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2A70F880-DB3A-4DA3-817F-FDD2BF8923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60993" y="993616"/>
            <a:ext cx="7024277" cy="4675294"/>
          </a:xfrm>
          <a:prstGeom prst="rect">
            <a:avLst/>
          </a:prstGeom>
          <a:ln>
            <a:noFill/>
          </a:ln>
          <a:effectLst>
            <a:outerShdw blurRad="50800" dist="38100" dir="2700000" algn="tl" rotWithShape="0">
              <a:prstClr val="black">
                <a:alpha val="40000"/>
              </a:prstClr>
            </a:outerShdw>
          </a:effectLst>
        </p:spPr>
      </p:pic>
      <p:sp>
        <p:nvSpPr>
          <p:cNvPr id="6" name="Titel 5">
            <a:extLst>
              <a:ext uri="{FF2B5EF4-FFF2-40B4-BE49-F238E27FC236}">
                <a16:creationId xmlns:a16="http://schemas.microsoft.com/office/drawing/2014/main" id="{AE4A7295-15D1-44FD-93E1-BC422C3FB155}"/>
              </a:ext>
            </a:extLst>
          </p:cNvPr>
          <p:cNvSpPr>
            <a:spLocks noGrp="1"/>
          </p:cNvSpPr>
          <p:nvPr>
            <p:ph type="title"/>
          </p:nvPr>
        </p:nvSpPr>
        <p:spPr>
          <a:xfrm>
            <a:off x="506730" y="2766218"/>
            <a:ext cx="4556760" cy="1325563"/>
          </a:xfrm>
        </p:spPr>
        <p:txBody>
          <a:bodyPr>
            <a:noAutofit/>
          </a:bodyPr>
          <a:lstStyle/>
          <a:p>
            <a:r>
              <a:rPr lang="da-DK" sz="3600" dirty="0">
                <a:latin typeface="+mj-lt"/>
              </a:rPr>
              <a:t>Liste med tilmeldte byggeprojekter og stamdata</a:t>
            </a:r>
          </a:p>
        </p:txBody>
      </p:sp>
      <p:sp>
        <p:nvSpPr>
          <p:cNvPr id="2" name="Rektangel 1">
            <a:extLst>
              <a:ext uri="{FF2B5EF4-FFF2-40B4-BE49-F238E27FC236}">
                <a16:creationId xmlns:a16="http://schemas.microsoft.com/office/drawing/2014/main" id="{AA701616-4467-4753-8220-B55655BC5B07}"/>
              </a:ext>
            </a:extLst>
          </p:cNvPr>
          <p:cNvSpPr/>
          <p:nvPr/>
        </p:nvSpPr>
        <p:spPr>
          <a:xfrm>
            <a:off x="5256849" y="6143512"/>
            <a:ext cx="7940991" cy="276999"/>
          </a:xfrm>
          <a:prstGeom prst="rect">
            <a:avLst/>
          </a:prstGeom>
        </p:spPr>
        <p:txBody>
          <a:bodyPr wrap="square">
            <a:spAutoFit/>
          </a:bodyPr>
          <a:lstStyle/>
          <a:p>
            <a:r>
              <a:rPr lang="da-DK" sz="1200" dirty="0">
                <a:hlinkClick r:id="rId4"/>
              </a:rPr>
              <a:t>https://baeredygtighedsklasse.dk/Cases/Boliger/Bendixminde#tilmeldte-og-dokumenterede-krav</a:t>
            </a:r>
            <a:endParaRPr lang="da-DK" sz="1200" dirty="0"/>
          </a:p>
        </p:txBody>
      </p:sp>
    </p:spTree>
    <p:extLst>
      <p:ext uri="{BB962C8B-B14F-4D97-AF65-F5344CB8AC3E}">
        <p14:creationId xmlns:p14="http://schemas.microsoft.com/office/powerpoint/2010/main" val="3001572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C4878B8-BBB3-447C-9176-61F5C8E6261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5170" y="1690688"/>
            <a:ext cx="6768303" cy="4504920"/>
          </a:xfrm>
          <a:prstGeom prst="rect">
            <a:avLst/>
          </a:prstGeom>
          <a:ln>
            <a:noFill/>
          </a:ln>
          <a:effectLst>
            <a:outerShdw blurRad="50800" dist="38100" dir="2700000" algn="tl" rotWithShape="0">
              <a:prstClr val="black">
                <a:alpha val="40000"/>
              </a:prstClr>
            </a:outerShdw>
          </a:effectLst>
        </p:spPr>
      </p:pic>
      <p:sp>
        <p:nvSpPr>
          <p:cNvPr id="6" name="Titel 5">
            <a:extLst>
              <a:ext uri="{FF2B5EF4-FFF2-40B4-BE49-F238E27FC236}">
                <a16:creationId xmlns:a16="http://schemas.microsoft.com/office/drawing/2014/main" id="{AE4A7295-15D1-44FD-93E1-BC422C3FB155}"/>
              </a:ext>
            </a:extLst>
          </p:cNvPr>
          <p:cNvSpPr>
            <a:spLocks noGrp="1"/>
          </p:cNvSpPr>
          <p:nvPr>
            <p:ph type="title"/>
          </p:nvPr>
        </p:nvSpPr>
        <p:spPr/>
        <p:txBody>
          <a:bodyPr/>
          <a:lstStyle/>
          <a:p>
            <a:r>
              <a:rPr lang="da-DK" dirty="0">
                <a:latin typeface="+mj-lt"/>
              </a:rPr>
              <a:t>Casebank</a:t>
            </a:r>
          </a:p>
        </p:txBody>
      </p:sp>
      <p:pic>
        <p:nvPicPr>
          <p:cNvPr id="9" name="Billede 8">
            <a:extLst>
              <a:ext uri="{FF2B5EF4-FFF2-40B4-BE49-F238E27FC236}">
                <a16:creationId xmlns:a16="http://schemas.microsoft.com/office/drawing/2014/main" id="{C494740C-0AB4-4A1E-B492-6ED3779222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4692" y="3075"/>
            <a:ext cx="1583696" cy="6854925"/>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67181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D599208-D51B-4F5B-B46C-D4AF18CFB7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022"/>
          <a:stretch/>
        </p:blipFill>
        <p:spPr>
          <a:xfrm>
            <a:off x="6708596" y="3124200"/>
            <a:ext cx="4643999" cy="3099793"/>
          </a:xfrm>
          <a:prstGeom prst="rect">
            <a:avLst/>
          </a:prstGeom>
          <a:effectLst>
            <a:outerShdw blurRad="50800" dist="38100" dir="2700000" algn="tl" rotWithShape="0">
              <a:prstClr val="black">
                <a:alpha val="40000"/>
              </a:prstClr>
            </a:outerShdw>
          </a:effectLst>
        </p:spPr>
      </p:pic>
      <p:pic>
        <p:nvPicPr>
          <p:cNvPr id="5" name="Billede 4">
            <a:extLst>
              <a:ext uri="{FF2B5EF4-FFF2-40B4-BE49-F238E27FC236}">
                <a16:creationId xmlns:a16="http://schemas.microsoft.com/office/drawing/2014/main" id="{ADAB51EB-4B5C-4565-99DC-EAB8EAB6DD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2699" y="475670"/>
            <a:ext cx="5679896" cy="2953330"/>
          </a:xfrm>
          <a:prstGeom prst="rect">
            <a:avLst/>
          </a:prstGeom>
          <a:effectLst>
            <a:outerShdw blurRad="50800" dist="38100" dir="2700000" algn="tl" rotWithShape="0">
              <a:prstClr val="black">
                <a:alpha val="40000"/>
              </a:prstClr>
            </a:outerShdw>
          </a:effectLst>
        </p:spPr>
      </p:pic>
      <p:pic>
        <p:nvPicPr>
          <p:cNvPr id="11" name="Pladsholder til indhold 6">
            <a:extLst>
              <a:ext uri="{FF2B5EF4-FFF2-40B4-BE49-F238E27FC236}">
                <a16:creationId xmlns:a16="http://schemas.microsoft.com/office/drawing/2014/main" id="{5332F365-AFB4-4ED4-BABF-8CCDD8669E17}"/>
              </a:ext>
            </a:extLst>
          </p:cNvPr>
          <p:cNvPicPr>
            <a:picLocks noGrp="1" noChangeAspect="1"/>
          </p:cNvPicPr>
          <p:nvPr>
            <p:ph idx="1"/>
          </p:nvPr>
        </p:nvPicPr>
        <p:blipFill>
          <a:blip r:embed="rId5"/>
          <a:stretch>
            <a:fillRect/>
          </a:stretch>
        </p:blipFill>
        <p:spPr>
          <a:xfrm>
            <a:off x="767408" y="2327564"/>
            <a:ext cx="5328592" cy="265467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76152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282E-1F77-40E6-880C-6F76AAD1ECF8}"/>
              </a:ext>
            </a:extLst>
          </p:cNvPr>
          <p:cNvSpPr>
            <a:spLocks noGrp="1"/>
          </p:cNvSpPr>
          <p:nvPr>
            <p:ph type="title"/>
          </p:nvPr>
        </p:nvSpPr>
        <p:spPr>
          <a:xfrm>
            <a:off x="828938" y="2985847"/>
            <a:ext cx="5171812" cy="1173721"/>
          </a:xfrm>
        </p:spPr>
        <p:txBody>
          <a:bodyPr>
            <a:noAutofit/>
          </a:bodyPr>
          <a:lstStyle/>
          <a:p>
            <a:r>
              <a:rPr lang="da-DK" sz="4400" b="0" i="0" dirty="0">
                <a:solidFill>
                  <a:schemeClr val="bg1"/>
                </a:solidFill>
                <a:effectLst/>
                <a:latin typeface="+mj-lt"/>
              </a:rPr>
              <a:t>Andet materiale </a:t>
            </a:r>
            <a:br>
              <a:rPr lang="da-DK" sz="4400" b="0" i="0" dirty="0">
                <a:solidFill>
                  <a:schemeClr val="bg1"/>
                </a:solidFill>
                <a:effectLst/>
                <a:latin typeface="+mj-lt"/>
              </a:rPr>
            </a:br>
            <a:r>
              <a:rPr lang="da-DK" sz="4400" b="0" i="0" dirty="0">
                <a:solidFill>
                  <a:schemeClr val="bg1"/>
                </a:solidFill>
                <a:effectLst/>
                <a:latin typeface="+mj-lt"/>
              </a:rPr>
              <a:t>om Bæredygtighed  </a:t>
            </a:r>
            <a:br>
              <a:rPr lang="da-DK" sz="4400" b="0" i="0" dirty="0">
                <a:solidFill>
                  <a:schemeClr val="bg1"/>
                </a:solidFill>
                <a:effectLst/>
                <a:latin typeface="+mj-lt"/>
              </a:rPr>
            </a:br>
            <a:endParaRPr lang="da-DK" sz="4400" dirty="0">
              <a:solidFill>
                <a:schemeClr val="bg1"/>
              </a:solidFill>
              <a:latin typeface="+mj-lt"/>
            </a:endParaRPr>
          </a:p>
        </p:txBody>
      </p:sp>
      <p:sp>
        <p:nvSpPr>
          <p:cNvPr id="3" name="Pladsholder til indhold 2">
            <a:extLst>
              <a:ext uri="{FF2B5EF4-FFF2-40B4-BE49-F238E27FC236}">
                <a16:creationId xmlns:a16="http://schemas.microsoft.com/office/drawing/2014/main" id="{8987D928-EC83-482F-84C1-9486B927043F}"/>
              </a:ext>
            </a:extLst>
          </p:cNvPr>
          <p:cNvSpPr>
            <a:spLocks noGrp="1"/>
          </p:cNvSpPr>
          <p:nvPr>
            <p:ph idx="1"/>
          </p:nvPr>
        </p:nvSpPr>
        <p:spPr>
          <a:xfrm>
            <a:off x="5901690" y="1042803"/>
            <a:ext cx="5882640" cy="5059801"/>
          </a:xfrm>
        </p:spPr>
        <p:txBody>
          <a:bodyPr>
            <a:normAutofit fontScale="92500" lnSpcReduction="10000"/>
          </a:bodyPr>
          <a:lstStyle/>
          <a:p>
            <a:pPr marL="0" indent="0" algn="l" rtl="0" fontAlgn="base">
              <a:buNone/>
            </a:pPr>
            <a:r>
              <a:rPr lang="da-DK" sz="1800" b="0" i="0" dirty="0">
                <a:solidFill>
                  <a:schemeClr val="bg2"/>
                </a:solidFill>
                <a:effectLst/>
                <a:latin typeface="+mn-lt"/>
              </a:rPr>
              <a:t>Der udarbejdes i 2020 følgende:</a:t>
            </a:r>
          </a:p>
          <a:p>
            <a:pPr algn="l" rtl="0" fontAlgn="base"/>
            <a:r>
              <a:rPr lang="da-DK" sz="1800" b="0" i="0" dirty="0">
                <a:solidFill>
                  <a:schemeClr val="bg2"/>
                </a:solidFill>
                <a:effectLst/>
                <a:latin typeface="+mn-lt"/>
              </a:rPr>
              <a:t>en </a:t>
            </a:r>
            <a:r>
              <a:rPr lang="da-DK" sz="1800" b="1" i="0" dirty="0">
                <a:solidFill>
                  <a:schemeClr val="bg2"/>
                </a:solidFill>
                <a:effectLst/>
                <a:latin typeface="+mn-lt"/>
              </a:rPr>
              <a:t>grundbog om bæredygtighed</a:t>
            </a:r>
            <a:r>
              <a:rPr lang="da-DK" sz="1800" b="0" i="0" dirty="0">
                <a:solidFill>
                  <a:schemeClr val="bg2"/>
                </a:solidFill>
                <a:effectLst/>
                <a:latin typeface="+mn-lt"/>
              </a:rPr>
              <a:t> til erhvervsskoler/akademier</a:t>
            </a:r>
          </a:p>
          <a:p>
            <a:pPr algn="l" rtl="0" fontAlgn="base"/>
            <a:r>
              <a:rPr lang="da-DK" sz="1800" b="1" i="0" dirty="0">
                <a:solidFill>
                  <a:schemeClr val="bg2"/>
                </a:solidFill>
                <a:effectLst/>
                <a:latin typeface="+mn-lt"/>
              </a:rPr>
              <a:t>guides</a:t>
            </a:r>
            <a:r>
              <a:rPr lang="da-DK" sz="1800" b="0" i="0" dirty="0">
                <a:solidFill>
                  <a:schemeClr val="bg2"/>
                </a:solidFill>
                <a:effectLst/>
                <a:latin typeface="+mn-lt"/>
              </a:rPr>
              <a:t> til håndværkere/entreprenører </a:t>
            </a:r>
          </a:p>
          <a:p>
            <a:pPr algn="l" rtl="0" fontAlgn="base"/>
            <a:r>
              <a:rPr lang="da-DK" sz="1800" b="1" i="0" dirty="0">
                <a:solidFill>
                  <a:schemeClr val="bg2"/>
                </a:solidFill>
                <a:effectLst/>
                <a:latin typeface="+mn-lt"/>
              </a:rPr>
              <a:t>cases</a:t>
            </a:r>
            <a:r>
              <a:rPr lang="da-DK" sz="1800" b="0" i="0" dirty="0">
                <a:solidFill>
                  <a:schemeClr val="bg2"/>
                </a:solidFill>
                <a:effectLst/>
                <a:latin typeface="+mn-lt"/>
              </a:rPr>
              <a:t> med eksempler, bæredygtighed i energiløsningerne. </a:t>
            </a:r>
          </a:p>
          <a:p>
            <a:pPr marL="0" indent="0" algn="l" rtl="0" fontAlgn="base">
              <a:buNone/>
            </a:pPr>
            <a:r>
              <a:rPr lang="da-DK" sz="1800" b="0" i="0" dirty="0">
                <a:solidFill>
                  <a:schemeClr val="bg2"/>
                </a:solidFill>
                <a:effectLst/>
                <a:latin typeface="+mn-lt"/>
              </a:rPr>
              <a:t>I høj grad med udgangspunkt i de frivillige bæredygtighedskrav: </a:t>
            </a:r>
          </a:p>
          <a:p>
            <a:pPr algn="l" rtl="0" fontAlgn="base"/>
            <a:r>
              <a:rPr lang="da-DK" sz="1800" b="0" i="0" dirty="0">
                <a:solidFill>
                  <a:schemeClr val="bg2"/>
                </a:solidFill>
                <a:effectLst/>
                <a:latin typeface="+mn-lt"/>
              </a:rPr>
              <a:t>Hvad kan der bygges videre på, m.m. Her modtager vi gerne input om materiale I allerede kender og bruger.  </a:t>
            </a:r>
            <a:endParaRPr lang="da-DK" b="0" i="0" dirty="0">
              <a:solidFill>
                <a:schemeClr val="bg2"/>
              </a:solidFill>
              <a:effectLst/>
              <a:latin typeface="+mn-lt"/>
            </a:endParaRPr>
          </a:p>
          <a:p>
            <a:pPr algn="l" rtl="0" fontAlgn="base"/>
            <a:r>
              <a:rPr lang="da-DK" sz="1800" b="1" i="0" dirty="0">
                <a:solidFill>
                  <a:schemeClr val="bg2"/>
                </a:solidFill>
                <a:effectLst/>
                <a:latin typeface="+mn-lt"/>
              </a:rPr>
              <a:t>Det undersøges, hvordan de grønne kompetencer er fortolket på skolerne Det afklares, hvornår skolerne har behovet for undervisning i bæredygtighed. </a:t>
            </a:r>
            <a:r>
              <a:rPr lang="da-DK" sz="1800" b="0" i="0" dirty="0">
                <a:solidFill>
                  <a:schemeClr val="bg2"/>
                </a:solidFill>
                <a:effectLst/>
                <a:latin typeface="+mn-lt"/>
              </a:rPr>
              <a:t> </a:t>
            </a:r>
            <a:endParaRPr lang="da-DK" b="0" i="0" dirty="0">
              <a:solidFill>
                <a:schemeClr val="bg2"/>
              </a:solidFill>
              <a:effectLst/>
              <a:latin typeface="+mn-lt"/>
            </a:endParaRPr>
          </a:p>
          <a:p>
            <a:pPr algn="l" rtl="0" fontAlgn="base"/>
            <a:r>
              <a:rPr lang="da-DK" sz="1800" b="1" i="0" dirty="0">
                <a:solidFill>
                  <a:schemeClr val="bg2"/>
                </a:solidFill>
                <a:effectLst/>
                <a:latin typeface="+mn-lt"/>
              </a:rPr>
              <a:t>Dette modtager vi meget gerne tilbagemeldinger på. </a:t>
            </a:r>
            <a:r>
              <a:rPr lang="da-DK" sz="1800" b="0" i="0" dirty="0">
                <a:solidFill>
                  <a:schemeClr val="bg2"/>
                </a:solidFill>
                <a:effectLst/>
                <a:latin typeface="+mn-lt"/>
              </a:rPr>
              <a:t> </a:t>
            </a:r>
            <a:endParaRPr lang="da-DK" b="0" i="0" dirty="0">
              <a:solidFill>
                <a:schemeClr val="bg2"/>
              </a:solidFill>
              <a:effectLst/>
              <a:latin typeface="+mn-lt"/>
            </a:endParaRPr>
          </a:p>
          <a:p>
            <a:pPr algn="l" rtl="0" fontAlgn="base"/>
            <a:r>
              <a:rPr lang="da-DK" sz="1800" b="0" i="0" dirty="0">
                <a:solidFill>
                  <a:schemeClr val="bg2"/>
                </a:solidFill>
                <a:effectLst/>
                <a:latin typeface="+mn-lt"/>
              </a:rPr>
              <a:t>VEB kan være behjælpelig med at se, hvor bæredygtighed kan lægges ind over den øvrige undervisning. I må melde tilbage, hvor det kan være relevant, at vi undersøger undervisningsmaterialet.   </a:t>
            </a:r>
            <a:endParaRPr lang="da-DK" b="0" i="0" dirty="0">
              <a:solidFill>
                <a:schemeClr val="bg2"/>
              </a:solidFill>
              <a:effectLst/>
              <a:latin typeface="+mn-lt"/>
            </a:endParaRPr>
          </a:p>
          <a:p>
            <a:endParaRPr lang="da-DK" dirty="0">
              <a:solidFill>
                <a:schemeClr val="bg2"/>
              </a:solidFill>
              <a:latin typeface="+mn-lt"/>
            </a:endParaRPr>
          </a:p>
        </p:txBody>
      </p:sp>
      <p:pic>
        <p:nvPicPr>
          <p:cNvPr id="4" name="Grafik 3">
            <a:extLst>
              <a:ext uri="{FF2B5EF4-FFF2-40B4-BE49-F238E27FC236}">
                <a16:creationId xmlns:a16="http://schemas.microsoft.com/office/drawing/2014/main" id="{4EECA0C2-451D-0248-B872-3E2D685D901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164" t="-137" r="2164" b="137"/>
          <a:stretch/>
        </p:blipFill>
        <p:spPr>
          <a:xfrm rot="6066701">
            <a:off x="1050458" y="1784183"/>
            <a:ext cx="3252657" cy="8384627"/>
          </a:xfrm>
          <a:prstGeom prst="rect">
            <a:avLst/>
          </a:prstGeom>
        </p:spPr>
      </p:pic>
    </p:spTree>
    <p:extLst>
      <p:ext uri="{BB962C8B-B14F-4D97-AF65-F5344CB8AC3E}">
        <p14:creationId xmlns:p14="http://schemas.microsoft.com/office/powerpoint/2010/main" val="34019561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F4919-FE82-46CF-98BC-6710ACE1DC21}"/>
              </a:ext>
            </a:extLst>
          </p:cNvPr>
          <p:cNvSpPr>
            <a:spLocks noGrp="1"/>
          </p:cNvSpPr>
          <p:nvPr>
            <p:ph type="title"/>
          </p:nvPr>
        </p:nvSpPr>
        <p:spPr>
          <a:xfrm>
            <a:off x="838200" y="2502535"/>
            <a:ext cx="6694170" cy="1325563"/>
          </a:xfrm>
        </p:spPr>
        <p:txBody>
          <a:bodyPr>
            <a:noAutofit/>
          </a:bodyPr>
          <a:lstStyle/>
          <a:p>
            <a:r>
              <a:rPr lang="da-DK" sz="2800" dirty="0">
                <a:solidFill>
                  <a:schemeClr val="bg2"/>
                </a:solidFill>
                <a:latin typeface="+mj-lt"/>
              </a:rPr>
              <a:t>Også andet fra </a:t>
            </a:r>
            <a:r>
              <a:rPr lang="da-DK" sz="2800" dirty="0">
                <a:solidFill>
                  <a:schemeClr val="bg2"/>
                </a:solidFill>
                <a:latin typeface="+mj-lt"/>
                <a:hlinkClick r:id="rId2">
                  <a:extLst>
                    <a:ext uri="{A12FA001-AC4F-418D-AE19-62706E023703}">
                      <ahyp:hlinkClr xmlns:ahyp="http://schemas.microsoft.com/office/drawing/2018/hyperlinkcolor" val="tx"/>
                    </a:ext>
                  </a:extLst>
                </a:hlinkClick>
              </a:rPr>
              <a:t>www.byggeriogenergi.dk</a:t>
            </a:r>
            <a:r>
              <a:rPr lang="da-DK" sz="2800" dirty="0">
                <a:solidFill>
                  <a:schemeClr val="bg2"/>
                </a:solidFill>
                <a:latin typeface="+mj-lt"/>
              </a:rPr>
              <a:t> tilbud til lærerne på </a:t>
            </a:r>
            <a:r>
              <a:rPr lang="da-DK" sz="2800" b="1" i="0" dirty="0">
                <a:solidFill>
                  <a:schemeClr val="bg2"/>
                </a:solidFill>
                <a:effectLst/>
                <a:latin typeface="+mj-lt"/>
              </a:rPr>
              <a:t>erhvervsakademierne og erhvervsskolerne</a:t>
            </a:r>
            <a:endParaRPr lang="da-DK" sz="2800" dirty="0">
              <a:solidFill>
                <a:schemeClr val="bg2"/>
              </a:solidFill>
              <a:latin typeface="+mj-lt"/>
            </a:endParaRPr>
          </a:p>
        </p:txBody>
      </p:sp>
      <p:sp>
        <p:nvSpPr>
          <p:cNvPr id="3" name="Pladsholder til indhold 2">
            <a:extLst>
              <a:ext uri="{FF2B5EF4-FFF2-40B4-BE49-F238E27FC236}">
                <a16:creationId xmlns:a16="http://schemas.microsoft.com/office/drawing/2014/main" id="{BA74F3C6-00FC-4C41-8311-73A129F224D9}"/>
              </a:ext>
            </a:extLst>
          </p:cNvPr>
          <p:cNvSpPr>
            <a:spLocks noGrp="1"/>
          </p:cNvSpPr>
          <p:nvPr>
            <p:ph idx="1"/>
          </p:nvPr>
        </p:nvSpPr>
        <p:spPr>
          <a:xfrm>
            <a:off x="838200" y="3963035"/>
            <a:ext cx="7539990" cy="4351338"/>
          </a:xfrm>
        </p:spPr>
        <p:txBody>
          <a:bodyPr>
            <a:normAutofit/>
          </a:bodyPr>
          <a:lstStyle/>
          <a:p>
            <a:pPr algn="l" rtl="0" fontAlgn="base"/>
            <a:r>
              <a:rPr lang="da-DK" sz="2000" b="1" i="0" dirty="0">
                <a:solidFill>
                  <a:schemeClr val="bg2"/>
                </a:solidFill>
                <a:effectLst/>
                <a:latin typeface="+mn-lt"/>
              </a:rPr>
              <a:t>meld tilbage fra, hvilke emner, der kan være relevante</a:t>
            </a:r>
          </a:p>
          <a:p>
            <a:pPr algn="l" rtl="0" fontAlgn="base"/>
            <a:r>
              <a:rPr lang="da-DK" sz="2000" b="1" i="0" dirty="0">
                <a:solidFill>
                  <a:schemeClr val="bg2"/>
                </a:solidFill>
                <a:effectLst/>
                <a:latin typeface="+mn-lt"/>
              </a:rPr>
              <a:t>hvornår det kan passes ind</a:t>
            </a:r>
            <a:r>
              <a:rPr lang="da-DK" sz="2000" b="1" dirty="0">
                <a:solidFill>
                  <a:schemeClr val="bg2"/>
                </a:solidFill>
                <a:latin typeface="+mn-lt"/>
              </a:rPr>
              <a:t> i jeres undervisning</a:t>
            </a:r>
          </a:p>
          <a:p>
            <a:pPr algn="l" rtl="0" fontAlgn="base"/>
            <a:r>
              <a:rPr lang="da-DK" sz="2000" b="1" i="0" dirty="0">
                <a:solidFill>
                  <a:schemeClr val="bg2"/>
                </a:solidFill>
                <a:effectLst/>
                <a:latin typeface="+mn-lt"/>
              </a:rPr>
              <a:t>så vil Videncenter for Energibesparelser i </a:t>
            </a:r>
            <a:r>
              <a:rPr lang="da-DK" sz="2000" b="1" dirty="0">
                <a:solidFill>
                  <a:schemeClr val="bg2"/>
                </a:solidFill>
                <a:latin typeface="+mn-lt"/>
              </a:rPr>
              <a:t>B</a:t>
            </a:r>
            <a:r>
              <a:rPr lang="da-DK" sz="2000" b="1" i="0" dirty="0">
                <a:solidFill>
                  <a:schemeClr val="bg2"/>
                </a:solidFill>
                <a:effectLst/>
                <a:latin typeface="+mn-lt"/>
              </a:rPr>
              <a:t>ygninger  udvikle/sammensætte undervisningsmodulerne efter behov</a:t>
            </a:r>
            <a:endParaRPr lang="da-DK" sz="2000" dirty="0">
              <a:solidFill>
                <a:schemeClr val="bg2"/>
              </a:solidFill>
              <a:latin typeface="+mn-lt"/>
            </a:endParaRPr>
          </a:p>
        </p:txBody>
      </p:sp>
      <p:pic>
        <p:nvPicPr>
          <p:cNvPr id="4" name="Grafik 3">
            <a:extLst>
              <a:ext uri="{FF2B5EF4-FFF2-40B4-BE49-F238E27FC236}">
                <a16:creationId xmlns:a16="http://schemas.microsoft.com/office/drawing/2014/main" id="{951780F5-11FF-5145-B892-D76A4DFFD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022825" y="-2921783"/>
            <a:ext cx="3252657" cy="8384627"/>
          </a:xfrm>
          <a:prstGeom prst="rect">
            <a:avLst/>
          </a:prstGeom>
        </p:spPr>
      </p:pic>
    </p:spTree>
    <p:extLst>
      <p:ext uri="{BB962C8B-B14F-4D97-AF65-F5344CB8AC3E}">
        <p14:creationId xmlns:p14="http://schemas.microsoft.com/office/powerpoint/2010/main" val="3667463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4A0056-BA8C-4034-828E-36CEBA966C3E}"/>
              </a:ext>
            </a:extLst>
          </p:cNvPr>
          <p:cNvSpPr>
            <a:spLocks noGrp="1"/>
          </p:cNvSpPr>
          <p:nvPr>
            <p:ph type="ctrTitle"/>
          </p:nvPr>
        </p:nvSpPr>
        <p:spPr>
          <a:xfrm>
            <a:off x="1524000" y="1948247"/>
            <a:ext cx="9144000" cy="1193800"/>
          </a:xfrm>
          <a:ln>
            <a:noFill/>
          </a:ln>
        </p:spPr>
        <p:style>
          <a:lnRef idx="2">
            <a:schemeClr val="dk1">
              <a:shade val="50000"/>
            </a:schemeClr>
          </a:lnRef>
          <a:fillRef idx="1">
            <a:schemeClr val="dk1"/>
          </a:fillRef>
          <a:effectRef idx="0">
            <a:schemeClr val="dk1"/>
          </a:effectRef>
          <a:fontRef idx="minor">
            <a:schemeClr val="lt1"/>
          </a:fontRef>
        </p:style>
        <p:txBody>
          <a:bodyPr/>
          <a:lstStyle/>
          <a:p>
            <a:pPr algn="l"/>
            <a:r>
              <a:rPr lang="da-DK" dirty="0">
                <a:latin typeface="+mj-lt"/>
              </a:rPr>
              <a:t>Quiz</a:t>
            </a:r>
          </a:p>
        </p:txBody>
      </p:sp>
      <p:sp>
        <p:nvSpPr>
          <p:cNvPr id="6" name="Tekstfelt 5">
            <a:extLst>
              <a:ext uri="{FF2B5EF4-FFF2-40B4-BE49-F238E27FC236}">
                <a16:creationId xmlns:a16="http://schemas.microsoft.com/office/drawing/2014/main" id="{955DD3AE-9E87-4F51-8086-78B528A00776}"/>
              </a:ext>
            </a:extLst>
          </p:cNvPr>
          <p:cNvSpPr txBox="1"/>
          <p:nvPr/>
        </p:nvSpPr>
        <p:spPr>
          <a:xfrm>
            <a:off x="1066800" y="3487354"/>
            <a:ext cx="10462661" cy="2523768"/>
          </a:xfrm>
          <a:prstGeom prst="rect">
            <a:avLst/>
          </a:prstGeom>
          <a:noFill/>
        </p:spPr>
        <p:txBody>
          <a:bodyPr wrap="square" rtlCol="0">
            <a:spAutoFit/>
          </a:bodyPr>
          <a:lstStyle/>
          <a:p>
            <a:pPr marL="514350" indent="-514350">
              <a:buFont typeface="+mj-lt"/>
              <a:buAutoNum type="arabicPeriod"/>
            </a:pPr>
            <a:r>
              <a:rPr lang="da-DK" sz="2800" dirty="0">
                <a:solidFill>
                  <a:schemeClr val="bg2"/>
                </a:solidFill>
              </a:rPr>
              <a:t>Hvad står SØM for?</a:t>
            </a:r>
          </a:p>
          <a:p>
            <a:pPr marL="514350" indent="-514350">
              <a:buFont typeface="+mj-lt"/>
              <a:buAutoNum type="arabicPeriod"/>
            </a:pPr>
            <a:r>
              <a:rPr lang="da-DK" sz="2800" dirty="0">
                <a:solidFill>
                  <a:schemeClr val="bg2"/>
                </a:solidFill>
              </a:rPr>
              <a:t>Hvilke kvaliteter går DGNB op i - udover SØM?</a:t>
            </a:r>
          </a:p>
          <a:p>
            <a:pPr marL="514350" indent="-514350">
              <a:buFont typeface="+mj-lt"/>
              <a:buAutoNum type="arabicPeriod"/>
            </a:pPr>
            <a:r>
              <a:rPr lang="da-DK" sz="2800" dirty="0">
                <a:solidFill>
                  <a:schemeClr val="bg2"/>
                </a:solidFill>
              </a:rPr>
              <a:t>Hvor finder man informationer om skadelige stoffer i byggevarer? </a:t>
            </a:r>
          </a:p>
          <a:p>
            <a:pPr marL="514350" indent="-514350">
              <a:buFont typeface="+mj-lt"/>
              <a:buAutoNum type="arabicPeriod"/>
            </a:pPr>
            <a:r>
              <a:rPr lang="da-DK" sz="2800" dirty="0">
                <a:solidFill>
                  <a:schemeClr val="bg2"/>
                </a:solidFill>
              </a:rPr>
              <a:t>Er en EPD et kvalitetsstempel?</a:t>
            </a:r>
          </a:p>
          <a:p>
            <a:pPr marL="514350" indent="-514350">
              <a:buFont typeface="+mj-lt"/>
              <a:buAutoNum type="arabicPeriod"/>
            </a:pPr>
            <a:r>
              <a:rPr lang="da-DK" sz="2800" dirty="0">
                <a:solidFill>
                  <a:schemeClr val="bg2"/>
                </a:solidFill>
              </a:rPr>
              <a:t>Hvilke af SØM kvaliteterne går miljømærkerne ofte op i? </a:t>
            </a:r>
          </a:p>
          <a:p>
            <a:endParaRPr lang="da-DK" dirty="0">
              <a:solidFill>
                <a:schemeClr val="bg2"/>
              </a:solidFill>
            </a:endParaRPr>
          </a:p>
        </p:txBody>
      </p:sp>
    </p:spTree>
    <p:extLst>
      <p:ext uri="{BB962C8B-B14F-4D97-AF65-F5344CB8AC3E}">
        <p14:creationId xmlns:p14="http://schemas.microsoft.com/office/powerpoint/2010/main" val="3897211887"/>
      </p:ext>
    </p:extLst>
  </p:cSld>
  <p:clrMapOvr>
    <a:masterClrMapping/>
  </p:clrMapOvr>
</p:sld>
</file>

<file path=ppt/theme/theme1.xml><?xml version="1.0" encoding="utf-8"?>
<a:theme xmlns:a="http://schemas.openxmlformats.org/drawingml/2006/main" name="Office-tema">
  <a:themeElements>
    <a:clrScheme name="Bæredygtighed 1">
      <a:dk1>
        <a:srgbClr val="FF715C"/>
      </a:dk1>
      <a:lt1>
        <a:srgbClr val="2F499C"/>
      </a:lt1>
      <a:dk2>
        <a:srgbClr val="FFFFFF"/>
      </a:dk2>
      <a:lt2>
        <a:srgbClr val="E7E6E6"/>
      </a:lt2>
      <a:accent1>
        <a:srgbClr val="F8C8CA"/>
      </a:accent1>
      <a:accent2>
        <a:srgbClr val="BD1622"/>
      </a:accent2>
      <a:accent3>
        <a:srgbClr val="662482"/>
      </a:accent3>
      <a:accent4>
        <a:srgbClr val="1A2C4E"/>
      </a:accent4>
      <a:accent5>
        <a:srgbClr val="262626"/>
      </a:accent5>
      <a:accent6>
        <a:srgbClr val="EDEDED"/>
      </a:accent6>
      <a:hlink>
        <a:srgbClr val="2F499C"/>
      </a:hlink>
      <a:folHlink>
        <a:srgbClr val="FF715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iv-bedre-til-baeredygtighed" id="{E92C791B-2A71-494D-9045-0D5D6FD917AE}" vid="{789EE836-29F2-2A45-919A-0485EDED00F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7e246f5-a181-4ddd-bcfa-8f2bd33c0c9c" xsi:nil="true"/>
    <_ip_UnifiedCompliancePolicyUIAction xmlns="http://schemas.microsoft.com/sharepoint/v3" xsi:nil="true"/>
    <lcf76f155ced4ddcb4097134ff3c332f xmlns="b1cfadd8-d294-4d34-bc36-10edd03a80b3">
      <Terms xmlns="http://schemas.microsoft.com/office/infopath/2007/PartnerControls"/>
    </lcf76f155ced4ddcb4097134ff3c332f>
    <Test xmlns="b1cfadd8-d294-4d34-bc36-10edd03a80b3">
      <UserInfo>
        <DisplayName/>
        <AccountId xsi:nil="true"/>
        <AccountType/>
      </UserInfo>
    </Test>
    <Filtype xmlns="b1cfadd8-d294-4d34-bc36-10edd03a80b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DF22F492AE8914D8B73C3E3C23F308D" ma:contentTypeVersion="31" ma:contentTypeDescription="Opret et nyt dokument." ma:contentTypeScope="" ma:versionID="1028beaa144d05e948369b987caf50e3">
  <xsd:schema xmlns:xsd="http://www.w3.org/2001/XMLSchema" xmlns:xs="http://www.w3.org/2001/XMLSchema" xmlns:p="http://schemas.microsoft.com/office/2006/metadata/properties" xmlns:ns1="http://schemas.microsoft.com/sharepoint/v3" xmlns:ns2="b1cfadd8-d294-4d34-bc36-10edd03a80b3" xmlns:ns3="57e246f5-a181-4ddd-bcfa-8f2bd33c0c9c" targetNamespace="http://schemas.microsoft.com/office/2006/metadata/properties" ma:root="true" ma:fieldsID="9e062dd460a46b14fcff5ecb85d09ee7" ns1:_="" ns2:_="" ns3:_="">
    <xsd:import namespace="http://schemas.microsoft.com/sharepoint/v3"/>
    <xsd:import namespace="b1cfadd8-d294-4d34-bc36-10edd03a80b3"/>
    <xsd:import namespace="57e246f5-a181-4ddd-bcfa-8f2bd33c0c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Filtype" minOccurs="0"/>
                <xsd:element ref="ns3:SharedWithUsers" minOccurs="0"/>
                <xsd:element ref="ns3:SharedWithDetails" minOccurs="0"/>
                <xsd:element ref="ns1:_ip_UnifiedCompliancePolicyProperties" minOccurs="0"/>
                <xsd:element ref="ns1:_ip_UnifiedCompliancePolicyUIActio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Tes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Egenskaber for Unified Compliance Policy" ma:hidden="true" ma:internalName="_ip_UnifiedCompliancePolicyProperties">
      <xsd:simpleType>
        <xsd:restriction base="dms:Note"/>
      </xsd:simpleType>
    </xsd:element>
    <xsd:element name="_ip_UnifiedCompliancePolicyUIAction" ma:index="21"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cfadd8-d294-4d34-bc36-10edd03a80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description="" ma:indexed="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Filtype" ma:index="17" nillable="true" ma:displayName="Filtype" ma:format="Dropdown" ma:indexed="true" ma:internalName="Filtype">
      <xsd:simpleType>
        <xsd:restriction base="dms:Text">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fcff2bff-98dc-460d-973e-03f7511429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Test" ma:index="28" nillable="true" ma:displayName="Test" ma:format="Dropdown" ma:list="UserInfo" ma:SharePointGroup="0" ma:internalName="Tes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e246f5-a181-4ddd-bcfa-8f2bd33c0c9c"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4651abdf-1673-48e2-821d-f5cd0b68c3fe}" ma:internalName="TaxCatchAll" ma:showField="CatchAllData" ma:web="57e246f5-a181-4ddd-bcfa-8f2bd33c0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ED18D0-23B4-44EA-A517-4C1E0EAE5D40}">
  <ds:schemaRefs>
    <ds:schemaRef ds:uri="http://schemas.microsoft.com/sharepoint/v3/contenttype/forms"/>
  </ds:schemaRefs>
</ds:datastoreItem>
</file>

<file path=customXml/itemProps2.xml><?xml version="1.0" encoding="utf-8"?>
<ds:datastoreItem xmlns:ds="http://schemas.openxmlformats.org/officeDocument/2006/customXml" ds:itemID="{33EAC99F-B29D-457F-A7A3-90BB7E9AB21D}">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06a26db9-b92e-4755-ba99-d4ab08015189"/>
    <ds:schemaRef ds:uri="http://schemas.microsoft.com/office/2006/documentManagement/types"/>
    <ds:schemaRef ds:uri="http://schemas.openxmlformats.org/package/2006/metadata/core-properties"/>
    <ds:schemaRef ds:uri="6cb49408-56c0-4d24-af8c-32a15c1cc5aa"/>
    <ds:schemaRef ds:uri="http://www.w3.org/XML/1998/namespace"/>
  </ds:schemaRefs>
</ds:datastoreItem>
</file>

<file path=customXml/itemProps3.xml><?xml version="1.0" encoding="utf-8"?>
<ds:datastoreItem xmlns:ds="http://schemas.openxmlformats.org/officeDocument/2006/customXml" ds:itemID="{3CAD6AD7-0CE8-4211-88B9-D46E6E7D6D7E}"/>
</file>

<file path=docProps/app.xml><?xml version="1.0" encoding="utf-8"?>
<Properties xmlns="http://schemas.openxmlformats.org/officeDocument/2006/extended-properties" xmlns:vt="http://schemas.openxmlformats.org/officeDocument/2006/docPropsVTypes">
  <Template>Bliv-bedre-til-baeredygtighed</Template>
  <TotalTime>5441</TotalTime>
  <Words>22866</Words>
  <Application>Microsoft Macintosh PowerPoint</Application>
  <PresentationFormat>Widescreen</PresentationFormat>
  <Paragraphs>1608</Paragraphs>
  <Slides>109</Slides>
  <Notes>107</Notes>
  <HiddenSlides>19</HiddenSlides>
  <MMClips>1</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109</vt:i4>
      </vt:variant>
    </vt:vector>
  </HeadingPairs>
  <TitlesOfParts>
    <vt:vector size="121" baseType="lpstr">
      <vt:lpstr>Arial</vt:lpstr>
      <vt:lpstr>Benton Sans</vt:lpstr>
      <vt:lpstr>BentonSans</vt:lpstr>
      <vt:lpstr>Calibri</vt:lpstr>
      <vt:lpstr>Franklin Gothic Book</vt:lpstr>
      <vt:lpstr>Franklin Gothic Heavy</vt:lpstr>
      <vt:lpstr>Franklin Gothic Medium</vt:lpstr>
      <vt:lpstr>FranklinGothic URW Book</vt:lpstr>
      <vt:lpstr>FranklinGothic URW Demi</vt:lpstr>
      <vt:lpstr>Italian Plate No2 Expanded</vt:lpstr>
      <vt:lpstr>Segoe UI</vt:lpstr>
      <vt:lpstr>Office-tema</vt:lpstr>
      <vt:lpstr>PowerPoint-præsentation</vt:lpstr>
      <vt:lpstr>Indhold</vt:lpstr>
      <vt:lpstr>PowerPoint-præsentation</vt:lpstr>
      <vt:lpstr>Læsevejledning</vt:lpstr>
      <vt:lpstr>PowerPoint-præsentation</vt:lpstr>
      <vt:lpstr>PowerPoint-præsentation</vt:lpstr>
      <vt:lpstr>DGNB – en meget brugt certificeringsordning -  kriterier </vt:lpstr>
      <vt:lpstr>PowerPoint-præsentation</vt:lpstr>
      <vt:lpstr>PowerPoint-præsentation</vt:lpstr>
      <vt:lpstr>PowerPoint-præsentation</vt:lpstr>
      <vt:lpstr>Svanemærket </vt:lpstr>
      <vt:lpstr>PowerPoint-præsentation</vt:lpstr>
      <vt:lpstr>Den frivillige bæredygtighedsklasse (FBK)</vt:lpstr>
      <vt:lpstr>PowerPoint-præsentation</vt:lpstr>
      <vt:lpstr>PowerPoint-præsentation</vt:lpstr>
      <vt:lpstr>Evt. vis flere slides fra den frivillige bæredygtighedsklasse….</vt:lpstr>
      <vt:lpstr>PowerPoint-præsentation</vt:lpstr>
      <vt:lpstr>PowerPoint-præsentation</vt:lpstr>
      <vt:lpstr>PowerPoint-præsentation</vt:lpstr>
      <vt:lpstr>Diskussionsspørgsmål   </vt:lpstr>
      <vt:lpstr>Diskussionsspørgsmål   </vt:lpstr>
      <vt:lpstr>Opgaver   </vt:lpstr>
      <vt:lpstr>PowerPoint-præsentation</vt:lpstr>
      <vt:lpstr>Fem overordnede principper i bæredygtighedsguiderne</vt:lpstr>
      <vt:lpstr>  </vt:lpstr>
      <vt:lpstr>CO-2-ækvivalenter</vt:lpstr>
      <vt:lpstr>Livscyklusvurdering – bygningens samlede klimapåvirkning</vt:lpstr>
      <vt:lpstr>PowerPoint-præsentation</vt:lpstr>
      <vt:lpstr>PowerPoint-præsentation</vt:lpstr>
      <vt:lpstr>PowerPoint-præsentation</vt:lpstr>
      <vt:lpstr>PowerPoint-præsentation</vt:lpstr>
      <vt:lpstr>Livscyklusvurdering (LCA)</vt:lpstr>
      <vt:lpstr>Livscyklusvurdering (LCA)</vt:lpstr>
      <vt:lpstr>PowerPoint-præsentation</vt:lpstr>
      <vt:lpstr>PowerPoint-præsentation</vt:lpstr>
      <vt:lpstr>PowerPoint-præsentation</vt:lpstr>
      <vt:lpstr>PowerPoint-præsentation</vt:lpstr>
      <vt:lpstr>PowerPoint-præsentation</vt:lpstr>
      <vt:lpstr>PowerPoint-præsentation</vt:lpstr>
      <vt:lpstr>Gule tegl (Randers Tegl)</vt:lpstr>
      <vt:lpstr> </vt:lpstr>
      <vt:lpstr>PowerPoint-præsentation</vt:lpstr>
      <vt:lpstr>PowerPoint-præsentation</vt:lpstr>
      <vt:lpstr>PowerPoint-præsentation</vt:lpstr>
      <vt:lpstr>PowerPoint-præsentation</vt:lpstr>
      <vt:lpstr>PowerPoint-præsentation</vt:lpstr>
      <vt:lpstr>Resultater fra: </vt:lpstr>
      <vt:lpstr>Påvirkninger fra materialer og fra drift</vt:lpstr>
      <vt:lpstr>Stor forskel i klimapåvirkning</vt:lpstr>
      <vt:lpstr>Det er materialerne, der vægter</vt:lpstr>
      <vt:lpstr>Og forbruget er højere i virkeligheden</vt:lpstr>
      <vt:lpstr>Heller Ikke alt er med  i materialer…</vt:lpstr>
      <vt:lpstr>Slides slut fra de 60 eksempler</vt:lpstr>
      <vt:lpstr>Isoleringsmaterialer – vurderet på CO2-udledning</vt:lpstr>
      <vt:lpstr>Isoleringsmaterialer – vurderet på energiforbrug</vt:lpstr>
      <vt:lpstr>PowerPoint-præsentation</vt:lpstr>
      <vt:lpstr>PowerPoint-præsentation</vt:lpstr>
      <vt:lpstr>PowerPoint-præsentation</vt:lpstr>
      <vt:lpstr>Spares der energi ved at  isolere med 400 mm i stedet for 300 mm? </vt:lpstr>
      <vt:lpstr>Hvad hvis vi regner i kroner?</vt:lpstr>
      <vt:lpstr>Hvad med at gå fra 200 mm til 300 mm eller 300 mm til 400 mm – regn selv (tabel er for efterisolering af loft, enfamiliehuse)</vt:lpstr>
      <vt:lpstr>PowerPoint-præsentation</vt:lpstr>
      <vt:lpstr>Diskussionsspørgsmål   </vt:lpstr>
      <vt:lpstr>Totaløkonomi (LCC)</vt:lpstr>
      <vt:lpstr>Totaløkonomisk analyse – omkostninger til opførelse,  drift og vedligehold</vt:lpstr>
      <vt:lpstr>PowerPoint-præsentation</vt:lpstr>
      <vt:lpstr>Ressourceanvendelse pa byggepladsen</vt:lpstr>
      <vt:lpstr>PowerPoint-præsentation</vt:lpstr>
      <vt:lpstr>PowerPoint-præsentation</vt:lpstr>
      <vt:lpstr>PowerPoint-præsentation</vt:lpstr>
      <vt:lpstr>PowerPoint-præsentation</vt:lpstr>
      <vt:lpstr>Diskussionsspørgsmål   </vt:lpstr>
      <vt:lpstr>PowerPoint-præsentation</vt:lpstr>
      <vt:lpstr>Drifts- og vedligeholdelsesplan for opretholdelse af indeklimaet</vt:lpstr>
      <vt:lpstr>  </vt:lpstr>
      <vt:lpstr>PowerPoint-præsentation</vt:lpstr>
      <vt:lpstr>PowerPoint-præsentation</vt:lpstr>
      <vt:lpstr>PowerPoint-præsentation</vt:lpstr>
      <vt:lpstr>Dagslys </vt:lpstr>
      <vt:lpstr>Akustik og lydisolering </vt:lpstr>
      <vt:lpstr>  </vt:lpstr>
      <vt:lpstr>PowerPoint-præsentation</vt:lpstr>
      <vt:lpstr>PowerPoint-præsentation</vt:lpstr>
      <vt:lpstr>PowerPoint-præsentation</vt:lpstr>
      <vt:lpstr>PowerPoint-præsentation</vt:lpstr>
      <vt:lpstr>Diskussionsspørgsmål   </vt:lpstr>
      <vt:lpstr>  </vt:lpstr>
      <vt:lpstr>PowerPoint-præsentation</vt:lpstr>
      <vt:lpstr>PowerPoint-præsentation</vt:lpstr>
      <vt:lpstr>Diskussionsspørgsmål   </vt:lpstr>
      <vt:lpstr>  </vt:lpstr>
      <vt:lpstr>Se eksempler fra Trafik, Bygge og Boligstyrelsens casebank her:</vt:lpstr>
      <vt:lpstr>Tilmelding til Casebank</vt:lpstr>
      <vt:lpstr>Liste med tilmeldte byggeprojekter og stamdata</vt:lpstr>
      <vt:lpstr>Casebank</vt:lpstr>
      <vt:lpstr>PowerPoint-præsentation</vt:lpstr>
      <vt:lpstr>Andet materiale  om Bæredygtighed   </vt:lpstr>
      <vt:lpstr>Også andet fra www.byggeriogenergi.dk tilbud til lærerne på erhvervsakademierne og erhvervsskolerne</vt:lpstr>
      <vt:lpstr>Quiz</vt:lpstr>
      <vt:lpstr>Opgaver </vt:lpstr>
      <vt:lpstr>Bæredygtige alternativer i byggeriet - erhvervsskoler</vt:lpstr>
      <vt:lpstr>Intro til LCCbyg </vt:lpstr>
      <vt:lpstr>LCCbyg –  Rengøring af bygningen </vt:lpstr>
      <vt:lpstr>LCCbyg –  Vedligehold </vt:lpstr>
      <vt:lpstr>Intro til LCAbyg</vt:lpstr>
      <vt:lpstr>LCAbyg – udvidet </vt:lpstr>
      <vt:lpstr>Materialers miljøpåvirkninger – data repræsentativitet</vt:lpstr>
      <vt:lpstr>Problematiske stoffer</vt:lpstr>
      <vt:lpstr>Dokumentationsordninger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undervisningsmateriale-bliv-bedre-til-baeredygtighed_fbk</dc:title>
  <dc:creator>Line Søndergaard Kristensen</dc:creator>
  <cp:lastModifiedBy>Pia Bodal</cp:lastModifiedBy>
  <cp:revision>241</cp:revision>
  <cp:lastPrinted>2020-09-01T11:11:32Z</cp:lastPrinted>
  <dcterms:created xsi:type="dcterms:W3CDTF">2020-01-14T07:55:53Z</dcterms:created>
  <dcterms:modified xsi:type="dcterms:W3CDTF">2020-12-23T12:03:47Z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0x010100BDF22F492AE8914D8B73C3E3C23F308D</vt:lpwstr>
  </property>
  <property fmtid="{D5CDD505-2E9C-101B-9397-08002B2CF9AE}" pid="3" name="Order">
    <vt:lpwstr>8300.00000000000</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