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8" r:id="rId2"/>
    <p:sldId id="353" r:id="rId3"/>
    <p:sldId id="275" r:id="rId4"/>
    <p:sldId id="691" r:id="rId5"/>
    <p:sldId id="550" r:id="rId6"/>
    <p:sldId id="688" r:id="rId7"/>
    <p:sldId id="690" r:id="rId8"/>
    <p:sldId id="318" r:id="rId9"/>
    <p:sldId id="695" r:id="rId10"/>
    <p:sldId id="311" r:id="rId11"/>
    <p:sldId id="693" r:id="rId12"/>
    <p:sldId id="312" r:id="rId13"/>
    <p:sldId id="696" r:id="rId14"/>
    <p:sldId id="697" r:id="rId15"/>
    <p:sldId id="698" r:id="rId16"/>
    <p:sldId id="306" r:id="rId17"/>
    <p:sldId id="307" r:id="rId18"/>
    <p:sldId id="304" r:id="rId19"/>
    <p:sldId id="305" r:id="rId20"/>
    <p:sldId id="308" r:id="rId21"/>
    <p:sldId id="309" r:id="rId22"/>
    <p:sldId id="316" r:id="rId23"/>
    <p:sldId id="310" r:id="rId24"/>
    <p:sldId id="315" r:id="rId25"/>
    <p:sldId id="313" r:id="rId26"/>
    <p:sldId id="317" r:id="rId27"/>
    <p:sldId id="314" r:id="rId28"/>
    <p:sldId id="351" r:id="rId29"/>
    <p:sldId id="355" r:id="rId30"/>
    <p:sldId id="328" r:id="rId31"/>
    <p:sldId id="321" r:id="rId32"/>
    <p:sldId id="333" r:id="rId33"/>
    <p:sldId id="322" r:id="rId34"/>
    <p:sldId id="347" r:id="rId35"/>
    <p:sldId id="338" r:id="rId36"/>
    <p:sldId id="325" r:id="rId37"/>
    <p:sldId id="329" r:id="rId38"/>
    <p:sldId id="330" r:id="rId39"/>
    <p:sldId id="348" r:id="rId40"/>
    <p:sldId id="331" r:id="rId41"/>
    <p:sldId id="326" r:id="rId42"/>
    <p:sldId id="334" r:id="rId43"/>
    <p:sldId id="335" r:id="rId44"/>
    <p:sldId id="336" r:id="rId45"/>
    <p:sldId id="349" r:id="rId46"/>
    <p:sldId id="692" r:id="rId47"/>
    <p:sldId id="339" r:id="rId48"/>
    <p:sldId id="340" r:id="rId49"/>
    <p:sldId id="341" r:id="rId50"/>
    <p:sldId id="342" r:id="rId51"/>
    <p:sldId id="352" r:id="rId52"/>
    <p:sldId id="343" r:id="rId53"/>
    <p:sldId id="356" r:id="rId54"/>
    <p:sldId id="344" r:id="rId55"/>
    <p:sldId id="699" r:id="rId56"/>
    <p:sldId id="266" r:id="rId57"/>
    <p:sldId id="345" r:id="rId5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24"/>
    <p:restoredTop sz="96327"/>
  </p:normalViewPr>
  <p:slideViewPr>
    <p:cSldViewPr snapToGrid="0" snapToObjects="1">
      <p:cViewPr varScale="1">
        <p:scale>
          <a:sx n="65" d="100"/>
          <a:sy n="65" d="100"/>
        </p:scale>
        <p:origin x="208" y="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ustomXml" Target="../customXml/item2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42D4261E-D3C8-D74A-B975-F2A552DC99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196E7DF-37DC-BA42-80F4-CA38816CB5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AF0FF-831A-D149-98F5-B59BF983DCE7}" type="datetimeFigureOut">
              <a:rPr lang="da-DK" smtClean="0"/>
              <a:t>31.12.2020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C097271-7479-0249-98B7-40830ECE01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F305020-344A-854E-990F-052BD02099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D4227-EA1C-0D47-9231-0090B931B3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8160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7A5BE-9AE2-EC4F-8874-3D8F33258457}" type="datetimeFigureOut">
              <a:rPr lang="da-DK" smtClean="0"/>
              <a:t>31.12.2020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43019-5F4E-9242-86D7-31C635B004E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5685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veff.sbi.dk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yggeriogenergi.dk/energiloesninger/enfamiliehuse-varmeinstallation/varmepumper/" TargetMode="Externa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81CA1-8B6D-4D37-A80F-CEC37167CCC0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3072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Man taster gas ind, så  det svarer til 4692 Watt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81CA1-8B6D-4D37-A80F-CEC37167CCC0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5294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Så </a:t>
            </a:r>
            <a:r>
              <a:rPr lang="da-DK" dirty="0" err="1"/>
              <a:t>tastes</a:t>
            </a:r>
            <a:r>
              <a:rPr lang="da-DK" dirty="0"/>
              <a:t> de radiatorer ind, der er i huset – her er der ingen gulvvarme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81CA1-8B6D-4D37-A80F-CEC37167CCC0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7102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81CA1-8B6D-4D37-A80F-CEC37167CCC0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6181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Vi så i regnearket, at radiatorerne dækker 100 %</a:t>
            </a:r>
          </a:p>
          <a:p>
            <a:r>
              <a:rPr lang="da-DK" dirty="0"/>
              <a:t>Og vi ved fra varmepumpens datablad, at den skal køre ved 55  grader fremløb og 10 grader afkøling.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81CA1-8B6D-4D37-A80F-CEC37167CCC0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6980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Så indstiller fremløbstemperaturen sig til de 55 grader – uden at vi har hævet den eller parallelforskudt den (Hvilket en VVS-er typisk ville gøre, hvis der manglede varme….)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81CA1-8B6D-4D37-A80F-CEC37167CCC0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6481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Men det gør der ikke hér, kan I se. Der kommer eksempel senere, hvor der mangler varme – eller  gå selv ind i værktøjet.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81CA1-8B6D-4D37-A80F-CEC37167CCC0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7414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Her bruges 5168 kWh – heraf 170 </a:t>
            </a:r>
            <a:r>
              <a:rPr lang="da-DK" dirty="0" err="1"/>
              <a:t>elpatron</a:t>
            </a:r>
            <a:r>
              <a:rPr lang="da-DK" dirty="0"/>
              <a:t> – det er de vigtigste tal – COP-en er 2,81 – men den   er ikke så vigtig – for den kan godt falde selvom elforbruget falder – fx – hvis vi optimerer huset  - eller hvis brugsvand bliver en større del af  det samlede forbrug. (Jo mindre det reelle behov er, jo større del bliver tab, brugsvand med mere). </a:t>
            </a:r>
          </a:p>
          <a:p>
            <a:endParaRPr lang="da-DK" dirty="0"/>
          </a:p>
          <a:p>
            <a:r>
              <a:rPr lang="da-DK" dirty="0"/>
              <a:t>Vi kan  prøve at optimere huset….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81CA1-8B6D-4D37-A80F-CEC37167CCC0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7398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81CA1-8B6D-4D37-A80F-CEC37167CCC0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7317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81CA1-8B6D-4D37-A80F-CEC37167CCC0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0747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 alt 3511 Watt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81CA1-8B6D-4D37-A80F-CEC37167CCC0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8637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Udfordringerne ved overgangen fra gas til varmepumpe belyses med eksempler</a:t>
            </a:r>
          </a:p>
          <a:p>
            <a:r>
              <a:rPr lang="da-DK" dirty="0"/>
              <a:t>Ved brug af beregningsværktøjer belyses betydningen af </a:t>
            </a:r>
          </a:p>
          <a:p>
            <a:pPr lvl="1"/>
            <a:r>
              <a:rPr lang="da-DK" dirty="0"/>
              <a:t>Radiatorstørrelse og antal</a:t>
            </a:r>
          </a:p>
          <a:p>
            <a:pPr lvl="1"/>
            <a:r>
              <a:rPr lang="da-DK" dirty="0"/>
              <a:t>Husets klimaskærm</a:t>
            </a:r>
          </a:p>
          <a:p>
            <a:pPr lvl="1"/>
            <a:r>
              <a:rPr lang="da-DK" dirty="0"/>
              <a:t>Varmekurven</a:t>
            </a:r>
          </a:p>
          <a:p>
            <a:r>
              <a:rPr lang="da-DK" dirty="0"/>
              <a:t>Herunder disses indflydelse på </a:t>
            </a:r>
          </a:p>
          <a:p>
            <a:pPr lvl="1"/>
            <a:r>
              <a:rPr lang="da-DK" dirty="0"/>
              <a:t>Effektfaktor</a:t>
            </a:r>
          </a:p>
          <a:p>
            <a:pPr lvl="1"/>
            <a:r>
              <a:rPr lang="da-DK" dirty="0"/>
              <a:t>El-forbrug</a:t>
            </a:r>
          </a:p>
          <a:p>
            <a:pPr lvl="1"/>
            <a:r>
              <a:rPr lang="da-DK" dirty="0"/>
              <a:t>Opvarmning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81CA1-8B6D-4D37-A80F-CEC37167CCC0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68464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Tast gas ind, så det svarer til de 3511 W – så ses, at med de samme radiatorer dækker det nu 162 %. Det sætter vi ind i  programmet…..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81CA1-8B6D-4D37-A80F-CEC37167CCC0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1261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Vi  kan højst sætte 130 % ind, så det gør vi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81CA1-8B6D-4D37-A80F-CEC37167CCC0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86535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Da selve  rumvarmeforbruget bliver forholdsvis mindre, bliver brugsvand og tab en relativt større del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81CA1-8B6D-4D37-A80F-CEC37167CCC0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86980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Udskift fra gaskedel til luft-vand-varmepumpe</a:t>
            </a:r>
          </a:p>
          <a:p>
            <a:r>
              <a:rPr lang="da-DK" dirty="0"/>
              <a:t>Huset er dårligt isoleret og har </a:t>
            </a:r>
          </a:p>
          <a:p>
            <a:r>
              <a:rPr lang="da-DK" dirty="0"/>
              <a:t>Termovinduer.</a:t>
            </a:r>
          </a:p>
          <a:p>
            <a:r>
              <a:rPr lang="da-DK" dirty="0"/>
              <a:t>Vi benytter værktøjet </a:t>
            </a:r>
          </a:p>
          <a:p>
            <a:r>
              <a:rPr lang="da-DK" dirty="0">
                <a:hlinkClick r:id="rId3"/>
              </a:rPr>
              <a:t>https://veff.sbi.dk/</a:t>
            </a:r>
            <a:endParaRPr lang="da-DK" dirty="0"/>
          </a:p>
          <a:p>
            <a:r>
              <a:rPr lang="da-DK" dirty="0"/>
              <a:t>Og regnearket </a:t>
            </a:r>
          </a:p>
          <a:p>
            <a:r>
              <a:rPr lang="da-DK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da-DK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https://www.byggeriogenergi.dk/energiloesninger/enfamiliehuse-varmeinstallation/varmepumper/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a-DK" dirty="0"/>
              <a:t>til at indtaste radiatorer</a:t>
            </a:r>
          </a:p>
          <a:p>
            <a:r>
              <a:rPr lang="da-DK" dirty="0"/>
              <a:t>Vi forsøger os frem med </a:t>
            </a:r>
          </a:p>
          <a:p>
            <a:pPr lvl="1"/>
            <a:r>
              <a:rPr lang="da-DK" dirty="0"/>
              <a:t>Radiatorstørrelse og antal</a:t>
            </a:r>
          </a:p>
          <a:p>
            <a:pPr lvl="1"/>
            <a:r>
              <a:rPr lang="da-DK" dirty="0"/>
              <a:t>Husets klimaskærm</a:t>
            </a:r>
          </a:p>
          <a:p>
            <a:pPr lvl="1"/>
            <a:r>
              <a:rPr lang="da-DK" dirty="0"/>
              <a:t>Varmekurven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81CA1-8B6D-4D37-A80F-CEC37167CCC0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03284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81CA1-8B6D-4D37-A80F-CEC37167CCC0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27563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Her noteres husets radiatorer – benyt evt. billeder til at se hvad det er for nogle radiatorer, der 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81CA1-8B6D-4D37-A80F-CEC37167CCC0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2822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Skriv gaskedel</a:t>
            </a:r>
          </a:p>
          <a:p>
            <a:r>
              <a:rPr lang="da-DK" dirty="0"/>
              <a:t>Indtast  kubikmetergas indtil det passer med de ca. 6550 Watt (4998/6548= 0,75)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81CA1-8B6D-4D37-A80F-CEC37167CCC0}" type="slidenum">
              <a:rPr lang="da-DK" smtClean="0"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10813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Sættes ind med 70 % (eller 80, for det er 75 %)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81CA1-8B6D-4D37-A80F-CEC37167CCC0}" type="slidenum">
              <a:rPr lang="da-DK" smtClean="0"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36417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God effektfaktor </a:t>
            </a:r>
            <a:r>
              <a:rPr lang="da-DK" dirty="0" err="1"/>
              <a:t>cop</a:t>
            </a:r>
            <a:r>
              <a:rPr lang="da-DK" dirty="0"/>
              <a:t> men der er ikke varme nok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81CA1-8B6D-4D37-A80F-CEC37167CCC0}" type="slidenum">
              <a:rPr lang="da-DK" smtClean="0"/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74004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Så hæves varmekurven – se næste slide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81CA1-8B6D-4D37-A80F-CEC37167CCC0}" type="slidenum">
              <a:rPr lang="da-DK" smtClean="0"/>
              <a:t>35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9904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Ved at udskifte olie- og gas-kedler mindsker man brugen af fossile brændsler. Se evt. nærmere præsentation om varmepumper. </a:t>
            </a:r>
          </a:p>
          <a:p>
            <a:endParaRPr lang="da-DK" dirty="0"/>
          </a:p>
          <a:p>
            <a:r>
              <a:rPr lang="da-DK" dirty="0"/>
              <a:t>I denne præsentation ser vi nærmere på, hvordan radiatorer og gulvvarme (</a:t>
            </a:r>
            <a:r>
              <a:rPr lang="da-DK" dirty="0" err="1"/>
              <a:t>varmeafgiversystemet</a:t>
            </a:r>
            <a:r>
              <a:rPr lang="da-DK" dirty="0"/>
              <a:t>) passer til varmepumpen</a:t>
            </a:r>
          </a:p>
          <a:p>
            <a:r>
              <a:rPr lang="da-DK" dirty="0"/>
              <a:t>Vi bruger et beregningsprogram til det.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81CA1-8B6D-4D37-A80F-CEC37167CCC0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30493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81CA1-8B6D-4D37-A80F-CEC37167CCC0}" type="slidenum">
              <a:rPr lang="da-DK" smtClean="0"/>
              <a:t>36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26241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Effektfaktoren COP falder – </a:t>
            </a:r>
          </a:p>
          <a:p>
            <a:r>
              <a:rPr lang="da-DK" dirty="0"/>
              <a:t>Elforbrug stiger 10 % til 7374 kWh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81CA1-8B6D-4D37-A80F-CEC37167CCC0}" type="slidenum">
              <a:rPr lang="da-DK" smtClean="0"/>
              <a:t>37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19800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Og man kan holde varmen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81CA1-8B6D-4D37-A80F-CEC37167CCC0}" type="slidenum">
              <a:rPr lang="da-DK" smtClean="0"/>
              <a:t>38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44245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81CA1-8B6D-4D37-A80F-CEC37167CCC0}" type="slidenum">
              <a:rPr lang="da-DK" smtClean="0"/>
              <a:t>40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87981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Så er der nok varme – altså kan vi sætte 100% radiatorer ind i regnearket.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81CA1-8B6D-4D37-A80F-CEC37167CCC0}" type="slidenum">
              <a:rPr lang="da-DK" smtClean="0"/>
              <a:t>42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81400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Cirka samme COP som ved start, men nu kan vi varme op med lavere elforbrug 6165 mod 6624 før vi gjorde noget..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81CA1-8B6D-4D37-A80F-CEC37167CCC0}" type="slidenum">
              <a:rPr lang="da-DK" smtClean="0"/>
              <a:t>44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56182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Resultat-pdf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81CA1-8B6D-4D37-A80F-CEC37167CCC0}" type="slidenum">
              <a:rPr lang="da-DK" smtClean="0"/>
              <a:t>45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13707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81CA1-8B6D-4D37-A80F-CEC37167CCC0}" type="slidenum">
              <a:rPr lang="da-DK" smtClean="0"/>
              <a:t>48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3392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110 % sættes ind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81CA1-8B6D-4D37-A80F-CEC37167CCC0}" type="slidenum">
              <a:rPr lang="da-DK" smtClean="0"/>
              <a:t>49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46443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Diskuter resultaterne. </a:t>
            </a:r>
          </a:p>
          <a:p>
            <a:r>
              <a:rPr lang="da-DK" dirty="0"/>
              <a:t>Sjovt nok falder COP – men det gør jo ikke noget, for elforbruget falder markant også . Og der er varme nok. </a:t>
            </a:r>
          </a:p>
          <a:p>
            <a:endParaRPr lang="da-DK" dirty="0"/>
          </a:p>
          <a:p>
            <a:r>
              <a:rPr lang="da-DK" dirty="0"/>
              <a:t>Hvorfor falder COP? . Fordi varmtvandsforbruget udgør en langt større procentdel nu – og ved produktion af varmt vand skal varmepumpen producere høje temperaturer , dvs. den får lav virkningsgrad.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81CA1-8B6D-4D37-A80F-CEC37167CCC0}" type="slidenum">
              <a:rPr lang="da-DK" smtClean="0"/>
              <a:t>50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8078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Se næste slide – og evt. særskilt præsentation om varmepumper.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81CA1-8B6D-4D37-A80F-CEC37167CCC0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83644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81CA1-8B6D-4D37-A80F-CEC37167CCC0}" type="slidenum">
              <a:rPr lang="da-DK" smtClean="0"/>
              <a:t>52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89463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81CA1-8B6D-4D37-A80F-CEC37167CCC0}" type="slidenum">
              <a:rPr lang="da-DK" smtClean="0"/>
              <a:t>54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80002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dvs. ved en 6 kW varmepumpe skal rørene mindst være 22 mm</a:t>
            </a:r>
          </a:p>
          <a:p>
            <a:endParaRPr lang="da-DK" dirty="0"/>
          </a:p>
          <a:p>
            <a:r>
              <a:rPr lang="da-DK" dirty="0"/>
              <a:t>Og på næste slide kan du finde omtrentlig varmepumpestørrelse –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81CA1-8B6D-4D37-A80F-CEC37167CCC0}" type="slidenum">
              <a:rPr lang="da-DK" smtClean="0"/>
              <a:t>55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2165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Her kan I finde varmepumpens effekt – sådan cirka.</a:t>
            </a:r>
          </a:p>
          <a:p>
            <a:r>
              <a:rPr lang="da-DK" dirty="0"/>
              <a:t>Og I kan læse meget mere om varmepumper i energiløsningerne.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81CA1-8B6D-4D37-A80F-CEC37167CCC0}" type="slidenum">
              <a:rPr lang="da-DK" smtClean="0"/>
              <a:t>56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01257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81CA1-8B6D-4D37-A80F-CEC37167CCC0}" type="slidenum">
              <a:rPr lang="da-DK" smtClean="0"/>
              <a:t>57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0037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Lige et par slides om varmepumper, som forklarer hvad effektiviteten er. Ellers se  mere om varmepumper i særskilt præsentation. </a:t>
            </a:r>
          </a:p>
          <a:p>
            <a:endParaRPr lang="da-DK" dirty="0"/>
          </a:p>
          <a:p>
            <a:r>
              <a:rPr lang="da-DK" dirty="0"/>
              <a:t>Tidligere forbrug omsat til el * effektivitet på gl. varmeanlæg/normeffektivitet= nyt forbrug</a:t>
            </a:r>
          </a:p>
          <a:p>
            <a:r>
              <a:rPr lang="da-DK" dirty="0"/>
              <a:t>Eks: 2000 liter olie * 10 kWh/liter olie*0,67/3,5= 3.828 kWh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81CA1-8B6D-4D37-A80F-CEC37167CCC0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7801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81CA1-8B6D-4D37-A80F-CEC37167CCC0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4395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Angiv hvilken varmekilde der er i huset. Hvis der skiftes varmekilde, er det den fremtidige varmekilde, som skal angives.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81CA1-8B6D-4D37-A80F-CEC37167CCC0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7607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81CA1-8B6D-4D37-A80F-CEC37167CCC0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620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Der er et noteringsark, du kan printe ud eller skrive i på skærmen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81CA1-8B6D-4D37-A80F-CEC37167CCC0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2999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33F551-C810-9E40-B543-32213876C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2442404"/>
            <a:ext cx="9723404" cy="1698522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21A0FCC-FE0A-E74A-8604-C168724E3C14}"/>
              </a:ext>
            </a:extLst>
          </p:cNvPr>
          <p:cNvSpPr/>
          <p:nvPr userDrawn="1"/>
        </p:nvSpPr>
        <p:spPr>
          <a:xfrm>
            <a:off x="0" y="5016137"/>
            <a:ext cx="12192000" cy="18418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4" name="Billede 3" descr="Videncenter logo.png">
            <a:extLst>
              <a:ext uri="{FF2B5EF4-FFF2-40B4-BE49-F238E27FC236}">
                <a16:creationId xmlns:a16="http://schemas.microsoft.com/office/drawing/2014/main" id="{52EAA5F1-2B7C-6546-B094-57259AA6DD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9391" y="5636624"/>
            <a:ext cx="3456958" cy="648666"/>
          </a:xfrm>
          <a:prstGeom prst="rect">
            <a:avLst/>
          </a:prstGeom>
        </p:spPr>
      </p:pic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660898DD-ECF2-204C-835B-9BD725C78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8322" y="4313820"/>
            <a:ext cx="7813418" cy="44759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F928D53-E959-C646-9473-47A283262FD4}"/>
              </a:ext>
            </a:extLst>
          </p:cNvPr>
          <p:cNvSpPr/>
          <p:nvPr userDrawn="1"/>
        </p:nvSpPr>
        <p:spPr>
          <a:xfrm>
            <a:off x="3310269" y="3244334"/>
            <a:ext cx="557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err="1"/>
              <a:t>https</a:t>
            </a:r>
            <a:r>
              <a:rPr lang="da-DK" dirty="0"/>
              <a:t>://</a:t>
            </a:r>
            <a:r>
              <a:rPr lang="da-DK" dirty="0" err="1"/>
              <a:t>byggeriogenergi.dk</a:t>
            </a:r>
            <a:r>
              <a:rPr lang="da-DK" dirty="0"/>
              <a:t>/film/</a:t>
            </a:r>
            <a:r>
              <a:rPr lang="da-DK" dirty="0" err="1"/>
              <a:t>baeredygtighedsklassen</a:t>
            </a:r>
            <a:r>
              <a:rPr lang="da-DK" dirty="0"/>
              <a:t>/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751D83E-4E5A-9341-B215-650DF2E301CC}"/>
              </a:ext>
            </a:extLst>
          </p:cNvPr>
          <p:cNvSpPr/>
          <p:nvPr userDrawn="1"/>
        </p:nvSpPr>
        <p:spPr>
          <a:xfrm>
            <a:off x="3310269" y="3244334"/>
            <a:ext cx="557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err="1"/>
              <a:t>https</a:t>
            </a:r>
            <a:r>
              <a:rPr lang="da-DK" dirty="0"/>
              <a:t>://</a:t>
            </a:r>
            <a:r>
              <a:rPr lang="da-DK" dirty="0" err="1"/>
              <a:t>byggeriogenergi.dk</a:t>
            </a:r>
            <a:r>
              <a:rPr lang="da-DK" dirty="0"/>
              <a:t>/film/</a:t>
            </a:r>
            <a:r>
              <a:rPr lang="da-DK" dirty="0" err="1"/>
              <a:t>baeredygtighedsklassen</a:t>
            </a:r>
            <a:r>
              <a:rPr lang="da-DK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50983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med teknisk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A47039F-B259-4D47-A222-319CE3B02CAD}"/>
              </a:ext>
            </a:extLst>
          </p:cNvPr>
          <p:cNvSpPr txBox="1">
            <a:spLocks/>
          </p:cNvSpPr>
          <p:nvPr userDrawn="1"/>
        </p:nvSpPr>
        <p:spPr>
          <a:xfrm>
            <a:off x="839791" y="1217788"/>
            <a:ext cx="5765549" cy="90327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Teknisk</a:t>
            </a:r>
            <a:r>
              <a:rPr lang="en-US" dirty="0"/>
              <a:t> illustration</a:t>
            </a:r>
          </a:p>
          <a:p>
            <a:r>
              <a:rPr lang="en-US" dirty="0" err="1"/>
              <a:t>højrestillet</a:t>
            </a:r>
            <a:endParaRPr lang="da-DK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87A932D-DAF6-4441-B443-5402FB11F11D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839790" y="2479615"/>
            <a:ext cx="5765549" cy="3150506"/>
          </a:xfrm>
        </p:spPr>
        <p:txBody>
          <a:bodyPr lIns="0" tIns="0" rIns="0" bIns="0">
            <a:normAutofit/>
          </a:bodyPr>
          <a:lstStyle>
            <a:lvl1pPr marL="285750" indent="-285750">
              <a:buClr>
                <a:schemeClr val="tx1"/>
              </a:buClr>
              <a:buFont typeface="Wingdings" pitchFamily="2" charset="2"/>
              <a:buChar char="§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sz="1600" dirty="0"/>
              <a:t>Tryk for at erstatte teksten</a:t>
            </a:r>
            <a:br>
              <a:rPr lang="da-DK" sz="1600" dirty="0"/>
            </a:br>
            <a:br>
              <a:rPr lang="da-DK" sz="1600" dirty="0"/>
            </a:b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246424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med teknisk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C9A35E3-38DE-2543-9344-B1A1B6C000DD}"/>
              </a:ext>
            </a:extLst>
          </p:cNvPr>
          <p:cNvSpPr/>
          <p:nvPr userDrawn="1"/>
        </p:nvSpPr>
        <p:spPr>
          <a:xfrm>
            <a:off x="1078366" y="934278"/>
            <a:ext cx="4830416" cy="49894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A47039F-B259-4D47-A222-319CE3B02CAD}"/>
              </a:ext>
            </a:extLst>
          </p:cNvPr>
          <p:cNvSpPr txBox="1">
            <a:spLocks/>
          </p:cNvSpPr>
          <p:nvPr userDrawn="1"/>
        </p:nvSpPr>
        <p:spPr>
          <a:xfrm>
            <a:off x="1484182" y="1309976"/>
            <a:ext cx="4712835" cy="90327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err="1"/>
              <a:t>Indsæt</a:t>
            </a:r>
            <a:r>
              <a:rPr lang="en-US" dirty="0"/>
              <a:t> </a:t>
            </a:r>
          </a:p>
          <a:p>
            <a:r>
              <a:rPr lang="en-US" dirty="0" err="1"/>
              <a:t>overskrift</a:t>
            </a:r>
            <a:endParaRPr lang="da-DK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87A932D-DAF6-4441-B443-5402FB11F11D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484183" y="2493232"/>
            <a:ext cx="3877948" cy="3150506"/>
          </a:xfrm>
        </p:spPr>
        <p:txBody>
          <a:bodyPr lIns="0" tIns="0" rIns="0" bIns="0">
            <a:normAutofit/>
          </a:bodyPr>
          <a:lstStyle>
            <a:lvl1pPr marL="285750" indent="-285750">
              <a:buClr>
                <a:schemeClr val="tx1"/>
              </a:buClr>
              <a:buFont typeface="Wingdings" pitchFamily="2" charset="2"/>
              <a:buChar char="§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sz="1600" dirty="0"/>
              <a:t>Tryk for at erstatte teksten</a:t>
            </a:r>
            <a:br>
              <a:rPr lang="da-DK" sz="1600" dirty="0"/>
            </a:br>
            <a:br>
              <a:rPr lang="da-DK" sz="1600" dirty="0"/>
            </a:br>
            <a:endParaRPr lang="da-DK" sz="1600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0C5C033-7EF3-B24E-8C0C-E2F6B2A47C92}"/>
              </a:ext>
            </a:extLst>
          </p:cNvPr>
          <p:cNvSpPr/>
          <p:nvPr userDrawn="1"/>
        </p:nvSpPr>
        <p:spPr>
          <a:xfrm>
            <a:off x="6314598" y="934278"/>
            <a:ext cx="4830416" cy="49894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BE2FFB5-90A0-C545-862B-FFAB29B98ACC}"/>
              </a:ext>
            </a:extLst>
          </p:cNvPr>
          <p:cNvSpPr txBox="1">
            <a:spLocks/>
          </p:cNvSpPr>
          <p:nvPr userDrawn="1"/>
        </p:nvSpPr>
        <p:spPr>
          <a:xfrm>
            <a:off x="6720414" y="1309976"/>
            <a:ext cx="4712835" cy="90327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err="1"/>
              <a:t>Indsæt</a:t>
            </a:r>
            <a:r>
              <a:rPr lang="en-US" dirty="0"/>
              <a:t> </a:t>
            </a:r>
          </a:p>
          <a:p>
            <a:r>
              <a:rPr lang="en-US" dirty="0" err="1"/>
              <a:t>overskrift</a:t>
            </a:r>
            <a:endParaRPr lang="da-DK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1593D83-5554-1044-BDE7-703FBDF80E9B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6720415" y="2493232"/>
            <a:ext cx="3877948" cy="3150506"/>
          </a:xfrm>
        </p:spPr>
        <p:txBody>
          <a:bodyPr lIns="0" tIns="0" rIns="0" bIns="0">
            <a:normAutofit/>
          </a:bodyPr>
          <a:lstStyle>
            <a:lvl1pPr marL="285750" indent="-285750">
              <a:buClr>
                <a:schemeClr val="tx1"/>
              </a:buClr>
              <a:buFont typeface="Wingdings" pitchFamily="2" charset="2"/>
              <a:buChar char="§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sz="1600" dirty="0"/>
              <a:t>Tryk for at erstatte teksten</a:t>
            </a:r>
            <a:br>
              <a:rPr lang="da-DK" sz="1600" dirty="0"/>
            </a:br>
            <a:br>
              <a:rPr lang="da-DK" sz="1600" dirty="0"/>
            </a:b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4003571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C7CC4A-0591-47CD-B703-EBF093986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2CE6FF7-F7ED-4C21-8C1A-127B02DA9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EB7A133-F46E-4A1C-B85A-BBFCCCFCDC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9F0C32-B8E0-43D5-8811-335337B6F39D}" type="datetimeFigureOut">
              <a:rPr lang="da-DK" smtClean="0"/>
              <a:t>31.12.2020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AF07487-C6FC-4C0B-B6E3-DF58BF20A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D5C791C-42EA-4873-96A4-465435FBB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077165-B817-486A-A2FE-7029D03976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8310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A622EF-34E6-425E-8357-B44E0B383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latin typeface="+mn-lt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7F4C31C-A9BF-4496-913F-94B2F38A8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643102D-C8F0-43B0-9754-2A032B530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077165-B817-486A-A2FE-7029D03976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6059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831AD3-70A6-4347-A3C5-87684E63C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0C7F263-ECF2-4762-ABFE-7A929F030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362B5B1-9E4D-4969-957C-33DB39649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0AC6C8E-E47F-4EBC-ADD8-4DE7FDDF37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9F0C32-B8E0-43D5-8811-335337B6F39D}" type="datetimeFigureOut">
              <a:rPr lang="da-DK" smtClean="0"/>
              <a:t>31.12.2020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79D0E71-5E86-4C17-86E1-FB56BC8BB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75536FA-5BEC-4382-A3E9-D68F9E3EE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077165-B817-486A-A2FE-7029D03976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768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C48B62AC-928F-E841-A2CC-3FE3A58EA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4032" y="1709738"/>
            <a:ext cx="781341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701EB067-4A11-0741-95EF-34023AA3E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34032" y="4589463"/>
            <a:ext cx="781341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billede 11">
            <a:extLst>
              <a:ext uri="{FF2B5EF4-FFF2-40B4-BE49-F238E27FC236}">
                <a16:creationId xmlns:a16="http://schemas.microsoft.com/office/drawing/2014/main" id="{C918AB74-1EFA-FA48-9DCB-D82C716651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928551" cy="6858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752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7C9D3B-C0A4-7E4F-B540-20B020409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85C6485-2455-A642-B499-56A6865FC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28288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 sz="200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766732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436D14-598C-EB43-8E4F-D5D8A7304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083379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237E353-6E40-0D4F-A5F0-836C667ABD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8083380" cy="4351338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sz="1600"/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87BE771-FF28-AD4A-B31D-60EC6B36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182562"/>
            <a:ext cx="2743200" cy="365125"/>
          </a:xfrm>
          <a:prstGeom prst="rect">
            <a:avLst/>
          </a:prstGeom>
        </p:spPr>
        <p:txBody>
          <a:bodyPr/>
          <a:lstStyle/>
          <a:p>
            <a:fld id="{D199FF42-80A3-8F40-9EA3-AF2241956B20}" type="slidenum">
              <a:rPr lang="da-DK" smtClean="0"/>
              <a:t>‹nr.›</a:t>
            </a:fld>
            <a:endParaRPr lang="da-DK"/>
          </a:p>
        </p:txBody>
      </p:sp>
      <p:pic>
        <p:nvPicPr>
          <p:cNvPr id="13" name="Billede 12" descr="Videncenter logo.png">
            <a:extLst>
              <a:ext uri="{FF2B5EF4-FFF2-40B4-BE49-F238E27FC236}">
                <a16:creationId xmlns:a16="http://schemas.microsoft.com/office/drawing/2014/main" id="{176825D1-DE9C-2645-AE2B-BBE4A9E7B4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6127750"/>
            <a:ext cx="1945873" cy="365125"/>
          </a:xfrm>
          <a:prstGeom prst="rect">
            <a:avLst/>
          </a:prstGeom>
        </p:spPr>
      </p:pic>
      <p:sp>
        <p:nvSpPr>
          <p:cNvPr id="14" name="Pladsholder til billede 11">
            <a:extLst>
              <a:ext uri="{FF2B5EF4-FFF2-40B4-BE49-F238E27FC236}">
                <a16:creationId xmlns:a16="http://schemas.microsoft.com/office/drawing/2014/main" id="{7660AB38-7777-DE48-942C-557BB78174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63449" y="0"/>
            <a:ext cx="2928551" cy="685800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70743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C48B62AC-928F-E841-A2CC-3FE3A58EA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4032" y="1709738"/>
            <a:ext cx="781341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701EB067-4A11-0741-95EF-34023AA3E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34032" y="4589463"/>
            <a:ext cx="781341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91648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7C9D3B-C0A4-7E4F-B540-20B020409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85C6485-2455-A642-B499-56A6865FC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28288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 sz="200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2040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436D14-598C-EB43-8E4F-D5D8A7304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083379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237E353-6E40-0D4F-A5F0-836C667ABD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8083380" cy="4351338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sz="1600"/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87BE771-FF28-AD4A-B31D-60EC6B36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182562"/>
            <a:ext cx="2743200" cy="365125"/>
          </a:xfrm>
          <a:prstGeom prst="rect">
            <a:avLst/>
          </a:prstGeom>
        </p:spPr>
        <p:txBody>
          <a:bodyPr/>
          <a:lstStyle/>
          <a:p>
            <a:fld id="{D199FF42-80A3-8F40-9EA3-AF2241956B20}" type="slidenum">
              <a:rPr lang="da-DK" smtClean="0"/>
              <a:t>‹nr.›</a:t>
            </a:fld>
            <a:endParaRPr lang="da-DK"/>
          </a:p>
        </p:txBody>
      </p:sp>
      <p:pic>
        <p:nvPicPr>
          <p:cNvPr id="13" name="Billede 12" descr="Videncenter logo.png">
            <a:extLst>
              <a:ext uri="{FF2B5EF4-FFF2-40B4-BE49-F238E27FC236}">
                <a16:creationId xmlns:a16="http://schemas.microsoft.com/office/drawing/2014/main" id="{176825D1-DE9C-2645-AE2B-BBE4A9E7B4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6127750"/>
            <a:ext cx="194587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75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436D14-598C-EB43-8E4F-D5D8A7304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253" y="414553"/>
            <a:ext cx="8054545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237E353-6E40-0D4F-A5F0-836C667AB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9254" y="1875053"/>
            <a:ext cx="8054546" cy="4351338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sz="16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59243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d teknisk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A47039F-B259-4D47-A222-319CE3B02CAD}"/>
              </a:ext>
            </a:extLst>
          </p:cNvPr>
          <p:cNvSpPr txBox="1">
            <a:spLocks/>
          </p:cNvSpPr>
          <p:nvPr userDrawn="1"/>
        </p:nvSpPr>
        <p:spPr>
          <a:xfrm>
            <a:off x="5586660" y="1217788"/>
            <a:ext cx="5765549" cy="90327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err="1"/>
              <a:t>Teknisk</a:t>
            </a:r>
            <a:r>
              <a:rPr lang="en-US" dirty="0"/>
              <a:t> illustration</a:t>
            </a:r>
          </a:p>
          <a:p>
            <a:r>
              <a:rPr lang="en-US" dirty="0" err="1"/>
              <a:t>venstrestillet</a:t>
            </a:r>
            <a:endParaRPr lang="da-DK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87A932D-DAF6-4441-B443-5402FB11F11D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5586659" y="2479615"/>
            <a:ext cx="5765549" cy="3340416"/>
          </a:xfrm>
        </p:spPr>
        <p:txBody>
          <a:bodyPr lIns="0" tIns="0" rIns="0" bIns="0">
            <a:normAutofit/>
          </a:bodyPr>
          <a:lstStyle>
            <a:lvl1pPr marL="285750" indent="-285750">
              <a:buClr>
                <a:schemeClr val="tx1"/>
              </a:buClr>
              <a:buFont typeface="Wingdings" pitchFamily="2" charset="2"/>
              <a:buChar char="§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sz="1600" dirty="0"/>
              <a:t>Tryk for at erstatte teksten</a:t>
            </a:r>
            <a:br>
              <a:rPr lang="da-DK" sz="1600" dirty="0"/>
            </a:br>
            <a:br>
              <a:rPr lang="da-DK" sz="1600" dirty="0"/>
            </a:b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112034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0DD55B5-1EF8-C649-A591-3A59C8D08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2828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4F815CF-9631-9943-A0C1-9F15E6DE3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28288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z="2000" dirty="0"/>
              <a:t>Tryk for at indsætte teksten</a:t>
            </a:r>
            <a:endParaRPr lang="da-DK" dirty="0"/>
          </a:p>
        </p:txBody>
      </p:sp>
      <p:pic>
        <p:nvPicPr>
          <p:cNvPr id="4" name="Billede 3" descr="Videncenter logo.png">
            <a:extLst>
              <a:ext uri="{FF2B5EF4-FFF2-40B4-BE49-F238E27FC236}">
                <a16:creationId xmlns:a16="http://schemas.microsoft.com/office/drawing/2014/main" id="{D87DC610-1B6C-454A-84EF-41B69D343FC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0416" y="6178765"/>
            <a:ext cx="194587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1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69" r:id="rId3"/>
    <p:sldLayoutId id="2147483670" r:id="rId4"/>
    <p:sldLayoutId id="2147483649" r:id="rId5"/>
    <p:sldLayoutId id="2147483661" r:id="rId6"/>
    <p:sldLayoutId id="2147483650" r:id="rId7"/>
    <p:sldLayoutId id="2147483660" r:id="rId8"/>
    <p:sldLayoutId id="2147483656" r:id="rId9"/>
    <p:sldLayoutId id="2147483662" r:id="rId10"/>
    <p:sldLayoutId id="2147483663" r:id="rId11"/>
    <p:sldLayoutId id="2147483665" r:id="rId12"/>
    <p:sldLayoutId id="2147483666" r:id="rId13"/>
    <p:sldLayoutId id="214748366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byggeriogenergi.dk/film/varmeanlaeg-praktiske-anvisninger/konvertering-til-jordvarme/" TargetMode="External"/><Relationship Id="rId4" Type="http://schemas.openxmlformats.org/officeDocument/2006/relationships/hyperlink" Target="https://www.byggeriogenergi.dk/film/varmeanlaeg-praktiske-anvisninger/varmepumper-passer-varmeafgiverne-til-den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byggeriogenergi.dk/enfamiliehuse/varmeinstallation/varmepumper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veff.sbi.dk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veff.sbi.dk/" TargetMode="Externa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yggeriogenergi.dk/enfamiliehuse/varmeinstallation/varmepumper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eff.sbi.d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veff.sbi.dk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byggeriogenergi.dk/film/varmeanlaeg-praktiske-anvisninger/konvertering-til-jordvarme/" TargetMode="External"/><Relationship Id="rId5" Type="http://schemas.openxmlformats.org/officeDocument/2006/relationships/hyperlink" Target="https://www.byggeriogenergi.dk/film/varmeanlaeg-praktiske-anvisninger/varmepumper-passer-varmeafgiverne-til-den/" TargetMode="External"/><Relationship Id="rId4" Type="http://schemas.openxmlformats.org/officeDocument/2006/relationships/hyperlink" Target="https://byggeriogenergi.dk/enfamiliehuse/varmeinstallation/varmepumpe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eff.sbi.dk/BuildingInputPag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33929388-F3DD-D149-AE62-6CFA98FE7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800" dirty="0"/>
              <a:t>Fra gas til varmepumpe – </a:t>
            </a:r>
            <a:br>
              <a:rPr lang="da-DK" sz="4800" dirty="0"/>
            </a:br>
            <a:r>
              <a:rPr lang="da-DK" sz="4800" dirty="0"/>
              <a:t>hvordan tilpasses </a:t>
            </a:r>
            <a:r>
              <a:rPr lang="da-DK" sz="4800" dirty="0" err="1"/>
              <a:t>varmeafgiversystemet</a:t>
            </a:r>
            <a:r>
              <a:rPr lang="da-DK" sz="4800" dirty="0"/>
              <a:t>?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46F84390-2332-974A-BB87-ED423B6FB2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Oktober 2020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34086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8BEF3932-6525-4AEB-8533-CD38E01284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664" y="1002592"/>
            <a:ext cx="4701681" cy="31679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98F0F31-A02B-4337-8BCE-F474227C94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730" y="1002592"/>
            <a:ext cx="4701681" cy="3169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FBD5F00C-56E9-488C-A059-F91138D7375A}"/>
              </a:ext>
            </a:extLst>
          </p:cNvPr>
          <p:cNvSpPr txBox="1"/>
          <p:nvPr/>
        </p:nvSpPr>
        <p:spPr>
          <a:xfrm>
            <a:off x="728029" y="4558337"/>
            <a:ext cx="113612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Find film om, hvordan du finder ud af, om </a:t>
            </a:r>
            <a:r>
              <a:rPr lang="da-DK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varmeafgiverne</a:t>
            </a:r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passer til varmepumpedrift::</a:t>
            </a:r>
          </a:p>
          <a:p>
            <a:r>
              <a:rPr lang="da-DK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https://www.byggeriogenergi.dk/film/varmeanlaeg-praktiske-anvisninger/varmepumper-passer-varmeafgiverne-til-den/</a:t>
            </a:r>
            <a:endParaRPr lang="da-DK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a-DK" u="sng" dirty="0">
              <a:solidFill>
                <a:srgbClr val="0563C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a-DK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Og en film om konvertering til jordvarme her: </a:t>
            </a:r>
          </a:p>
          <a:p>
            <a:r>
              <a:rPr lang="da-DK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https://byggeriogenergi.dk/film/varmeanlaeg-praktiske-anvisninger/konvertering-til-jordvarme/</a:t>
            </a:r>
            <a:r>
              <a:rPr lang="da-DK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endParaRPr lang="da-DK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462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D1D2C7-1191-4743-968D-F339C4C4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Beregning af </a:t>
            </a:r>
            <a:r>
              <a:rPr lang="da-DK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varmeafgivere</a:t>
            </a:r>
            <a:endParaRPr lang="da-DK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D8DBA31-BE64-8646-B332-0B5D4FBD715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a-DK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Find beregningsarket til </a:t>
            </a:r>
            <a:r>
              <a:rPr lang="da-DK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varmeafgiverne</a:t>
            </a:r>
            <a:r>
              <a:rPr lang="da-DK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– radiatorer/gulvvarme og noteringsark her:</a:t>
            </a:r>
            <a:br>
              <a:rPr lang="da-DK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da-DK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a-DK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https://www.byggeriogenergi.dk/enfamiliehuse/varmeinstallation/varmepumper/</a:t>
            </a:r>
            <a:r>
              <a:rPr lang="da-DK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da-DK" b="0" i="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da-DK"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a-DK"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a-DK"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ladsholder til billede 5" descr="Et billede, der indeholder væg, indendørs, person, hånd&#10;&#10;Automatisk genereret beskrivelse">
            <a:extLst>
              <a:ext uri="{FF2B5EF4-FFF2-40B4-BE49-F238E27FC236}">
                <a16:creationId xmlns:a16="http://schemas.microsoft.com/office/drawing/2014/main" id="{93C8D228-1012-104B-A966-8890AE2BD73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r="114"/>
          <a:stretch/>
        </p:blipFill>
        <p:spPr/>
      </p:pic>
    </p:spTree>
    <p:extLst>
      <p:ext uri="{BB962C8B-B14F-4D97-AF65-F5344CB8AC3E}">
        <p14:creationId xmlns:p14="http://schemas.microsoft.com/office/powerpoint/2010/main" val="476525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61A579-F0F8-404C-802E-A2A672160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b="0" i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10DDA69-539F-4389-A51F-B78F8DB37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DD7F581-4E76-4420-BE41-93692EE555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458" y="826241"/>
            <a:ext cx="10515600" cy="518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8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1D838563-F1F8-47CE-9DA2-30A2CA91D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844" y="1143000"/>
            <a:ext cx="11511448" cy="4610100"/>
          </a:xfrm>
          <a:prstGeom prst="rect">
            <a:avLst/>
          </a:prstGeom>
        </p:spPr>
      </p:pic>
      <p:sp>
        <p:nvSpPr>
          <p:cNvPr id="5" name="Pil: højre 4">
            <a:extLst>
              <a:ext uri="{FF2B5EF4-FFF2-40B4-BE49-F238E27FC236}">
                <a16:creationId xmlns:a16="http://schemas.microsoft.com/office/drawing/2014/main" id="{C301745C-D5F3-4A9D-A60B-7D4A78BA1E75}"/>
              </a:ext>
            </a:extLst>
          </p:cNvPr>
          <p:cNvSpPr/>
          <p:nvPr/>
        </p:nvSpPr>
        <p:spPr>
          <a:xfrm>
            <a:off x="6493565" y="3283226"/>
            <a:ext cx="1577009" cy="291548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1543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E875ED8-A06B-49FE-9B89-467065CC4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000" y="1486241"/>
            <a:ext cx="9000000" cy="38855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8648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392A4601-D54E-4F95-A41B-4B89E20CC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000" y="752894"/>
            <a:ext cx="9000000" cy="53522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il: højre 4">
            <a:extLst>
              <a:ext uri="{FF2B5EF4-FFF2-40B4-BE49-F238E27FC236}">
                <a16:creationId xmlns:a16="http://schemas.microsoft.com/office/drawing/2014/main" id="{C803C2E3-7B3B-4F08-AEA2-3A7CDDA82087}"/>
              </a:ext>
            </a:extLst>
          </p:cNvPr>
          <p:cNvSpPr/>
          <p:nvPr/>
        </p:nvSpPr>
        <p:spPr>
          <a:xfrm>
            <a:off x="4691270" y="4452730"/>
            <a:ext cx="927652" cy="25179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2811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3ADF818-EBFE-4D7E-936C-13BAA937B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70" y="304206"/>
            <a:ext cx="8185859" cy="558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ladsholder til billede 6" descr="Et billede, der indeholder jord, beholder&#10;&#10;Automatisk genereret beskrivelse">
            <a:extLst>
              <a:ext uri="{FF2B5EF4-FFF2-40B4-BE49-F238E27FC236}">
                <a16:creationId xmlns:a16="http://schemas.microsoft.com/office/drawing/2014/main" id="{FA7A9096-DE10-974B-81CD-20FA3027C625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22475" y="0"/>
            <a:ext cx="2928551" cy="6858000"/>
          </a:xfrm>
        </p:spPr>
      </p:pic>
    </p:spTree>
    <p:extLst>
      <p:ext uri="{BB962C8B-B14F-4D97-AF65-F5344CB8AC3E}">
        <p14:creationId xmlns:p14="http://schemas.microsoft.com/office/powerpoint/2010/main" val="3216178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99F2032-62CE-443A-A936-728E31617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19" y="231577"/>
            <a:ext cx="7591534" cy="56375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EAC0B34-A7F8-2444-9C54-30594374F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B5E164A-6B8D-9B45-8312-7D9BD942A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1" name="Pladsholder til billede 10" descr="Et billede, der indeholder himmel, udendørs, græs, felt&#10;&#10;Automatisk genereret beskrivelse">
            <a:extLst>
              <a:ext uri="{FF2B5EF4-FFF2-40B4-BE49-F238E27FC236}">
                <a16:creationId xmlns:a16="http://schemas.microsoft.com/office/drawing/2014/main" id="{F45372C0-0A30-9C41-9FD3-F5B325C59C0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527587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D8B7119E-82DC-4AA4-9F4C-D81FA9F8D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23" y="677541"/>
            <a:ext cx="7438017" cy="540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24318462-8777-4B21-964F-E3F508775DDD}"/>
              </a:ext>
            </a:extLst>
          </p:cNvPr>
          <p:cNvSpPr/>
          <p:nvPr/>
        </p:nvSpPr>
        <p:spPr>
          <a:xfrm>
            <a:off x="1853852" y="1027906"/>
            <a:ext cx="4659682" cy="9887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Hvis der manglede varme, ville man kunne se det  med en rød søjle op ad y-aksen. Her mangler fx kun varme i 11 timer årligt  i stuen</a:t>
            </a:r>
          </a:p>
        </p:txBody>
      </p:sp>
      <p:pic>
        <p:nvPicPr>
          <p:cNvPr id="6" name="Pladsholder til indhold 6">
            <a:extLst>
              <a:ext uri="{FF2B5EF4-FFF2-40B4-BE49-F238E27FC236}">
                <a16:creationId xmlns:a16="http://schemas.microsoft.com/office/drawing/2014/main" id="{F1FE605D-C7F2-438D-80C4-3CB39E332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861477" y="2944368"/>
            <a:ext cx="4013569" cy="241306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5C4A0800-1857-4A32-904C-A9F1185782AE}"/>
              </a:ext>
            </a:extLst>
          </p:cNvPr>
          <p:cNvSpPr/>
          <p:nvPr/>
        </p:nvSpPr>
        <p:spPr>
          <a:xfrm>
            <a:off x="8593784" y="1865376"/>
            <a:ext cx="2253510" cy="8417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Sådan ville det se ud, hvis der manglede varme</a:t>
            </a:r>
          </a:p>
        </p:txBody>
      </p:sp>
    </p:spTree>
    <p:extLst>
      <p:ext uri="{BB962C8B-B14F-4D97-AF65-F5344CB8AC3E}">
        <p14:creationId xmlns:p14="http://schemas.microsoft.com/office/powerpoint/2010/main" val="1858910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B8C72574-D4F2-4163-803B-5B32D245BE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9053" y="1470990"/>
            <a:ext cx="5954433" cy="42239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3C95177-10CB-FD40-8C43-CCEBFCD2D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Toftlund – fra gas til varmepumpe</a:t>
            </a:r>
          </a:p>
        </p:txBody>
      </p:sp>
    </p:spTree>
    <p:extLst>
      <p:ext uri="{BB962C8B-B14F-4D97-AF65-F5344CB8AC3E}">
        <p14:creationId xmlns:p14="http://schemas.microsoft.com/office/powerpoint/2010/main" val="2425279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C5CCA-61C4-40DD-A162-77BD8D9B1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956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a-DK" sz="360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Udfordringerne ved overgangen </a:t>
            </a:r>
            <a:br>
              <a:rPr lang="da-DK" sz="360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a-DK" sz="360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 gas til varmepumpe belyses med eksempler</a:t>
            </a:r>
            <a:br>
              <a:rPr lang="da-DK" i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da-DK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9FCA3D3-F46B-4A3B-AC4B-7E1D5E43F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0358"/>
            <a:ext cx="6585286" cy="3768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Ved brug af beregningsværktøjer fra </a:t>
            </a:r>
            <a:r>
              <a:rPr lang="da-DK" sz="24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Videncentret</a:t>
            </a:r>
            <a:r>
              <a:rPr lang="da-DK" sz="2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belyses betydningen af </a:t>
            </a:r>
            <a:br>
              <a:rPr lang="da-DK" sz="2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da-DK" sz="2400" b="0" i="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da-DK" sz="18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Radiatorstørrelse og antal</a:t>
            </a:r>
          </a:p>
          <a:p>
            <a:pPr lvl="1"/>
            <a:r>
              <a:rPr lang="da-DK" sz="18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Husets klimaskærm</a:t>
            </a:r>
          </a:p>
          <a:p>
            <a:pPr lvl="1"/>
            <a:r>
              <a:rPr lang="da-DK" sz="18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Varmekurven</a:t>
            </a:r>
            <a:br>
              <a:rPr lang="da-DK" sz="18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da-DK" sz="1800" b="0" i="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da-DK" sz="24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Herunder disses indflydelse på </a:t>
            </a:r>
          </a:p>
          <a:p>
            <a:pPr lvl="1"/>
            <a:r>
              <a:rPr lang="da-DK" sz="18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Effektfaktor</a:t>
            </a:r>
          </a:p>
          <a:p>
            <a:pPr lvl="1"/>
            <a:r>
              <a:rPr lang="da-DK" sz="18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El-forbrug</a:t>
            </a:r>
          </a:p>
          <a:p>
            <a:pPr lvl="1"/>
            <a:r>
              <a:rPr lang="da-DK" sz="18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Opvarmning</a:t>
            </a:r>
          </a:p>
        </p:txBody>
      </p:sp>
      <p:pic>
        <p:nvPicPr>
          <p:cNvPr id="5" name="Billede 4" descr="ivt%20nordic%2012%20120.jpg">
            <a:extLst>
              <a:ext uri="{FF2B5EF4-FFF2-40B4-BE49-F238E27FC236}">
                <a16:creationId xmlns:a16="http://schemas.microsoft.com/office/drawing/2014/main" id="{B4FA8156-DCE7-4963-88D0-509CE9434889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3486" y="3322094"/>
            <a:ext cx="1903584" cy="20490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Varmepumpe">
            <a:extLst>
              <a:ext uri="{FF2B5EF4-FFF2-40B4-BE49-F238E27FC236}">
                <a16:creationId xmlns:a16="http://schemas.microsoft.com/office/drawing/2014/main" id="{AA05BDAC-973F-402B-A357-8C47CC50C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38608" y="3322094"/>
            <a:ext cx="1903584" cy="208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67E5DCE1-9B52-41FE-9D02-02CFA045C6BD}"/>
              </a:ext>
            </a:extLst>
          </p:cNvPr>
          <p:cNvSpPr txBox="1"/>
          <p:nvPr/>
        </p:nvSpPr>
        <p:spPr>
          <a:xfrm>
            <a:off x="7257638" y="2774544"/>
            <a:ext cx="4138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Luftvarmepumpe og jordvarmepumpe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8011DF0E-028D-403F-9C2C-9F5D610A6A47}"/>
              </a:ext>
            </a:extLst>
          </p:cNvPr>
          <p:cNvSpPr txBox="1"/>
          <p:nvPr/>
        </p:nvSpPr>
        <p:spPr>
          <a:xfrm>
            <a:off x="7488080" y="5539078"/>
            <a:ext cx="3954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Begge til radiatorer og gulvvarme</a:t>
            </a:r>
          </a:p>
        </p:txBody>
      </p:sp>
    </p:spTree>
    <p:extLst>
      <p:ext uri="{BB962C8B-B14F-4D97-AF65-F5344CB8AC3E}">
        <p14:creationId xmlns:p14="http://schemas.microsoft.com/office/powerpoint/2010/main" val="1061440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F5BB737E-8145-4DD1-82B7-FF5D082BB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790" y="263587"/>
            <a:ext cx="5343368" cy="55630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082FACDF-CEAC-4818-B781-8BC66DF1D3BB}"/>
              </a:ext>
            </a:extLst>
          </p:cNvPr>
          <p:cNvSpPr txBox="1"/>
          <p:nvPr/>
        </p:nvSpPr>
        <p:spPr>
          <a:xfrm>
            <a:off x="844556" y="2444949"/>
            <a:ext cx="3861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Hvad sker der, hvis vi skifter vinduer og isolerer ekstra?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756F14B6-34AC-4818-AF8F-C058B27B69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1934" y="1031358"/>
            <a:ext cx="3728035" cy="35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26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F6608-ACD1-483B-BEDE-E2CCD74F7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81" y="903859"/>
            <a:ext cx="10433393" cy="1325563"/>
          </a:xfrm>
        </p:spPr>
        <p:txBody>
          <a:bodyPr>
            <a:normAutofit/>
          </a:bodyPr>
          <a:lstStyle/>
          <a:p>
            <a:r>
              <a:rPr lang="da-DK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Toftlund – 100 m</a:t>
            </a:r>
            <a:r>
              <a:rPr lang="da-DK" i="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da-DK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optimeret</a:t>
            </a:r>
          </a:p>
        </p:txBody>
      </p:sp>
      <p:pic>
        <p:nvPicPr>
          <p:cNvPr id="5" name="Picture 2" descr="1 vÃ¦relses ungdomsbolig - Degnemarken, 5892 Gudbjerg Sydfyn">
            <a:extLst>
              <a:ext uri="{FF2B5EF4-FFF2-40B4-BE49-F238E27FC236}">
                <a16:creationId xmlns:a16="http://schemas.microsoft.com/office/drawing/2014/main" id="{67D71CD2-AC61-473E-8293-5C62DB7F01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97666" y="3055408"/>
            <a:ext cx="1440000" cy="128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3512AA-C54E-4785-A95E-CB5EE2CAA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4127" y="3054837"/>
            <a:ext cx="1440000" cy="128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I-phone_2015\107APPLE\IMG_8011.JPG">
            <a:extLst>
              <a:ext uri="{FF2B5EF4-FFF2-40B4-BE49-F238E27FC236}">
                <a16:creationId xmlns:a16="http://schemas.microsoft.com/office/drawing/2014/main" id="{135047D3-D95B-41B1-B802-C14723739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589" y="3054837"/>
            <a:ext cx="1440000" cy="128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93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8ADB9684-DD73-4725-B18A-A306451F2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175" y="1089000"/>
            <a:ext cx="8191520" cy="48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2672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99F43ABB-B65E-489E-A85F-1A48DD33D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12" y="307757"/>
            <a:ext cx="7891266" cy="54701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F7692EA-FFB3-954A-BE24-F85552BB8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843E579-23C3-3F44-9EEF-6B3AC8680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" name="Pladsholder til billede 8" descr="Et billede, der indeholder bygning, gulv, hård, træ&#10;&#10;Automatisk genereret beskrivelse">
            <a:extLst>
              <a:ext uri="{FF2B5EF4-FFF2-40B4-BE49-F238E27FC236}">
                <a16:creationId xmlns:a16="http://schemas.microsoft.com/office/drawing/2014/main" id="{659CFC50-8B6A-4C41-8B09-44977D08EDF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410950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194C1ABB-7918-4C44-9515-57BF7D3BA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828" y="323795"/>
            <a:ext cx="6641332" cy="55666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Pil: venstre 5">
            <a:extLst>
              <a:ext uri="{FF2B5EF4-FFF2-40B4-BE49-F238E27FC236}">
                <a16:creationId xmlns:a16="http://schemas.microsoft.com/office/drawing/2014/main" id="{ABCA03EA-17D2-4924-8C1F-DB0BE4D6358F}"/>
              </a:ext>
            </a:extLst>
          </p:cNvPr>
          <p:cNvSpPr/>
          <p:nvPr/>
        </p:nvSpPr>
        <p:spPr>
          <a:xfrm>
            <a:off x="8432961" y="4702586"/>
            <a:ext cx="2283293" cy="335666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433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556E9087-F9CF-4BEB-B19C-5D61D7EC8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348" y="866440"/>
            <a:ext cx="9117318" cy="51251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152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0115CE1-4E40-4815-BBEC-C468CF619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52" y="1098522"/>
            <a:ext cx="6688512" cy="46609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F416F068-3922-406D-ABA6-945BF4123753}"/>
              </a:ext>
            </a:extLst>
          </p:cNvPr>
          <p:cNvSpPr txBox="1"/>
          <p:nvPr/>
        </p:nvSpPr>
        <p:spPr>
          <a:xfrm>
            <a:off x="7350709" y="2505688"/>
            <a:ext cx="3801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Elforbruget falder – og det er det vigtigste (selvom COP bliver dårligere) </a:t>
            </a:r>
          </a:p>
          <a:p>
            <a:pPr algn="ctr"/>
            <a:endParaRPr lang="da-DK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B18814B-7BD6-4278-BDFE-1B4790A4E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986" y="3236847"/>
            <a:ext cx="4544058" cy="2592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Pil: venstre 12">
            <a:extLst>
              <a:ext uri="{FF2B5EF4-FFF2-40B4-BE49-F238E27FC236}">
                <a16:creationId xmlns:a16="http://schemas.microsoft.com/office/drawing/2014/main" id="{081AB53A-59E8-4C2D-8B9C-9CBA987F5752}"/>
              </a:ext>
            </a:extLst>
          </p:cNvPr>
          <p:cNvSpPr/>
          <p:nvPr/>
        </p:nvSpPr>
        <p:spPr>
          <a:xfrm>
            <a:off x="10073606" y="1096668"/>
            <a:ext cx="1409148" cy="606099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Før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61246D43-6AF3-9F48-B6BE-EFDD119BF7AF}"/>
              </a:ext>
            </a:extLst>
          </p:cNvPr>
          <p:cNvSpPr txBox="1"/>
          <p:nvPr/>
        </p:nvSpPr>
        <p:spPr>
          <a:xfrm>
            <a:off x="7350709" y="1028360"/>
            <a:ext cx="28511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Opvarmning:</a:t>
            </a:r>
            <a:br>
              <a:rPr lang="da-DK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a-DK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Varmepumpe COP: 2,81</a:t>
            </a:r>
            <a:r>
              <a:rPr lang="da-DK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da-DK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Elforbrug: 5,68 kWh/år, heraf </a:t>
            </a:r>
            <a:r>
              <a:rPr lang="da-DK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elpatron</a:t>
            </a:r>
            <a:r>
              <a:rPr lang="da-DK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170 kWh/år</a:t>
            </a:r>
          </a:p>
        </p:txBody>
      </p:sp>
    </p:spTree>
    <p:extLst>
      <p:ext uri="{BB962C8B-B14F-4D97-AF65-F5344CB8AC3E}">
        <p14:creationId xmlns:p14="http://schemas.microsoft.com/office/powerpoint/2010/main" val="3045863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C20775-4DD9-4CBB-8678-CFC65C5D2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04" y="383054"/>
            <a:ext cx="6728460" cy="1325563"/>
          </a:xfrm>
        </p:spPr>
        <p:txBody>
          <a:bodyPr>
            <a:normAutofit/>
          </a:bodyPr>
          <a:lstStyle/>
          <a:p>
            <a:r>
              <a:rPr lang="da-DK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Ny sag – 140 kvadratmeter hus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4F315A8F-01AD-4181-8107-72C614754A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904" y="1595727"/>
            <a:ext cx="5136873" cy="44635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776A6ADA-4A1A-426B-B11F-AAA3D7EF762F}"/>
              </a:ext>
            </a:extLst>
          </p:cNvPr>
          <p:cNvSpPr txBox="1"/>
          <p:nvPr/>
        </p:nvSpPr>
        <p:spPr>
          <a:xfrm>
            <a:off x="6364224" y="1545215"/>
            <a:ext cx="54294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 anbefales både fra leverandører og fra staten at udskifte fra gaskedel til varmepumpe. Vi vil undersøge, om det kan lade sig gøre.</a:t>
            </a:r>
          </a:p>
          <a:p>
            <a:endParaRPr lang="da-DK" sz="175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a-DK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Huset er dårligt isoleret og har termovinduer.</a:t>
            </a:r>
            <a:br>
              <a:rPr lang="da-DK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da-DK" sz="175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a-DK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 benytter værktøjet:</a:t>
            </a:r>
          </a:p>
          <a:p>
            <a:r>
              <a:rPr lang="da-DK" sz="17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https://veff.sbi.dk/</a:t>
            </a:r>
            <a:endParaRPr lang="da-DK" sz="17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a-DK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Og regnearket: </a:t>
            </a:r>
            <a:r>
              <a:rPr lang="da-DK" sz="1750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INDSÆT LINK</a:t>
            </a:r>
            <a:br>
              <a:rPr lang="da-DK" sz="1750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da-DK" sz="175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a-DK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til at indtaste radiatorer</a:t>
            </a:r>
            <a:br>
              <a:rPr lang="da-DK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da-DK" sz="175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a-DK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 forsøger os frem med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Radiatorstørrelse og antal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Husets klimaskærm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7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Varmekurven</a:t>
            </a:r>
          </a:p>
        </p:txBody>
      </p:sp>
    </p:spTree>
    <p:extLst>
      <p:ext uri="{BB962C8B-B14F-4D97-AF65-F5344CB8AC3E}">
        <p14:creationId xmlns:p14="http://schemas.microsoft.com/office/powerpoint/2010/main" val="3199708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961BE8-B623-4D01-A7C4-6450DB0A7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28677"/>
            <a:ext cx="10758055" cy="798657"/>
          </a:xfrm>
        </p:spPr>
        <p:txBody>
          <a:bodyPr>
            <a:noAutofit/>
          </a:bodyPr>
          <a:lstStyle/>
          <a:p>
            <a:r>
              <a:rPr lang="da-DK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Først indtastes husets data i </a:t>
            </a:r>
            <a:r>
              <a:rPr lang="da-DK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https://veff.sbi.dk/</a:t>
            </a:r>
            <a:br>
              <a:rPr lang="da-DK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da-DK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D85A05E-1D94-4FD6-9FE2-87C34C7D0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925" y="1384233"/>
            <a:ext cx="8605949" cy="46450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8403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EA0E48-33ED-42DC-BEDB-C7BACE166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1253"/>
            <a:ext cx="10515600" cy="985693"/>
          </a:xfrm>
        </p:spPr>
        <p:txBody>
          <a:bodyPr>
            <a:normAutofit/>
          </a:bodyPr>
          <a:lstStyle/>
          <a:p>
            <a:r>
              <a:rPr lang="da-DK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På  næste side i programmet ses dette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97CCAAB-B33D-4733-A995-CF1B48233F7D}"/>
              </a:ext>
            </a:extLst>
          </p:cNvPr>
          <p:cNvSpPr txBox="1"/>
          <p:nvPr/>
        </p:nvSpPr>
        <p:spPr>
          <a:xfrm>
            <a:off x="7042017" y="1813611"/>
            <a:ext cx="37560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Læg de tre effekter sammen = i alt ca. effekt 6550 W</a:t>
            </a:r>
            <a:b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Så gås i regnearket </a:t>
            </a: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https://www.byggeriogenergi.dk/enfamiliehuse/varmeinstallation/varmepumper/</a:t>
            </a:r>
            <a:r>
              <a:rPr lang="da-DK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da-DK" dirty="0">
              <a:highlight>
                <a:srgbClr val="FFFF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Pladsholder til indhold 11">
            <a:extLst>
              <a:ext uri="{FF2B5EF4-FFF2-40B4-BE49-F238E27FC236}">
                <a16:creationId xmlns:a16="http://schemas.microsoft.com/office/drawing/2014/main" id="{6B3F1959-F5D1-4D22-994F-F6AB850B4A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93965" y="2702393"/>
            <a:ext cx="2118566" cy="242303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l: venstre 2">
            <a:extLst>
              <a:ext uri="{FF2B5EF4-FFF2-40B4-BE49-F238E27FC236}">
                <a16:creationId xmlns:a16="http://schemas.microsoft.com/office/drawing/2014/main" id="{27E81179-E067-4D7E-A9C9-E6FA53AA0C99}"/>
              </a:ext>
            </a:extLst>
          </p:cNvPr>
          <p:cNvSpPr/>
          <p:nvPr/>
        </p:nvSpPr>
        <p:spPr>
          <a:xfrm>
            <a:off x="4391526" y="3400833"/>
            <a:ext cx="1704474" cy="240632"/>
          </a:xfrm>
          <a:prstGeom prst="lef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Pil: venstre 3">
            <a:extLst>
              <a:ext uri="{FF2B5EF4-FFF2-40B4-BE49-F238E27FC236}">
                <a16:creationId xmlns:a16="http://schemas.microsoft.com/office/drawing/2014/main" id="{17FAB37D-82C9-4A1C-866F-D56A2A407DDA}"/>
              </a:ext>
            </a:extLst>
          </p:cNvPr>
          <p:cNvSpPr/>
          <p:nvPr/>
        </p:nvSpPr>
        <p:spPr>
          <a:xfrm>
            <a:off x="4391526" y="4122870"/>
            <a:ext cx="1704474" cy="240632"/>
          </a:xfrm>
          <a:prstGeom prst="lef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Pil: venstre 4">
            <a:extLst>
              <a:ext uri="{FF2B5EF4-FFF2-40B4-BE49-F238E27FC236}">
                <a16:creationId xmlns:a16="http://schemas.microsoft.com/office/drawing/2014/main" id="{BAD5CCE1-8D45-424F-911C-3B4C9EBDFCDA}"/>
              </a:ext>
            </a:extLst>
          </p:cNvPr>
          <p:cNvSpPr/>
          <p:nvPr/>
        </p:nvSpPr>
        <p:spPr>
          <a:xfrm>
            <a:off x="4391526" y="4884792"/>
            <a:ext cx="1704474" cy="240632"/>
          </a:xfrm>
          <a:prstGeom prst="lef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387412C-0704-5345-96BD-60FE5BAA58BD}"/>
              </a:ext>
            </a:extLst>
          </p:cNvPr>
          <p:cNvSpPr txBox="1"/>
          <p:nvPr/>
        </p:nvSpPr>
        <p:spPr>
          <a:xfrm>
            <a:off x="4643718" y="2940424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3.036 W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584EA66F-97EB-4B44-9DC4-49B6F9A12308}"/>
              </a:ext>
            </a:extLst>
          </p:cNvPr>
          <p:cNvSpPr txBox="1"/>
          <p:nvPr/>
        </p:nvSpPr>
        <p:spPr>
          <a:xfrm>
            <a:off x="4643718" y="3717444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2.549 W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56F29256-3AF2-234B-8F28-2BBD08E028C0}"/>
              </a:ext>
            </a:extLst>
          </p:cNvPr>
          <p:cNvSpPr txBox="1"/>
          <p:nvPr/>
        </p:nvSpPr>
        <p:spPr>
          <a:xfrm>
            <a:off x="4643717" y="4504932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 927 W</a:t>
            </a:r>
          </a:p>
        </p:txBody>
      </p:sp>
    </p:spTree>
    <p:extLst>
      <p:ext uri="{BB962C8B-B14F-4D97-AF65-F5344CB8AC3E}">
        <p14:creationId xmlns:p14="http://schemas.microsoft.com/office/powerpoint/2010/main" val="1738058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19E679-B858-4DAC-A2E0-38C400A96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1837260"/>
            <a:ext cx="10515600" cy="1325563"/>
          </a:xfrm>
        </p:spPr>
        <p:txBody>
          <a:bodyPr>
            <a:normAutofit/>
          </a:bodyPr>
          <a:lstStyle/>
          <a:p>
            <a:r>
              <a:rPr lang="da-DK" sz="28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https://veff.sbi.dk/</a:t>
            </a:r>
            <a:endParaRPr lang="da-DK" sz="2800"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F20E67D2-22CE-4034-A0E9-9664576920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7250" y="3429000"/>
            <a:ext cx="1440000" cy="11311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A50376E-1C50-4D03-A269-A9998B2A55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6000" y="3428999"/>
            <a:ext cx="1440000" cy="11311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54C877EA-422F-459C-ADE5-E92E555BC493}"/>
              </a:ext>
            </a:extLst>
          </p:cNvPr>
          <p:cNvSpPr txBox="1"/>
          <p:nvPr/>
        </p:nvSpPr>
        <p:spPr>
          <a:xfrm>
            <a:off x="857250" y="901490"/>
            <a:ext cx="9907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/>
              <a:t>Case: Toftholm grundejerforening: </a:t>
            </a:r>
          </a:p>
          <a:p>
            <a:r>
              <a:rPr lang="da-DK" sz="3200" b="1" dirty="0"/>
              <a:t>Fra gas til varmepumpe – hus og rækkehus</a:t>
            </a:r>
          </a:p>
        </p:txBody>
      </p:sp>
      <p:pic>
        <p:nvPicPr>
          <p:cNvPr id="1026" name="Picture 2" descr="1 vÃ¦relses ungdomsbolig - Degnemarken, 5892 Gudbjerg Sydfyn">
            <a:extLst>
              <a:ext uri="{FF2B5EF4-FFF2-40B4-BE49-F238E27FC236}">
                <a16:creationId xmlns:a16="http://schemas.microsoft.com/office/drawing/2014/main" id="{DE335493-A464-433E-9698-9C89EE1F65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76676" y="3402783"/>
            <a:ext cx="1440000" cy="11311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1644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4DD2553-40E7-49C4-865A-205C83C36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CD017E9-FF5E-4BE2-A322-A9E382D23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48" y="809928"/>
            <a:ext cx="10730021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835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8B0232D-0601-4CF7-994C-2D5FAA632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054" y="346926"/>
            <a:ext cx="8924327" cy="5760000"/>
          </a:xfrm>
          <a:prstGeom prst="rect">
            <a:avLst/>
          </a:prstGeom>
        </p:spPr>
      </p:pic>
      <p:sp>
        <p:nvSpPr>
          <p:cNvPr id="7" name="Pil: venstre 6">
            <a:extLst>
              <a:ext uri="{FF2B5EF4-FFF2-40B4-BE49-F238E27FC236}">
                <a16:creationId xmlns:a16="http://schemas.microsoft.com/office/drawing/2014/main" id="{7445B35A-7C63-42CD-84E4-075D47FDA547}"/>
              </a:ext>
            </a:extLst>
          </p:cNvPr>
          <p:cNvSpPr/>
          <p:nvPr/>
        </p:nvSpPr>
        <p:spPr>
          <a:xfrm>
            <a:off x="8635297" y="1353895"/>
            <a:ext cx="1556084" cy="278314"/>
          </a:xfrm>
          <a:prstGeom prst="lef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il: venstre 8">
            <a:extLst>
              <a:ext uri="{FF2B5EF4-FFF2-40B4-BE49-F238E27FC236}">
                <a16:creationId xmlns:a16="http://schemas.microsoft.com/office/drawing/2014/main" id="{1DF478AF-4089-4A40-9727-380D08E66BF1}"/>
              </a:ext>
            </a:extLst>
          </p:cNvPr>
          <p:cNvSpPr/>
          <p:nvPr/>
        </p:nvSpPr>
        <p:spPr>
          <a:xfrm rot="19637885">
            <a:off x="5519697" y="658926"/>
            <a:ext cx="1556084" cy="289255"/>
          </a:xfrm>
          <a:prstGeom prst="lef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29922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04B413D-9677-4FA0-8810-907966983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" y="1122011"/>
            <a:ext cx="11247120" cy="46139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38824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CA8B007D-29F9-40CA-A5E5-1A2AB6241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85722" y="2856023"/>
            <a:ext cx="4657725" cy="280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14C17E8-5B7E-45DA-AF20-AF46A1576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871" y="1570690"/>
            <a:ext cx="5856851" cy="40856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89498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8E4ACE14-A5DD-4109-B662-1856BECDD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972" y="467599"/>
            <a:ext cx="7236450" cy="558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98814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28DED9-42AE-47D2-B296-4295577BD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Dette sker ofte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1DF9F513-2842-49C3-A593-A855CE292F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34191" y="2772516"/>
            <a:ext cx="1485900" cy="8255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8D00DA10-C8BC-4AAA-98B8-0FB8C9273943}"/>
              </a:ext>
            </a:extLst>
          </p:cNvPr>
          <p:cNvSpPr txBox="1"/>
          <p:nvPr/>
        </p:nvSpPr>
        <p:spPr>
          <a:xfrm>
            <a:off x="4220378" y="2520798"/>
            <a:ext cx="53099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Installatøren hæver varmekurven</a:t>
            </a:r>
          </a:p>
        </p:txBody>
      </p:sp>
      <p:pic>
        <p:nvPicPr>
          <p:cNvPr id="7" name="Billede 6" descr="Et billede, der indeholder græs, bygning, sten&#10;&#10;Automatisk genereret beskrivelse">
            <a:extLst>
              <a:ext uri="{FF2B5EF4-FFF2-40B4-BE49-F238E27FC236}">
                <a16:creationId xmlns:a16="http://schemas.microsoft.com/office/drawing/2014/main" id="{1823FF0F-A69F-FE4A-9F4D-B9FA85F1F5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553" y="0"/>
            <a:ext cx="32344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9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593903-BD03-40CA-BABC-48F59092E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99906"/>
          </a:xfrm>
        </p:spPr>
        <p:txBody>
          <a:bodyPr>
            <a:normAutofit/>
          </a:bodyPr>
          <a:lstStyle/>
          <a:p>
            <a:r>
              <a:rPr lang="da-DK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Når installatøren hæver varmekurven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C2783E19-DF12-4392-A91F-1B4DB9069F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6158" y="1565032"/>
            <a:ext cx="10139683" cy="426394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l: højre 2">
            <a:extLst>
              <a:ext uri="{FF2B5EF4-FFF2-40B4-BE49-F238E27FC236}">
                <a16:creationId xmlns:a16="http://schemas.microsoft.com/office/drawing/2014/main" id="{F1B27CF5-270C-451F-8E2A-B5BF6724FEC3}"/>
              </a:ext>
            </a:extLst>
          </p:cNvPr>
          <p:cNvSpPr/>
          <p:nvPr/>
        </p:nvSpPr>
        <p:spPr>
          <a:xfrm>
            <a:off x="5301950" y="5893892"/>
            <a:ext cx="827999" cy="24063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Pil: højre 3">
            <a:extLst>
              <a:ext uri="{FF2B5EF4-FFF2-40B4-BE49-F238E27FC236}">
                <a16:creationId xmlns:a16="http://schemas.microsoft.com/office/drawing/2014/main" id="{8383DF88-CA65-46E7-8B93-E8B67A291738}"/>
              </a:ext>
            </a:extLst>
          </p:cNvPr>
          <p:cNvSpPr/>
          <p:nvPr/>
        </p:nvSpPr>
        <p:spPr>
          <a:xfrm>
            <a:off x="5923722" y="2524306"/>
            <a:ext cx="978408" cy="24063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32092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7ED7EF-7AA7-4044-952C-087B0DDEC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59005"/>
            <a:ext cx="10515600" cy="505651"/>
          </a:xfrm>
        </p:spPr>
        <p:txBody>
          <a:bodyPr>
            <a:noAutofit/>
          </a:bodyPr>
          <a:lstStyle/>
          <a:p>
            <a:r>
              <a:rPr lang="da-DK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Hævet varmekurve – nok varme med mere el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64C42C0-0293-453B-B968-FF6F1C8E4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084" y="1482430"/>
            <a:ext cx="7363083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707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E5FBAE0-81D7-4B46-9F15-96281CD4F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59" y="1047454"/>
            <a:ext cx="8463724" cy="504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86734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2F5E49F9-8B3B-45AC-8360-B6FF21F94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397" y="313179"/>
            <a:ext cx="6426888" cy="57828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645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D6475C-82E2-4762-8AB8-578D16290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8875756" cy="894522"/>
          </a:xfrm>
        </p:spPr>
        <p:txBody>
          <a:bodyPr>
            <a:normAutofit/>
          </a:bodyPr>
          <a:lstStyle/>
          <a:p>
            <a:r>
              <a:rPr lang="da-DK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Program: Fra gas til varmepumpe i to huse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301D122-EDD9-4E2B-8244-37E2DBA30C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28800"/>
            <a:ext cx="5256212" cy="4572000"/>
          </a:xfrm>
        </p:spPr>
        <p:txBody>
          <a:bodyPr>
            <a:normAutofit fontScale="47500" lnSpcReduction="20000"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3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 m</a:t>
            </a:r>
            <a:r>
              <a:rPr lang="da-DK" sz="3200" b="0" i="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da-DK" sz="3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rækkehus fra gas til varmepumpe – viser  princippet i programmet </a:t>
            </a:r>
            <a:br>
              <a:rPr lang="da-DK" sz="3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a-DK" sz="3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(Varmeinstallationers Energieffektivitet, VEFF)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3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Beregning af </a:t>
            </a:r>
            <a:r>
              <a:rPr lang="da-DK" sz="3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varmeafgivere</a:t>
            </a:r>
            <a:r>
              <a:rPr lang="da-DK" sz="3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excel-ark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3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Undervisningsprogram til optimering af </a:t>
            </a:r>
            <a:r>
              <a:rPr lang="da-DK" sz="3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varmeafgiversystem</a:t>
            </a:r>
            <a:r>
              <a:rPr lang="da-DK" sz="3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til varmepumpedrift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da-DK" sz="3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nstruktionsfilm m.m.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3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 m</a:t>
            </a:r>
            <a:r>
              <a:rPr lang="da-DK" sz="3200" b="0" i="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da-DK" sz="3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rækkehus fra gas til varmepumpe –energioptimeret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3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140 m</a:t>
            </a:r>
            <a:r>
              <a:rPr lang="da-DK" sz="3200" b="0" i="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da-DK" sz="3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hus – der eksperimenteres med: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3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Hævet varmekurve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3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Flere radiatorer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3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Energioptimering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3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Sammenligning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3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Lidt om rør m.m. </a:t>
            </a:r>
          </a:p>
          <a:p>
            <a:endParaRPr lang="da-DK" sz="1800" b="0" i="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a-DK" sz="1800" b="0" i="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2" descr="Varmepumpe">
            <a:extLst>
              <a:ext uri="{FF2B5EF4-FFF2-40B4-BE49-F238E27FC236}">
                <a16:creationId xmlns:a16="http://schemas.microsoft.com/office/drawing/2014/main" id="{3243F217-44C9-4ABD-A23A-2B83A7B97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44" y="2551276"/>
            <a:ext cx="1271337" cy="186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9656E316-371F-4EFC-BFCE-6E794C3BDF90}"/>
              </a:ext>
            </a:extLst>
          </p:cNvPr>
          <p:cNvSpPr/>
          <p:nvPr/>
        </p:nvSpPr>
        <p:spPr>
          <a:xfrm>
            <a:off x="9333732" y="4608152"/>
            <a:ext cx="2018480" cy="3991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Varmepumpe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45275E3-0ABB-40A4-B38A-A15B3A60F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0862" y="2534496"/>
            <a:ext cx="1348827" cy="188048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189E5910-CCDF-4BEF-9BFA-2BF64BA3B8C3}"/>
              </a:ext>
            </a:extLst>
          </p:cNvPr>
          <p:cNvSpPr/>
          <p:nvPr/>
        </p:nvSpPr>
        <p:spPr>
          <a:xfrm>
            <a:off x="7224094" y="4608152"/>
            <a:ext cx="668371" cy="4022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Gas </a:t>
            </a:r>
          </a:p>
        </p:txBody>
      </p:sp>
      <p:sp>
        <p:nvSpPr>
          <p:cNvPr id="12" name="Pil: højre 11">
            <a:extLst>
              <a:ext uri="{FF2B5EF4-FFF2-40B4-BE49-F238E27FC236}">
                <a16:creationId xmlns:a16="http://schemas.microsoft.com/office/drawing/2014/main" id="{360FCA31-FB28-40AD-A42A-17A4B1836A67}"/>
              </a:ext>
            </a:extLst>
          </p:cNvPr>
          <p:cNvSpPr/>
          <p:nvPr/>
        </p:nvSpPr>
        <p:spPr>
          <a:xfrm>
            <a:off x="8446224" y="3793815"/>
            <a:ext cx="1136837" cy="399103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5CC052AD-E99B-40F7-857D-92A1739F9540}"/>
              </a:ext>
            </a:extLst>
          </p:cNvPr>
          <p:cNvSpPr/>
          <p:nvPr/>
        </p:nvSpPr>
        <p:spPr>
          <a:xfrm>
            <a:off x="6874308" y="2057400"/>
            <a:ext cx="1775888" cy="3991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Fossilt brændsel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DD4B9E4A-1D55-450D-98EF-3A8AD1779380}"/>
              </a:ext>
            </a:extLst>
          </p:cNvPr>
          <p:cNvSpPr/>
          <p:nvPr/>
        </p:nvSpPr>
        <p:spPr>
          <a:xfrm>
            <a:off x="9205253" y="2057400"/>
            <a:ext cx="2146959" cy="3991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Vedvarende energi</a:t>
            </a:r>
          </a:p>
        </p:txBody>
      </p:sp>
    </p:spTree>
    <p:extLst>
      <p:ext uri="{BB962C8B-B14F-4D97-AF65-F5344CB8AC3E}">
        <p14:creationId xmlns:p14="http://schemas.microsoft.com/office/powerpoint/2010/main" val="27935575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2797AF-DBB9-4859-8D25-6A454603A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503"/>
            <a:ext cx="10515600" cy="1325563"/>
          </a:xfrm>
        </p:spPr>
        <p:txBody>
          <a:bodyPr>
            <a:normAutofit/>
          </a:bodyPr>
          <a:lstStyle/>
          <a:p>
            <a:r>
              <a:rPr lang="da-DK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Løsning</a:t>
            </a:r>
          </a:p>
        </p:txBody>
      </p:sp>
      <p:pic>
        <p:nvPicPr>
          <p:cNvPr id="5" name="Pladsholder til indhold 4" descr="Et billede, der indeholder udendørs, bygning, sne, mursten&#10;&#10;Automatisk genereret beskrivelse">
            <a:extLst>
              <a:ext uri="{FF2B5EF4-FFF2-40B4-BE49-F238E27FC236}">
                <a16:creationId xmlns:a16="http://schemas.microsoft.com/office/drawing/2014/main" id="{141E8C40-518C-466B-8D14-5B60995C5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2418585"/>
            <a:ext cx="4600613" cy="31522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DA0D1EE1-7633-43C8-992C-0CD390C5D4EA}"/>
              </a:ext>
            </a:extLst>
          </p:cNvPr>
          <p:cNvSpPr txBox="1"/>
          <p:nvPr/>
        </p:nvSpPr>
        <p:spPr>
          <a:xfrm>
            <a:off x="5895474" y="2397948"/>
            <a:ext cx="54583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Installerer flere </a:t>
            </a:r>
            <a:r>
              <a:rPr lang="da-DK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varmeafgivere</a:t>
            </a:r>
            <a:r>
              <a:rPr lang="da-DK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radiatorer eller gulvvarme</a:t>
            </a:r>
          </a:p>
        </p:txBody>
      </p:sp>
    </p:spTree>
    <p:extLst>
      <p:ext uri="{BB962C8B-B14F-4D97-AF65-F5344CB8AC3E}">
        <p14:creationId xmlns:p14="http://schemas.microsoft.com/office/powerpoint/2010/main" val="168368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02A965-09C8-4E07-81FF-7BE1B87E0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1230"/>
            <a:ext cx="10515600" cy="1325563"/>
          </a:xfrm>
        </p:spPr>
        <p:txBody>
          <a:bodyPr>
            <a:normAutofit/>
          </a:bodyPr>
          <a:lstStyle/>
          <a:p>
            <a:r>
              <a:rPr lang="da-DK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Efter: Flere radiatorer, samme klimaskærm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E8D6F7B7-3699-4885-87AA-39F64419F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20427"/>
            <a:ext cx="10515600" cy="3168107"/>
          </a:xfrm>
        </p:spPr>
      </p:pic>
    </p:spTree>
    <p:extLst>
      <p:ext uri="{BB962C8B-B14F-4D97-AF65-F5344CB8AC3E}">
        <p14:creationId xmlns:p14="http://schemas.microsoft.com/office/powerpoint/2010/main" val="1472656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76A2A44-0FCC-47EE-A577-5963D56A5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6DF845C-181E-49FF-8E2F-6176B42C8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71" y="914400"/>
            <a:ext cx="10435890" cy="52625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Pil: højre 3">
            <a:extLst>
              <a:ext uri="{FF2B5EF4-FFF2-40B4-BE49-F238E27FC236}">
                <a16:creationId xmlns:a16="http://schemas.microsoft.com/office/drawing/2014/main" id="{6A9780AA-6BED-4AF9-B3B1-902C138D7762}"/>
              </a:ext>
            </a:extLst>
          </p:cNvPr>
          <p:cNvSpPr/>
          <p:nvPr/>
        </p:nvSpPr>
        <p:spPr>
          <a:xfrm rot="7951462">
            <a:off x="7145253" y="3155450"/>
            <a:ext cx="1083536" cy="284073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45164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E64B1B-8708-413E-A812-D66E818F8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47" y="541086"/>
            <a:ext cx="10659639" cy="1325563"/>
          </a:xfrm>
        </p:spPr>
        <p:txBody>
          <a:bodyPr>
            <a:normAutofit/>
          </a:bodyPr>
          <a:lstStyle/>
          <a:p>
            <a:r>
              <a:rPr lang="da-DK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 sættes 100 % radiatorer ind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D0B753B-E064-45A0-9BF2-21E77BCC4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86" y="1866649"/>
            <a:ext cx="11115028" cy="40960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77532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305B7B-BD50-4418-93C1-E645B733B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5"/>
            <a:ext cx="10515600" cy="950808"/>
          </a:xfrm>
        </p:spPr>
        <p:txBody>
          <a:bodyPr>
            <a:noAutofit/>
          </a:bodyPr>
          <a:lstStyle/>
          <a:p>
            <a:r>
              <a:rPr lang="da-DK" sz="320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Flere </a:t>
            </a:r>
            <a:r>
              <a:rPr lang="da-DK" sz="3200" i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varmeafgivere</a:t>
            </a:r>
            <a:r>
              <a:rPr lang="da-DK" sz="320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Lidt lavere elforbrug </a:t>
            </a:r>
            <a:br>
              <a:rPr lang="da-DK" sz="320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a-DK" sz="320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(end helt fra start) og ingen kuldetimer!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83B36FE-4695-4E77-A091-585109F038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860" y="1720606"/>
            <a:ext cx="9364322" cy="41296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85333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FF36AA5A-625F-4151-86C6-F4D96EF7A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555" y="448234"/>
            <a:ext cx="6252481" cy="54684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78E7F4FE-7C17-E840-B053-D89BB05BBC40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263449" y="0"/>
            <a:ext cx="2928551" cy="6858000"/>
          </a:xfrm>
        </p:spPr>
      </p:sp>
    </p:spTree>
    <p:extLst>
      <p:ext uri="{BB962C8B-B14F-4D97-AF65-F5344CB8AC3E}">
        <p14:creationId xmlns:p14="http://schemas.microsoft.com/office/powerpoint/2010/main" val="40728412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961BE8-B623-4D01-A7C4-6450DB0A7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833" y="549006"/>
            <a:ext cx="10515600" cy="864447"/>
          </a:xfrm>
        </p:spPr>
        <p:txBody>
          <a:bodyPr>
            <a:normAutofit fontScale="90000"/>
          </a:bodyPr>
          <a:lstStyle/>
          <a:p>
            <a:r>
              <a:rPr lang="da-DK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Eller man kan energioptimere fra dette udgangspunkt: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1F6551D-6951-0A45-888C-7E316C492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D85A05E-1D94-4FD6-9FE2-87C34C7D0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25" y="1430983"/>
            <a:ext cx="8424139" cy="47635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Pil: højre 6">
            <a:extLst>
              <a:ext uri="{FF2B5EF4-FFF2-40B4-BE49-F238E27FC236}">
                <a16:creationId xmlns:a16="http://schemas.microsoft.com/office/drawing/2014/main" id="{40F6B326-1849-43B1-86D4-B5B5F22F1232}"/>
              </a:ext>
            </a:extLst>
          </p:cNvPr>
          <p:cNvSpPr/>
          <p:nvPr/>
        </p:nvSpPr>
        <p:spPr>
          <a:xfrm rot="8142897">
            <a:off x="2099190" y="2849174"/>
            <a:ext cx="1228338" cy="223704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Pil: højre 5">
            <a:extLst>
              <a:ext uri="{FF2B5EF4-FFF2-40B4-BE49-F238E27FC236}">
                <a16:creationId xmlns:a16="http://schemas.microsoft.com/office/drawing/2014/main" id="{F4980241-C3F5-47EE-A85F-B816BA99736E}"/>
              </a:ext>
            </a:extLst>
          </p:cNvPr>
          <p:cNvSpPr/>
          <p:nvPr/>
        </p:nvSpPr>
        <p:spPr>
          <a:xfrm rot="8142897">
            <a:off x="5634231" y="2444775"/>
            <a:ext cx="1228338" cy="223704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68304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785FE4-54EC-4391-9160-B96125862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659789"/>
            <a:ext cx="10515600" cy="787079"/>
          </a:xfrm>
        </p:spPr>
        <p:txBody>
          <a:bodyPr>
            <a:normAutofit/>
          </a:bodyPr>
          <a:lstStyle/>
          <a:p>
            <a:r>
              <a:rPr lang="da-DK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…til dette</a:t>
            </a:r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061C01EB-FA13-411F-A387-1F4B686124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99" y="1591482"/>
            <a:ext cx="8192560" cy="431522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6910D183-5618-4CC7-B49D-8D5D041705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4630" y="2371975"/>
            <a:ext cx="2782386" cy="19490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FD74268B-8BC3-4517-8C41-9A4B64DF6238}"/>
              </a:ext>
            </a:extLst>
          </p:cNvPr>
          <p:cNvSpPr txBox="1"/>
          <p:nvPr/>
        </p:nvSpPr>
        <p:spPr>
          <a:xfrm>
            <a:off x="4917843" y="5081852"/>
            <a:ext cx="4412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 alt 4.466 W – gå til regnearket…</a:t>
            </a:r>
          </a:p>
        </p:txBody>
      </p:sp>
      <p:sp>
        <p:nvSpPr>
          <p:cNvPr id="3" name="Pil: højre 2">
            <a:extLst>
              <a:ext uri="{FF2B5EF4-FFF2-40B4-BE49-F238E27FC236}">
                <a16:creationId xmlns:a16="http://schemas.microsoft.com/office/drawing/2014/main" id="{2BC7B901-34DF-47D7-8C48-DD94CBBA3D60}"/>
              </a:ext>
            </a:extLst>
          </p:cNvPr>
          <p:cNvSpPr/>
          <p:nvPr/>
        </p:nvSpPr>
        <p:spPr>
          <a:xfrm rot="8679988">
            <a:off x="5309331" y="1993881"/>
            <a:ext cx="1192336" cy="276255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26268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3DB9C4-8AF6-40AF-BBD7-771E7D362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970" y="546536"/>
            <a:ext cx="10515600" cy="793750"/>
          </a:xfrm>
        </p:spPr>
        <p:txBody>
          <a:bodyPr>
            <a:normAutofit/>
          </a:bodyPr>
          <a:lstStyle/>
          <a:p>
            <a:r>
              <a:rPr lang="da-DK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Radiatorerne er store nok  - 110 %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578A0EA-E6E2-4EC7-8EB7-946493779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84" y="1209403"/>
            <a:ext cx="10202772" cy="49382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EAC1E3CE-3E0E-4258-A8C9-6FF8D605492E}"/>
              </a:ext>
            </a:extLst>
          </p:cNvPr>
          <p:cNvSpPr txBox="1"/>
          <p:nvPr/>
        </p:nvSpPr>
        <p:spPr>
          <a:xfrm>
            <a:off x="6096000" y="3429000"/>
            <a:ext cx="47147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4.936 – 4.463/4.963 = 10%</a:t>
            </a:r>
          </a:p>
          <a:p>
            <a:endParaRPr lang="da-D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5122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3A6590A-6B4C-4220-B86D-DE42B01B7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46" y="1609725"/>
            <a:ext cx="10869507" cy="36385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4052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8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9788" y="1990671"/>
            <a:ext cx="6430463" cy="41400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7859" name="Text Box 3"/>
          <p:cNvSpPr txBox="1">
            <a:spLocks noChangeArrowheads="1"/>
          </p:cNvSpPr>
          <p:nvPr/>
        </p:nvSpPr>
        <p:spPr bwMode="auto">
          <a:xfrm>
            <a:off x="682906" y="727329"/>
            <a:ext cx="1136634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a-DK" sz="3200" b="1" dirty="0"/>
              <a:t>Varmepumper udnytter den vedvarende energi </a:t>
            </a:r>
            <a:br>
              <a:rPr lang="da-DK" sz="3200" b="1" dirty="0"/>
            </a:br>
            <a:r>
              <a:rPr lang="da-DK" sz="3200" b="1" dirty="0"/>
              <a:t>fra jord eller luft</a:t>
            </a:r>
          </a:p>
        </p:txBody>
      </p:sp>
    </p:spTree>
    <p:extLst>
      <p:ext uri="{BB962C8B-B14F-4D97-AF65-F5344CB8AC3E}">
        <p14:creationId xmlns:p14="http://schemas.microsoft.com/office/powerpoint/2010/main" val="4296705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F4FF4A39-2891-4855-B92B-06B2E7C12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63" y="908305"/>
            <a:ext cx="10668560" cy="50413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68169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8643ACA1-6453-41E6-912C-430196CEB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81" y="466725"/>
            <a:ext cx="7596066" cy="56113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2317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EA1AC8-7AF3-45C0-B4D2-EF48DC679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424" y="174625"/>
            <a:ext cx="11165152" cy="1175115"/>
          </a:xfrm>
        </p:spPr>
        <p:txBody>
          <a:bodyPr>
            <a:noAutofit/>
          </a:bodyPr>
          <a:lstStyle/>
          <a:p>
            <a:r>
              <a:rPr lang="da-DK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Oversigt (slut på beregningerne)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F098FED8-2314-4928-87FC-2D4E533D97D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3424" y="1349740"/>
          <a:ext cx="11165152" cy="4952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411">
                  <a:extLst>
                    <a:ext uri="{9D8B030D-6E8A-4147-A177-3AD203B41FA5}">
                      <a16:colId xmlns:a16="http://schemas.microsoft.com/office/drawing/2014/main" val="2010886070"/>
                    </a:ext>
                  </a:extLst>
                </a:gridCol>
                <a:gridCol w="1290918">
                  <a:extLst>
                    <a:ext uri="{9D8B030D-6E8A-4147-A177-3AD203B41FA5}">
                      <a16:colId xmlns:a16="http://schemas.microsoft.com/office/drawing/2014/main" val="1811014963"/>
                    </a:ext>
                  </a:extLst>
                </a:gridCol>
                <a:gridCol w="2348753">
                  <a:extLst>
                    <a:ext uri="{9D8B030D-6E8A-4147-A177-3AD203B41FA5}">
                      <a16:colId xmlns:a16="http://schemas.microsoft.com/office/drawing/2014/main" val="1691766884"/>
                    </a:ext>
                  </a:extLst>
                </a:gridCol>
                <a:gridCol w="3147083">
                  <a:extLst>
                    <a:ext uri="{9D8B030D-6E8A-4147-A177-3AD203B41FA5}">
                      <a16:colId xmlns:a16="http://schemas.microsoft.com/office/drawing/2014/main" val="2628865580"/>
                    </a:ext>
                  </a:extLst>
                </a:gridCol>
                <a:gridCol w="2309987">
                  <a:extLst>
                    <a:ext uri="{9D8B030D-6E8A-4147-A177-3AD203B41FA5}">
                      <a16:colId xmlns:a16="http://schemas.microsoft.com/office/drawing/2014/main" val="4023825721"/>
                    </a:ext>
                  </a:extLst>
                </a:gridCol>
              </a:tblGrid>
              <a:tr h="1127020">
                <a:tc>
                  <a:txBody>
                    <a:bodyPr/>
                    <a:lstStyle/>
                    <a:p>
                      <a:pPr algn="ctr"/>
                      <a:endParaRPr lang="da-DK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Før</a:t>
                      </a:r>
                    </a:p>
                    <a:p>
                      <a:pPr algn="ctr"/>
                      <a:endParaRPr lang="da-DK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Hævet varmekurve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Flere radiatorer/gulvvarme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da-DK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da-DK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Energioptimeret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628114"/>
                  </a:ext>
                </a:extLst>
              </a:tr>
              <a:tr h="523857">
                <a:tc>
                  <a:txBody>
                    <a:bodyPr/>
                    <a:lstStyle/>
                    <a:p>
                      <a:pPr algn="l"/>
                      <a:r>
                        <a:rPr lang="da-DK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Elforbrug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6.624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7374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6.165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2369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158024"/>
                  </a:ext>
                </a:extLst>
              </a:tr>
              <a:tr h="523857">
                <a:tc>
                  <a:txBody>
                    <a:bodyPr/>
                    <a:lstStyle/>
                    <a:p>
                      <a:pPr algn="l"/>
                      <a:r>
                        <a:rPr lang="da-DK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COP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2,85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2,47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2,82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2,66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252619"/>
                  </a:ext>
                </a:extLst>
              </a:tr>
              <a:tr h="523857">
                <a:tc>
                  <a:txBody>
                    <a:bodyPr/>
                    <a:lstStyle/>
                    <a:p>
                      <a:pPr algn="l"/>
                      <a:r>
                        <a:rPr lang="da-DK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Kuldetimer %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780734"/>
                  </a:ext>
                </a:extLst>
              </a:tr>
              <a:tr h="788915">
                <a:tc>
                  <a:txBody>
                    <a:bodyPr/>
                    <a:lstStyle/>
                    <a:p>
                      <a:pPr algn="l"/>
                      <a:r>
                        <a:rPr lang="da-DK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Udgift til tiltag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15.000 (radiatorer)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150.000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719131"/>
                  </a:ext>
                </a:extLst>
              </a:tr>
              <a:tr h="1465127">
                <a:tc>
                  <a:txBody>
                    <a:bodyPr/>
                    <a:lstStyle/>
                    <a:p>
                      <a:pPr algn="l"/>
                      <a:r>
                        <a:rPr lang="da-DK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Årlig besparelse ift. ”før” </a:t>
                      </a:r>
                      <a:br>
                        <a:rPr lang="da-DK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da-DK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1,60 kr./kWh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- 1.200 kr.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734 kr.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6.808 kr.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504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9020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BF0AF0-13FC-4C48-BBB2-BD08FB1DA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216803"/>
          </a:xfrm>
        </p:spPr>
        <p:txBody>
          <a:bodyPr>
            <a:normAutofit/>
          </a:bodyPr>
          <a:lstStyle/>
          <a:p>
            <a:r>
              <a:rPr lang="da-DK" sz="400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Ekstra materiale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8F1ECE9-2749-794A-97FB-1670B99CCB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Pladsholder til indhold 4" descr="Et billede, der indeholder indendørs, person, mand, mad&#10;&#10;Automatisk genereret beskrivelse">
            <a:extLst>
              <a:ext uri="{FF2B5EF4-FFF2-40B4-BE49-F238E27FC236}">
                <a16:creationId xmlns:a16="http://schemas.microsoft.com/office/drawing/2014/main" id="{9FE7410D-330B-E54F-A072-9564D19949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792063" y="2534264"/>
            <a:ext cx="3875834" cy="323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924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81DFE1-1152-4E55-83BE-5BB4DBB22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39" y="2034988"/>
            <a:ext cx="3932237" cy="1600200"/>
          </a:xfrm>
        </p:spPr>
        <p:txBody>
          <a:bodyPr>
            <a:normAutofit/>
          </a:bodyPr>
          <a:lstStyle/>
          <a:p>
            <a:r>
              <a:rPr lang="da-DK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 rørdimensioner 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F408ED2C-4109-964D-9D10-D904D915D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24AF69E4-CB73-954F-AEC8-3FEF65C58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455" y="957653"/>
            <a:ext cx="6954406" cy="49331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37638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47FFF0-AFF8-AB4C-A634-478A4FB2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9049"/>
            <a:ext cx="10515600" cy="864447"/>
          </a:xfrm>
        </p:spPr>
        <p:txBody>
          <a:bodyPr>
            <a:normAutofit fontScale="90000"/>
          </a:bodyPr>
          <a:lstStyle/>
          <a:p>
            <a:r>
              <a:rPr lang="da-DK" sz="360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Nødvendig rørdimension</a:t>
            </a:r>
            <a:br>
              <a:rPr lang="da-DK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a-DK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da-DK" sz="270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eregnet for 10 K afkøling og max. 250 Pa/m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CEA8E08B-FDB0-462E-8A91-782F73C625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361" y="1731029"/>
            <a:ext cx="9379697" cy="45379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15567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17CE111-AA7F-164A-9C72-8C0A14C95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4705"/>
            <a:ext cx="10515600" cy="487653"/>
          </a:xfrm>
        </p:spPr>
        <p:txBody>
          <a:bodyPr>
            <a:normAutofit fontScale="90000"/>
          </a:bodyPr>
          <a:lstStyle/>
          <a:p>
            <a:r>
              <a:rPr lang="da-DK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Varmepumpestørrelse </a:t>
            </a:r>
            <a:br>
              <a:rPr lang="da-DK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a-DK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(fra energiløsning om konvertering til jordvarme)</a:t>
            </a:r>
            <a:br>
              <a:rPr lang="da-DK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da-DK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da-DK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EE4B613C-694A-2841-8A7C-F2EA8C31D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63E9D2C-34FA-4103-88B3-C45A36364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32359"/>
            <a:ext cx="10887893" cy="4199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58218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B8D741-047D-4532-96E0-4F3669A55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9174"/>
            <a:ext cx="10515600" cy="1325563"/>
          </a:xfrm>
        </p:spPr>
        <p:txBody>
          <a:bodyPr>
            <a:normAutofit/>
          </a:bodyPr>
          <a:lstStyle/>
          <a:p>
            <a:r>
              <a:rPr lang="da-DK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Links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2DC4B48-6242-4AFC-9537-A1B70493A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3325"/>
            <a:ext cx="10515600" cy="361791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a-DK" sz="24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https://veff.sbi.dk/</a:t>
            </a:r>
            <a:endParaRPr lang="da-DK" sz="2400"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sz="2400" u="sng" dirty="0">
              <a:solidFill>
                <a:srgbClr val="0563C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r:id="" action="ppaction://noaction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2400" u="sng" dirty="0">
                <a:solidFill>
                  <a:srgbClr val="0563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" action="ppaction://noaction"/>
              </a:rPr>
              <a:t>https</a:t>
            </a:r>
            <a:r>
              <a:rPr lang="da-DK" sz="2400" u="sng" dirty="0">
                <a:solidFill>
                  <a:srgbClr val="0563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://byggeriogenergi.dk/enfamiliehuse/varmeinstallation/varmepumper/</a:t>
            </a:r>
            <a:endParaRPr lang="da-DK" sz="2400" u="sng" dirty="0">
              <a:solidFill>
                <a:srgbClr val="0563C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sz="2400" b="0" i="0" u="sng" dirty="0">
              <a:solidFill>
                <a:srgbClr val="0563C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r:id="rId5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24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https://www.byggeriogenergi.dk/film/varmeanlaeg-praktiske-anvisninger/varmepumper-passer-varmeafgiverne-til-den/</a:t>
            </a:r>
            <a:endParaRPr lang="da-DK" sz="2400"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a-DK" sz="2400" b="0" i="0" u="sng" dirty="0">
              <a:solidFill>
                <a:srgbClr val="0563C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da-DK" sz="24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https://byggeriogenergi.dk/film/varmeanlaeg-praktiske-anvisninger/konvertering-til-jordvarme/</a:t>
            </a:r>
            <a:r>
              <a:rPr lang="da-DK" sz="24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da-DK" sz="2400"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da-DK" sz="2400"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824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35896"/>
            <a:ext cx="10515600" cy="852655"/>
          </a:xfrm>
        </p:spPr>
        <p:txBody>
          <a:bodyPr>
            <a:normAutofit/>
          </a:bodyPr>
          <a:lstStyle/>
          <a:p>
            <a:r>
              <a:rPr lang="da-DK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Effektfaktor = COP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504131"/>
            <a:ext cx="10515600" cy="5044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8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Varmepumpen omsætter energi i jord eller luft til energi i husets varmesystem. Den bruger el til denne proces. Effektivitet: Forholdet mellem den varme, varmepumpen leverer til huset, og den elektricitet, den bruger.</a:t>
            </a:r>
          </a:p>
          <a:p>
            <a:endParaRPr lang="da-DK" sz="2200" b="0" i="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4617" y="2915852"/>
            <a:ext cx="5066492" cy="326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edadgående pil 4"/>
          <p:cNvSpPr/>
          <p:nvPr/>
        </p:nvSpPr>
        <p:spPr>
          <a:xfrm>
            <a:off x="5066866" y="2406465"/>
            <a:ext cx="1224000" cy="162000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kWh</a:t>
            </a:r>
          </a:p>
        </p:txBody>
      </p:sp>
      <p:sp>
        <p:nvSpPr>
          <p:cNvPr id="6" name="Magnetbånd 5"/>
          <p:cNvSpPr/>
          <p:nvPr/>
        </p:nvSpPr>
        <p:spPr>
          <a:xfrm>
            <a:off x="882324" y="2996565"/>
            <a:ext cx="1580116" cy="1678880"/>
          </a:xfrm>
          <a:prstGeom prst="flowChartMagneticTap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Dvs. </a:t>
            </a:r>
            <a:br>
              <a:rPr lang="da-DK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a-DK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kWh tages fra jorden</a:t>
            </a:r>
          </a:p>
        </p:txBody>
      </p:sp>
      <p:sp>
        <p:nvSpPr>
          <p:cNvPr id="7" name="Oval billedforklaring 6"/>
          <p:cNvSpPr/>
          <p:nvPr/>
        </p:nvSpPr>
        <p:spPr>
          <a:xfrm>
            <a:off x="7125135" y="3504640"/>
            <a:ext cx="2232248" cy="1350489"/>
          </a:xfrm>
          <a:prstGeom prst="wedgeEllipseCallout">
            <a:avLst>
              <a:gd name="adj1" fmla="val -38974"/>
              <a:gd name="adj2" fmla="val 64435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 kWh leveres til varmeanlæg</a:t>
            </a:r>
          </a:p>
        </p:txBody>
      </p:sp>
      <p:sp>
        <p:nvSpPr>
          <p:cNvPr id="8" name="Afrundet rektangulær billedforklaring 7"/>
          <p:cNvSpPr/>
          <p:nvPr/>
        </p:nvSpPr>
        <p:spPr>
          <a:xfrm>
            <a:off x="6441059" y="2535684"/>
            <a:ext cx="1368152" cy="612648"/>
          </a:xfrm>
          <a:prstGeom prst="wedgeRoundRectCallout">
            <a:avLst>
              <a:gd name="adj1" fmla="val -46547"/>
              <a:gd name="adj2" fmla="val 58236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 kraftværk</a:t>
            </a:r>
          </a:p>
        </p:txBody>
      </p:sp>
      <p:sp>
        <p:nvSpPr>
          <p:cNvPr id="9" name="Rektangel 8"/>
          <p:cNvSpPr/>
          <p:nvPr/>
        </p:nvSpPr>
        <p:spPr>
          <a:xfrm>
            <a:off x="7982935" y="4935402"/>
            <a:ext cx="2240863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Effektivitet  er 7/2 = 3,5</a:t>
            </a:r>
          </a:p>
        </p:txBody>
      </p:sp>
      <p:sp>
        <p:nvSpPr>
          <p:cNvPr id="10" name="Tekstboks 9"/>
          <p:cNvSpPr txBox="1"/>
          <p:nvPr/>
        </p:nvSpPr>
        <p:spPr>
          <a:xfrm>
            <a:off x="5405376" y="301298"/>
            <a:ext cx="5155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0693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F6608-ACD1-483B-BEDE-E2CCD74F7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Toftlund – 100  m</a:t>
            </a:r>
            <a:r>
              <a:rPr lang="da-DK" i="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pic>
        <p:nvPicPr>
          <p:cNvPr id="5" name="Picture 2" descr="1 vÃ¦relses ungdomsbolig - Degnemarken, 5892 Gudbjerg Sydfyn">
            <a:extLst>
              <a:ext uri="{FF2B5EF4-FFF2-40B4-BE49-F238E27FC236}">
                <a16:creationId xmlns:a16="http://schemas.microsoft.com/office/drawing/2014/main" id="{67D71CD2-AC61-473E-8293-5C62DB7F01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554784" y="2717800"/>
            <a:ext cx="1879600" cy="1422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ladsholder til billede 6" descr="Et billede, der indeholder udendørs, himmel, græs, felt&#10;&#10;Automatisk genereret beskrivelse">
            <a:extLst>
              <a:ext uri="{FF2B5EF4-FFF2-40B4-BE49-F238E27FC236}">
                <a16:creationId xmlns:a16="http://schemas.microsoft.com/office/drawing/2014/main" id="{DFCFFE08-2978-9843-AC2C-FD07DC8E017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77739" y="0"/>
            <a:ext cx="3114261" cy="685800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65950B-7BE5-43EC-9324-635402CA1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0486" y="2051233"/>
            <a:ext cx="1440000" cy="133313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959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96D7DDF-5AD4-4279-956B-5789F2DC9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7675"/>
            <a:ext cx="10273496" cy="4324310"/>
          </a:xfrm>
        </p:spPr>
        <p:txBody>
          <a:bodyPr/>
          <a:lstStyle/>
          <a:p>
            <a:r>
              <a:rPr lang="da-DK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https://veff.sbi.dk/BuildingInputPage</a:t>
            </a:r>
            <a:endParaRPr lang="da-DK"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155A06D-A078-405D-B26A-3C01C5275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746" y="816015"/>
            <a:ext cx="8348227" cy="504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468B44D1-8145-4C94-B623-B14301A6DA7E}"/>
              </a:ext>
            </a:extLst>
          </p:cNvPr>
          <p:cNvSpPr txBox="1"/>
          <p:nvPr/>
        </p:nvSpPr>
        <p:spPr>
          <a:xfrm>
            <a:off x="8685002" y="2778940"/>
            <a:ext cx="64905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600" dirty="0">
                <a:hlinkClick r:id="rId3"/>
              </a:rPr>
              <a:t>https://veff.sbi.dk/BuildingInputPage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2217168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D10AC7F-1175-4532-881B-8F4D067672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81" t="-1277"/>
          <a:stretch/>
        </p:blipFill>
        <p:spPr>
          <a:xfrm>
            <a:off x="987169" y="1121294"/>
            <a:ext cx="4228444" cy="288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796DF75B-C42D-47A4-A75B-3A667ACB3DB5}"/>
              </a:ext>
            </a:extLst>
          </p:cNvPr>
          <p:cNvSpPr txBox="1"/>
          <p:nvPr/>
        </p:nvSpPr>
        <p:spPr>
          <a:xfrm>
            <a:off x="6455806" y="2017927"/>
            <a:ext cx="5556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6C511B1C-AFA3-0049-AB26-83C6EC291949}"/>
              </a:ext>
            </a:extLst>
          </p:cNvPr>
          <p:cNvSpPr txBox="1"/>
          <p:nvPr/>
        </p:nvSpPr>
        <p:spPr>
          <a:xfrm>
            <a:off x="6176767" y="2009830"/>
            <a:ext cx="50280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alt 4.692 W, som </a:t>
            </a:r>
            <a:r>
              <a:rPr lang="da-DK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tastes</a:t>
            </a:r>
            <a:r>
              <a:rPr lang="da-DK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ind i radiatorberegningsarket. Det gøres ved at </a:t>
            </a:r>
            <a:r>
              <a:rPr lang="da-DK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taste</a:t>
            </a:r>
            <a:r>
              <a:rPr lang="da-DK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gas ind, til det svarer til 4.692 W.</a:t>
            </a:r>
          </a:p>
        </p:txBody>
      </p:sp>
    </p:spTree>
    <p:extLst>
      <p:ext uri="{BB962C8B-B14F-4D97-AF65-F5344CB8AC3E}">
        <p14:creationId xmlns:p14="http://schemas.microsoft.com/office/powerpoint/2010/main" val="767954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VEB_2020_Farver">
      <a:dk1>
        <a:srgbClr val="000000"/>
      </a:dk1>
      <a:lt1>
        <a:srgbClr val="FFFFFF"/>
      </a:lt1>
      <a:dk2>
        <a:srgbClr val="64B8E1"/>
      </a:dk2>
      <a:lt2>
        <a:srgbClr val="9CC418"/>
      </a:lt2>
      <a:accent1>
        <a:srgbClr val="E5007E"/>
      </a:accent1>
      <a:accent2>
        <a:srgbClr val="F9B232"/>
      </a:accent2>
      <a:accent3>
        <a:srgbClr val="9C9D9B"/>
      </a:accent3>
      <a:accent4>
        <a:srgbClr val="E5F2F9"/>
      </a:accent4>
      <a:accent5>
        <a:srgbClr val="BDDBF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B_skabelon_2020_FINAL" id="{F35B289E-96A8-2D4B-8588-8101B2F774ED}" vid="{5A34268F-0C00-9D42-BD31-C8B8DFBDEE6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DF22F492AE8914D8B73C3E3C23F308D" ma:contentTypeVersion="31" ma:contentTypeDescription="Opret et nyt dokument." ma:contentTypeScope="" ma:versionID="1028beaa144d05e948369b987caf50e3">
  <xsd:schema xmlns:xsd="http://www.w3.org/2001/XMLSchema" xmlns:xs="http://www.w3.org/2001/XMLSchema" xmlns:p="http://schemas.microsoft.com/office/2006/metadata/properties" xmlns:ns1="http://schemas.microsoft.com/sharepoint/v3" xmlns:ns2="b1cfadd8-d294-4d34-bc36-10edd03a80b3" xmlns:ns3="57e246f5-a181-4ddd-bcfa-8f2bd33c0c9c" targetNamespace="http://schemas.microsoft.com/office/2006/metadata/properties" ma:root="true" ma:fieldsID="9e062dd460a46b14fcff5ecb85d09ee7" ns1:_="" ns2:_="" ns3:_="">
    <xsd:import namespace="http://schemas.microsoft.com/sharepoint/v3"/>
    <xsd:import namespace="b1cfadd8-d294-4d34-bc36-10edd03a80b3"/>
    <xsd:import namespace="57e246f5-a181-4ddd-bcfa-8f2bd33c0c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Filtype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Test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Egenskaber for Unified Compliance Policy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Handling for Unified Compliance Policy-grænseflad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fadd8-d294-4d34-bc36-10edd03a80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description="" ma:indexed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Filtype" ma:index="17" nillable="true" ma:displayName="Filtype" ma:format="Dropdown" ma:indexed="true" ma:internalName="Filtype">
      <xsd:simpleType>
        <xsd:restriction base="dms:Text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Billedmærker" ma:readOnly="false" ma:fieldId="{5cf76f15-5ced-4ddc-b409-7134ff3c332f}" ma:taxonomyMulti="true" ma:sspId="fcff2bff-98dc-460d-973e-03f7511429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Test" ma:index="28" nillable="true" ma:displayName="Test" ma:format="Dropdown" ma:list="UserInfo" ma:SharePointGroup="0" ma:internalName="Tes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246f5-a181-4ddd-bcfa-8f2bd33c0c9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4651abdf-1673-48e2-821d-f5cd0b68c3fe}" ma:internalName="TaxCatchAll" ma:showField="CatchAllData" ma:web="57e246f5-a181-4ddd-bcfa-8f2bd33c0c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7e246f5-a181-4ddd-bcfa-8f2bd33c0c9c" xsi:nil="true"/>
    <_ip_UnifiedCompliancePolicyUIAction xmlns="http://schemas.microsoft.com/sharepoint/v3" xsi:nil="true"/>
    <lcf76f155ced4ddcb4097134ff3c332f xmlns="b1cfadd8-d294-4d34-bc36-10edd03a80b3">
      <Terms xmlns="http://schemas.microsoft.com/office/infopath/2007/PartnerControls"/>
    </lcf76f155ced4ddcb4097134ff3c332f>
    <Test xmlns="b1cfadd8-d294-4d34-bc36-10edd03a80b3">
      <UserInfo>
        <DisplayName/>
        <AccountId xsi:nil="true"/>
        <AccountType/>
      </UserInfo>
    </Test>
    <Filtype xmlns="b1cfadd8-d294-4d34-bc36-10edd03a80b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E7C621A-A7AE-4DB9-B977-3DEC3CC34BF7}"/>
</file>

<file path=customXml/itemProps2.xml><?xml version="1.0" encoding="utf-8"?>
<ds:datastoreItem xmlns:ds="http://schemas.openxmlformats.org/officeDocument/2006/customXml" ds:itemID="{C4C8F935-0756-4F25-8C58-6ADD4C53A31A}"/>
</file>

<file path=customXml/itemProps3.xml><?xml version="1.0" encoding="utf-8"?>
<ds:datastoreItem xmlns:ds="http://schemas.openxmlformats.org/officeDocument/2006/customXml" ds:itemID="{82E46483-9FE5-4CD5-8697-0C4F5752A51D}"/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1373</TotalTime>
  <Words>1601</Words>
  <Application>Microsoft Macintosh PowerPoint</Application>
  <PresentationFormat>Widescreen</PresentationFormat>
  <Paragraphs>248</Paragraphs>
  <Slides>57</Slides>
  <Notes>44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57</vt:i4>
      </vt:variant>
    </vt:vector>
  </HeadingPairs>
  <TitlesOfParts>
    <vt:vector size="62" baseType="lpstr">
      <vt:lpstr>Arial</vt:lpstr>
      <vt:lpstr>Calibri</vt:lpstr>
      <vt:lpstr>Open Sans</vt:lpstr>
      <vt:lpstr>Wingdings</vt:lpstr>
      <vt:lpstr>Office-tema</vt:lpstr>
      <vt:lpstr>Fra gas til varmepumpe –  hvordan tilpasses varmeafgiversystemet?</vt:lpstr>
      <vt:lpstr>Udfordringerne ved overgangen  fra gas til varmepumpe belyses med eksempler </vt:lpstr>
      <vt:lpstr>https://veff.sbi.dk/</vt:lpstr>
      <vt:lpstr>Program: Fra gas til varmepumpe i to huse</vt:lpstr>
      <vt:lpstr>PowerPoint-præsentation</vt:lpstr>
      <vt:lpstr>Effektfaktor = COP </vt:lpstr>
      <vt:lpstr>Toftlund – 100  m2</vt:lpstr>
      <vt:lpstr>PowerPoint-præsentation</vt:lpstr>
      <vt:lpstr>PowerPoint-præsentation</vt:lpstr>
      <vt:lpstr>PowerPoint-præsentation</vt:lpstr>
      <vt:lpstr>Beregning af varmeafgivere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Toftlund – fra gas til varmepumpe</vt:lpstr>
      <vt:lpstr>PowerPoint-præsentation</vt:lpstr>
      <vt:lpstr>Toftlund – 100 m2 - optimeret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Ny sag – 140 kvadratmeter hus</vt:lpstr>
      <vt:lpstr>Først indtastes husets data i https://veff.sbi.dk/ </vt:lpstr>
      <vt:lpstr>På  næste side i programmet ses dette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Dette sker ofte</vt:lpstr>
      <vt:lpstr>Når installatøren hæver varmekurven</vt:lpstr>
      <vt:lpstr>Hævet varmekurve – nok varme med mere el</vt:lpstr>
      <vt:lpstr>PowerPoint-præsentation</vt:lpstr>
      <vt:lpstr>PowerPoint-præsentation</vt:lpstr>
      <vt:lpstr>Løsning</vt:lpstr>
      <vt:lpstr>Efter: Flere radiatorer, samme klimaskærm</vt:lpstr>
      <vt:lpstr>PowerPoint-præsentation</vt:lpstr>
      <vt:lpstr>Der sættes 100 % radiatorer ind</vt:lpstr>
      <vt:lpstr>Flere varmeafgivere: Lidt lavere elforbrug  (end helt fra start) og ingen kuldetimer!</vt:lpstr>
      <vt:lpstr>PowerPoint-præsentation</vt:lpstr>
      <vt:lpstr>Eller man kan energioptimere fra dette udgangspunkt:</vt:lpstr>
      <vt:lpstr>…til dette</vt:lpstr>
      <vt:lpstr>Radiatorerne er store nok  - 110 %</vt:lpstr>
      <vt:lpstr>PowerPoint-præsentation</vt:lpstr>
      <vt:lpstr>PowerPoint-præsentation</vt:lpstr>
      <vt:lpstr>PowerPoint-præsentation</vt:lpstr>
      <vt:lpstr>Oversigt (slut på beregningerne)</vt:lpstr>
      <vt:lpstr>Ekstra materiale</vt:lpstr>
      <vt:lpstr>Om rørdimensioner </vt:lpstr>
      <vt:lpstr>Nødvendig rørdimension Beregnet for 10 K afkøling og max. 250 Pa/m</vt:lpstr>
      <vt:lpstr>Varmepumpestørrelse  (fra energiløsning om konvertering til jordvarme)  </vt:lpstr>
      <vt:lpstr>Links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fra-gas-til-varmepumpe_hvordan-tilpasses-varmeafgiversystemet</dc:title>
  <dc:creator>Pia Bodal</dc:creator>
  <cp:lastModifiedBy>Pia Bodal</cp:lastModifiedBy>
  <cp:revision>10</cp:revision>
  <dcterms:created xsi:type="dcterms:W3CDTF">2020-12-22T12:58:03Z</dcterms:created>
  <dcterms:modified xsi:type="dcterms:W3CDTF">2020-12-31T14:46:48Z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0x010100BDF22F492AE8914D8B73C3E3C23F308D</vt:lpwstr>
  </property>
  <property fmtid="{D5CDD505-2E9C-101B-9397-08002B2CF9AE}" pid="3" name="Order">
    <vt:r8>9400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</Properties>
</file>