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6.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99.xml" ContentType="application/vnd.openxmlformats-officedocument.presentationml.slide+xml"/>
  <Override PartName="/ppt/slides/slide102.xml" ContentType="application/vnd.openxmlformats-officedocument.presentationml.slide+xml"/>
  <Override PartName="/ppt/slides/slide97.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98.xml" ContentType="application/vnd.openxmlformats-officedocument.presentationml.slide+xml"/>
  <Override PartName="/ppt/slides/slide81.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2.xml" ContentType="application/vnd.openxmlformats-officedocument.presentationml.slide+xml"/>
  <Override PartName="/ppt/slides/slide80.xml" ContentType="application/vnd.openxmlformats-officedocument.presentationml.slide+xml"/>
  <Override PartName="/ppt/slides/slide84.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83.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1.xml" ContentType="application/vnd.openxmlformats-officedocument.presentationml.slide+xml"/>
  <Override PartName="/ppt/slides/slide94.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notesSlides/notesSlide51.xml" ContentType="application/vnd.openxmlformats-officedocument.presentationml.notesSlide+xml"/>
  <Override PartName="/ppt/notesSlides/notesSlide53.xml" ContentType="application/vnd.openxmlformats-officedocument.presentationml.notesSlide+xml"/>
  <Override PartName="/ppt/slideMasters/slideMaster1.xml" ContentType="application/vnd.openxmlformats-officedocument.presentationml.slideMaster+xml"/>
  <Override PartName="/ppt/notesSlides/notesSlide52.xml" ContentType="application/vnd.openxmlformats-officedocument.presentationml.notesSlide+xml"/>
  <Override PartName="/ppt/notesSlides/notesSlide50.xml" ContentType="application/vnd.openxmlformats-officedocument.presentationml.notesSlide+xml"/>
  <Override PartName="/ppt/slideMasters/slideMaster2.xml" ContentType="application/vnd.openxmlformats-officedocument.presentationml.slideMaster+xml"/>
  <Override PartName="/ppt/notesSlides/notesSlide54.xml" ContentType="application/vnd.openxmlformats-officedocument.presentationml.notesSlide+xml"/>
  <Override PartName="/ppt/notesSlides/notesSlide49.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7.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51.xml" ContentType="application/vnd.openxmlformats-officedocument.presentationml.slideLayout+xml"/>
  <Override PartName="/ppt/notesSlides/notesSlide15.xml" ContentType="application/vnd.openxmlformats-officedocument.presentationml.notesSlide+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notesSlides/notesSlide16.xml" ContentType="application/vnd.openxmlformats-officedocument.presentationml.notesSlide+xml"/>
  <Override PartName="/ppt/slideLayouts/slideLayout4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notesSlides/notesSlide19.xml" ContentType="application/vnd.openxmlformats-officedocument.presentationml.notesSlide+xml"/>
  <Override PartName="/ppt/notesSlides/notesSlide25.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notesSlides/notesSlide26.xml" ContentType="application/vnd.openxmlformats-officedocument.presentationml.notesSlide+xml"/>
  <Override PartName="/ppt/slideLayouts/slideLayout34.xml" ContentType="application/vnd.openxmlformats-officedocument.presentationml.slideLayout+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notesSlides/notesSlide20.xml" ContentType="application/vnd.openxmlformats-officedocument.presentationml.notesSlide+xml"/>
  <Override PartName="/ppt/slideLayouts/slideLayout35.xml" ContentType="application/vnd.openxmlformats-officedocument.presentationml.slideLayout+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slideLayouts/slideLayout52.xml" ContentType="application/vnd.openxmlformats-officedocument.presentationml.slideLayout+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notesSlides/notesSlide7.xml" ContentType="application/vnd.openxmlformats-officedocument.presentationml.notesSlide+xml"/>
  <Override PartName="/ppt/slideLayouts/slideLayout68.xml" ContentType="application/vnd.openxmlformats-officedocument.presentationml.slideLayout+xml"/>
  <Override PartName="/ppt/notesSlides/notesSlide3.xml" ContentType="application/vnd.openxmlformats-officedocument.presentationml.notesSlide+xml"/>
  <Override PartName="/ppt/slideLayouts/slideLayout69.xml" ContentType="application/vnd.openxmlformats-officedocument.presentationml.slideLayout+xml"/>
  <Override PartName="/ppt/notesSlides/notesSlide1.xml" ContentType="application/vnd.openxmlformats-officedocument.presentationml.notesSlide+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notesSlides/notesSlide2.xml" ContentType="application/vnd.openxmlformats-officedocument.presentationml.notesSlide+xml"/>
  <Override PartName="/ppt/slideLayouts/slideLayout65.xml" ContentType="application/vnd.openxmlformats-officedocument.presentationml.slideLayout+xml"/>
  <Override PartName="/ppt/notesSlides/notesSlide8.xml" ContentType="application/vnd.openxmlformats-officedocument.presentationml.notesSlide+xml"/>
  <Override PartName="/ppt/slideLayouts/slideLayout64.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53.xml" ContentType="application/vnd.openxmlformats-officedocument.presentationml.slideLayout+xml"/>
  <Override PartName="/ppt/notesSlides/notesSlide12.xml" ContentType="application/vnd.openxmlformats-officedocument.presentationml.notesSl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9.xml" ContentType="application/vnd.openxmlformats-officedocument.presentationml.notesSlide+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slideLayouts/slideLayout29.xml" ContentType="application/vnd.openxmlformats-officedocument.presentationml.slideLayout+xml"/>
  <Override PartName="/ppt/slideLayouts/slideLayout18.xml" ContentType="application/vnd.openxmlformats-officedocument.presentationml.slideLayout+xml"/>
  <Override PartName="/ppt/notesSlides/notesSlide44.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45.xml" ContentType="application/vnd.openxmlformats-officedocument.presentationml.notesSlide+xml"/>
  <Override PartName="/ppt/notesSlides/notesSlide28.xml" ContentType="application/vnd.openxmlformats-officedocument.presentationml.notesSlide+xml"/>
  <Override PartName="/ppt/notesSlides/notesSlide43.xml" ContentType="application/vnd.openxmlformats-officedocument.presentationml.notesSlide+xml"/>
  <Override PartName="/ppt/slideLayouts/slideLayout20.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42.xml" ContentType="application/vnd.openxmlformats-officedocument.presentationml.notesSlide+xml"/>
  <Override PartName="/ppt/slideLayouts/slideLayout19.xml" ContentType="application/vnd.openxmlformats-officedocument.presentationml.slideLayout+xml"/>
  <Override PartName="/ppt/notesSlides/notesSlide40.xml" ContentType="application/vnd.openxmlformats-officedocument.presentationml.notesSlide+xml"/>
  <Override PartName="/ppt/slideLayouts/slideLayout26.xml" ContentType="application/vnd.openxmlformats-officedocument.presentationml.slideLayou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slideLayouts/slideLayout27.xml" ContentType="application/vnd.openxmlformats-officedocument.presentationml.slideLayout+xml"/>
  <Override PartName="/ppt/notesSlides/notesSlide29.xml" ContentType="application/vnd.openxmlformats-officedocument.presentationml.notesSlide+xml"/>
  <Override PartName="/ppt/slideLayouts/slideLayout28.xml" ContentType="application/vnd.openxmlformats-officedocument.presentationml.slideLayout+xml"/>
  <Override PartName="/ppt/notesSlides/notesSlide36.xml" ContentType="application/vnd.openxmlformats-officedocument.presentationml.notesSlide+xml"/>
  <Override PartName="/ppt/notesSlides/notesSlide41.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7.xml" ContentType="application/vnd.openxmlformats-officedocument.presentationml.notesSlide+xml"/>
  <Override PartName="/ppt/theme/theme2.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comments/comment2.xml" ContentType="application/vnd.openxmlformats-officedocument.presentationml.comments+xml"/>
  <Override PartName="/ppt/theme/theme4.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 id="2147483672" r:id="rId2"/>
  </p:sldMasterIdLst>
  <p:notesMasterIdLst>
    <p:notesMasterId r:id="rId130"/>
  </p:notesMasterIdLst>
  <p:handoutMasterIdLst>
    <p:handoutMasterId r:id="rId131"/>
  </p:handoutMasterIdLst>
  <p:sldIdLst>
    <p:sldId id="256" r:id="rId3"/>
    <p:sldId id="521" r:id="rId4"/>
    <p:sldId id="257" r:id="rId5"/>
    <p:sldId id="475" r:id="rId6"/>
    <p:sldId id="492" r:id="rId7"/>
    <p:sldId id="520" r:id="rId8"/>
    <p:sldId id="331" r:id="rId9"/>
    <p:sldId id="330" r:id="rId10"/>
    <p:sldId id="337" r:id="rId11"/>
    <p:sldId id="491" r:id="rId12"/>
    <p:sldId id="416" r:id="rId13"/>
    <p:sldId id="417" r:id="rId14"/>
    <p:sldId id="418" r:id="rId15"/>
    <p:sldId id="401" r:id="rId16"/>
    <p:sldId id="402" r:id="rId17"/>
    <p:sldId id="489" r:id="rId18"/>
    <p:sldId id="474" r:id="rId19"/>
    <p:sldId id="262" r:id="rId20"/>
    <p:sldId id="332" r:id="rId21"/>
    <p:sldId id="264" r:id="rId22"/>
    <p:sldId id="343" r:id="rId23"/>
    <p:sldId id="267" r:id="rId24"/>
    <p:sldId id="266" r:id="rId25"/>
    <p:sldId id="421" r:id="rId26"/>
    <p:sldId id="404" r:id="rId27"/>
    <p:sldId id="339" r:id="rId28"/>
    <p:sldId id="498" r:id="rId29"/>
    <p:sldId id="518" r:id="rId30"/>
    <p:sldId id="341" r:id="rId31"/>
    <p:sldId id="342" r:id="rId32"/>
    <p:sldId id="499" r:id="rId33"/>
    <p:sldId id="326" r:id="rId34"/>
    <p:sldId id="471" r:id="rId35"/>
    <p:sldId id="472" r:id="rId36"/>
    <p:sldId id="455" r:id="rId37"/>
    <p:sldId id="459" r:id="rId38"/>
    <p:sldId id="457" r:id="rId39"/>
    <p:sldId id="334" r:id="rId40"/>
    <p:sldId id="500" r:id="rId41"/>
    <p:sldId id="449" r:id="rId42"/>
    <p:sldId id="519" r:id="rId43"/>
    <p:sldId id="436" r:id="rId44"/>
    <p:sldId id="438" r:id="rId45"/>
    <p:sldId id="501" r:id="rId46"/>
    <p:sldId id="423" r:id="rId47"/>
    <p:sldId id="352" r:id="rId48"/>
    <p:sldId id="481" r:id="rId49"/>
    <p:sldId id="476" r:id="rId50"/>
    <p:sldId id="462" r:id="rId51"/>
    <p:sldId id="355" r:id="rId52"/>
    <p:sldId id="354" r:id="rId53"/>
    <p:sldId id="480" r:id="rId54"/>
    <p:sldId id="477" r:id="rId55"/>
    <p:sldId id="353" r:id="rId56"/>
    <p:sldId id="478" r:id="rId57"/>
    <p:sldId id="479" r:id="rId58"/>
    <p:sldId id="359" r:id="rId59"/>
    <p:sldId id="361" r:id="rId60"/>
    <p:sldId id="367" r:id="rId61"/>
    <p:sldId id="366" r:id="rId62"/>
    <p:sldId id="362" r:id="rId63"/>
    <p:sldId id="363" r:id="rId64"/>
    <p:sldId id="364" r:id="rId65"/>
    <p:sldId id="365" r:id="rId66"/>
    <p:sldId id="368" r:id="rId67"/>
    <p:sldId id="517" r:id="rId68"/>
    <p:sldId id="369" r:id="rId69"/>
    <p:sldId id="377" r:id="rId70"/>
    <p:sldId id="378" r:id="rId71"/>
    <p:sldId id="450" r:id="rId72"/>
    <p:sldId id="468" r:id="rId73"/>
    <p:sldId id="467" r:id="rId74"/>
    <p:sldId id="522" r:id="rId75"/>
    <p:sldId id="463" r:id="rId76"/>
    <p:sldId id="414" r:id="rId77"/>
    <p:sldId id="445" r:id="rId78"/>
    <p:sldId id="415" r:id="rId79"/>
    <p:sldId id="370" r:id="rId80"/>
    <p:sldId id="371" r:id="rId81"/>
    <p:sldId id="282" r:id="rId82"/>
    <p:sldId id="440" r:id="rId83"/>
    <p:sldId id="380" r:id="rId84"/>
    <p:sldId id="452" r:id="rId85"/>
    <p:sldId id="379" r:id="rId86"/>
    <p:sldId id="284" r:id="rId87"/>
    <p:sldId id="384" r:id="rId88"/>
    <p:sldId id="386" r:id="rId89"/>
    <p:sldId id="385" r:id="rId90"/>
    <p:sldId id="383" r:id="rId91"/>
    <p:sldId id="389" r:id="rId92"/>
    <p:sldId id="394" r:id="rId93"/>
    <p:sldId id="392" r:id="rId94"/>
    <p:sldId id="393" r:id="rId95"/>
    <p:sldId id="396" r:id="rId96"/>
    <p:sldId id="397" r:id="rId97"/>
    <p:sldId id="444" r:id="rId98"/>
    <p:sldId id="398" r:id="rId99"/>
    <p:sldId id="502" r:id="rId100"/>
    <p:sldId id="503" r:id="rId101"/>
    <p:sldId id="504" r:id="rId102"/>
    <p:sldId id="399" r:id="rId103"/>
    <p:sldId id="382" r:id="rId104"/>
    <p:sldId id="287" r:id="rId105"/>
    <p:sldId id="461" r:id="rId106"/>
    <p:sldId id="443" r:id="rId107"/>
    <p:sldId id="381" r:id="rId108"/>
    <p:sldId id="289" r:id="rId109"/>
    <p:sldId id="494" r:id="rId110"/>
    <p:sldId id="486" r:id="rId111"/>
    <p:sldId id="487" r:id="rId112"/>
    <p:sldId id="405" r:id="rId113"/>
    <p:sldId id="507" r:id="rId114"/>
    <p:sldId id="485" r:id="rId115"/>
    <p:sldId id="524" r:id="rId116"/>
    <p:sldId id="409" r:id="rId117"/>
    <p:sldId id="298" r:id="rId118"/>
    <p:sldId id="497" r:id="rId119"/>
    <p:sldId id="269" r:id="rId120"/>
    <p:sldId id="307" r:id="rId121"/>
    <p:sldId id="318" r:id="rId122"/>
    <p:sldId id="523" r:id="rId123"/>
    <p:sldId id="316" r:id="rId124"/>
    <p:sldId id="406" r:id="rId125"/>
    <p:sldId id="312" r:id="rId126"/>
    <p:sldId id="329" r:id="rId127"/>
    <p:sldId id="495" r:id="rId128"/>
    <p:sldId id="317" r:id="rId129"/>
  </p:sldIdLst>
  <p:sldSz cx="9144000" cy="6858000" type="screen4x3"/>
  <p:notesSz cx="6797675" cy="9928225"/>
  <p:defaultTextStyle>
    <a:defPPr>
      <a:defRPr lang="da-DK"/>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ben Østergaard" initials="ibo" lastIdx="38" clrIdx="0"/>
  <p:cmAuthor id="1" name="Pia Helena Bodal" initials="PHB" lastIdx="9" clrIdx="1"/>
  <p:cmAuthor id="2" name="Pia Bodal" initials="PB" lastIdx="2" clrIdx="2">
    <p:extLst>
      <p:ext uri="{19B8F6BF-5375-455C-9EA6-DF929625EA0E}">
        <p15:presenceInfo xmlns:p15="http://schemas.microsoft.com/office/powerpoint/2012/main" userId="Pia Bodal" providerId="None"/>
      </p:ext>
    </p:extLst>
  </p:cmAuthor>
  <p:cmAuthor id="3" name="Iben Østergaard" initials="IØ" lastIdx="41" clrIdx="3">
    <p:extLst>
      <p:ext uri="{19B8F6BF-5375-455C-9EA6-DF929625EA0E}">
        <p15:presenceInfo xmlns:p15="http://schemas.microsoft.com/office/powerpoint/2012/main" userId="S-1-5-21-3953953587-803529817-222286621-223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6C7"/>
    <a:srgbClr val="FF1AAF"/>
    <a:srgbClr val="59B7DE"/>
    <a:srgbClr val="E9F3FD"/>
    <a:srgbClr val="FF37A9"/>
    <a:srgbClr val="FF2EAE"/>
    <a:srgbClr val="AFD2E4"/>
    <a:srgbClr val="B7DEE8"/>
    <a:srgbClr val="F7FAEF"/>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1" autoAdjust="0"/>
    <p:restoredTop sz="64809" autoAdjust="0"/>
  </p:normalViewPr>
  <p:slideViewPr>
    <p:cSldViewPr>
      <p:cViewPr varScale="1">
        <p:scale>
          <a:sx n="63" d="100"/>
          <a:sy n="63" d="100"/>
        </p:scale>
        <p:origin x="528" y="176"/>
      </p:cViewPr>
      <p:guideLst>
        <p:guide orient="horz" pos="2160"/>
        <p:guide pos="2880"/>
      </p:guideLst>
    </p:cSldViewPr>
  </p:slideViewPr>
  <p:outlineViewPr>
    <p:cViewPr>
      <p:scale>
        <a:sx n="33" d="100"/>
        <a:sy n="33" d="100"/>
      </p:scale>
      <p:origin x="0" y="2328"/>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81" d="100"/>
          <a:sy n="81" d="100"/>
        </p:scale>
        <p:origin x="-2384" y="-8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customXml" Target="../customXml/item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viewProps" Target="viewProps.xml"/><Relationship Id="rId139" Type="http://schemas.openxmlformats.org/officeDocument/2006/relationships/customXml" Target="../customXml/item3.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commentAuthors" Target="commentAuthor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11-21T09:22:43.672" idx="1">
    <p:pos x="5465" y="1344"/>
    <p:text>Hvor er sommerhuse?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8-11-22T11:09:18.645" idx="37">
    <p:pos x="3152" y="3360"/>
    <p:text>Den vil være interessant at få  sat ind</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002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2"/>
            <a:ext cx="2945659" cy="496410"/>
          </a:xfrm>
          <a:prstGeom prst="rect">
            <a:avLst/>
          </a:prstGeom>
        </p:spPr>
        <p:txBody>
          <a:bodyPr vert="horz" lIns="91423" tIns="45712" rIns="91423" bIns="45712" rtlCol="0"/>
          <a:lstStyle>
            <a:lvl1pPr algn="l">
              <a:defRPr sz="1200"/>
            </a:lvl1pPr>
          </a:lstStyle>
          <a:p>
            <a:endParaRPr lang="da-DK"/>
          </a:p>
        </p:txBody>
      </p:sp>
      <p:sp>
        <p:nvSpPr>
          <p:cNvPr id="3" name="Pladsholder til dato 2"/>
          <p:cNvSpPr>
            <a:spLocks noGrp="1"/>
          </p:cNvSpPr>
          <p:nvPr>
            <p:ph type="dt" idx="1"/>
          </p:nvPr>
        </p:nvSpPr>
        <p:spPr>
          <a:xfrm>
            <a:off x="3850445" y="2"/>
            <a:ext cx="2945659" cy="496410"/>
          </a:xfrm>
          <a:prstGeom prst="rect">
            <a:avLst/>
          </a:prstGeom>
        </p:spPr>
        <p:txBody>
          <a:bodyPr vert="horz" lIns="91423" tIns="45712" rIns="91423" bIns="45712" rtlCol="0"/>
          <a:lstStyle>
            <a:lvl1pPr algn="r">
              <a:defRPr sz="1200"/>
            </a:lvl1pPr>
          </a:lstStyle>
          <a:p>
            <a:fld id="{2BAE2609-D84D-8040-B935-1753FE20CBE0}" type="datetime1">
              <a:rPr lang="da-DK" smtClean="0"/>
              <a:t>19/12/2018</a:t>
            </a:fld>
            <a:endParaRPr lang="da-DK"/>
          </a:p>
        </p:txBody>
      </p:sp>
      <p:sp>
        <p:nvSpPr>
          <p:cNvPr id="4" name="Pladsholder til diasbillede 3"/>
          <p:cNvSpPr>
            <a:spLocks noGrp="1" noRot="1" noChangeAspect="1"/>
          </p:cNvSpPr>
          <p:nvPr>
            <p:ph type="sldImg" idx="2"/>
          </p:nvPr>
        </p:nvSpPr>
        <p:spPr>
          <a:xfrm>
            <a:off x="915988" y="742950"/>
            <a:ext cx="4965700" cy="3724275"/>
          </a:xfrm>
          <a:prstGeom prst="rect">
            <a:avLst/>
          </a:prstGeom>
          <a:noFill/>
          <a:ln w="12700">
            <a:solidFill>
              <a:prstClr val="black"/>
            </a:solidFill>
          </a:ln>
        </p:spPr>
        <p:txBody>
          <a:bodyPr vert="horz" lIns="91423" tIns="45712" rIns="91423" bIns="45712" rtlCol="0" anchor="ctr"/>
          <a:lstStyle/>
          <a:p>
            <a:endParaRPr lang="da-DK"/>
          </a:p>
        </p:txBody>
      </p:sp>
      <p:sp>
        <p:nvSpPr>
          <p:cNvPr id="5" name="Pladsholder til noter 4"/>
          <p:cNvSpPr>
            <a:spLocks noGrp="1"/>
          </p:cNvSpPr>
          <p:nvPr>
            <p:ph type="body" sz="quarter" idx="3"/>
          </p:nvPr>
        </p:nvSpPr>
        <p:spPr>
          <a:xfrm>
            <a:off x="679768" y="4715908"/>
            <a:ext cx="5438140" cy="4467701"/>
          </a:xfrm>
          <a:prstGeom prst="rect">
            <a:avLst/>
          </a:prstGeom>
        </p:spPr>
        <p:txBody>
          <a:bodyPr vert="horz" lIns="91423" tIns="45712" rIns="91423" bIns="45712"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9430092"/>
            <a:ext cx="2945659" cy="496410"/>
          </a:xfrm>
          <a:prstGeom prst="rect">
            <a:avLst/>
          </a:prstGeom>
        </p:spPr>
        <p:txBody>
          <a:bodyPr vert="horz" lIns="91423" tIns="45712" rIns="91423" bIns="45712" rtlCol="0" anchor="b"/>
          <a:lstStyle>
            <a:lvl1pPr algn="l">
              <a:defRPr sz="1200"/>
            </a:lvl1pPr>
          </a:lstStyle>
          <a:p>
            <a:endParaRPr lang="da-DK"/>
          </a:p>
        </p:txBody>
      </p:sp>
      <p:sp>
        <p:nvSpPr>
          <p:cNvPr id="7" name="Pladsholder til diasnummer 6"/>
          <p:cNvSpPr>
            <a:spLocks noGrp="1"/>
          </p:cNvSpPr>
          <p:nvPr>
            <p:ph type="sldNum" sz="quarter" idx="5"/>
          </p:nvPr>
        </p:nvSpPr>
        <p:spPr>
          <a:xfrm>
            <a:off x="3850445" y="9430092"/>
            <a:ext cx="2945659" cy="496410"/>
          </a:xfrm>
          <a:prstGeom prst="rect">
            <a:avLst/>
          </a:prstGeom>
        </p:spPr>
        <p:txBody>
          <a:bodyPr vert="horz" lIns="91423" tIns="45712" rIns="91423" bIns="45712" rtlCol="0" anchor="b"/>
          <a:lstStyle>
            <a:lvl1pPr algn="r">
              <a:defRPr sz="1200"/>
            </a:lvl1pPr>
          </a:lstStyle>
          <a:p>
            <a:fld id="{EB406200-16F2-1E41-AF0E-6BCBC686714A}" type="slidenum">
              <a:rPr lang="da-DK" smtClean="0"/>
              <a:t>‹nr.›</a:t>
            </a:fld>
            <a:endParaRPr lang="da-DK"/>
          </a:p>
        </p:txBody>
      </p:sp>
    </p:spTree>
    <p:extLst>
      <p:ext uri="{BB962C8B-B14F-4D97-AF65-F5344CB8AC3E}">
        <p14:creationId xmlns:p14="http://schemas.microsoft.com/office/powerpoint/2010/main" val="5815530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1</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a:t>
            </a:r>
            <a:r>
              <a:rPr lang="da-DK" baseline="0" dirty="0"/>
              <a:t> er rubrikkerne der forklares i præsentationen</a:t>
            </a:r>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20</a:t>
            </a:fld>
            <a:endParaRPr lang="da-DK"/>
          </a:p>
        </p:txBody>
      </p:sp>
    </p:spTree>
    <p:extLst>
      <p:ext uri="{BB962C8B-B14F-4D97-AF65-F5344CB8AC3E}">
        <p14:creationId xmlns:p14="http://schemas.microsoft.com/office/powerpoint/2010/main" val="279527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21</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sng" dirty="0">
                <a:solidFill>
                  <a:srgbClr val="7F7F7F"/>
                </a:solidFill>
              </a:rPr>
              <a:t>Kap. 11 - Energiforbrug </a:t>
            </a:r>
          </a:p>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23</a:t>
            </a:fld>
            <a:endParaRPr lang="da-DK"/>
          </a:p>
        </p:txBody>
      </p:sp>
    </p:spTree>
    <p:extLst>
      <p:ext uri="{BB962C8B-B14F-4D97-AF65-F5344CB8AC3E}">
        <p14:creationId xmlns:p14="http://schemas.microsoft.com/office/powerpoint/2010/main" val="260648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er ikke ændret i BR18</a:t>
            </a:r>
          </a:p>
        </p:txBody>
      </p:sp>
      <p:sp>
        <p:nvSpPr>
          <p:cNvPr id="4" name="Pladsholder til slidenummer 3"/>
          <p:cNvSpPr>
            <a:spLocks noGrp="1"/>
          </p:cNvSpPr>
          <p:nvPr>
            <p:ph type="sldNum" sz="quarter" idx="5"/>
          </p:nvPr>
        </p:nvSpPr>
        <p:spPr/>
        <p:txBody>
          <a:bodyPr/>
          <a:lstStyle/>
          <a:p>
            <a:fld id="{EB406200-16F2-1E41-AF0E-6BCBC686714A}" type="slidenum">
              <a:rPr lang="da-DK" smtClean="0"/>
              <a:t>24</a:t>
            </a:fld>
            <a:endParaRPr lang="da-DK"/>
          </a:p>
        </p:txBody>
      </p:sp>
    </p:spTree>
    <p:extLst>
      <p:ext uri="{BB962C8B-B14F-4D97-AF65-F5344CB8AC3E}">
        <p14:creationId xmlns:p14="http://schemas.microsoft.com/office/powerpoint/2010/main" val="3435015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vil sige at fx et fjernvarmehus nu i langt højere grad kan modregne </a:t>
            </a:r>
            <a:r>
              <a:rPr lang="da-DK" dirty="0" err="1"/>
              <a:t>elproduktionen</a:t>
            </a:r>
            <a:r>
              <a:rPr lang="da-DK" dirty="0"/>
              <a:t> fra fx et solcelleanlæg end tidligere, hvor det kun var den del der gik til bygningsdrift der kunne modregnes</a:t>
            </a:r>
          </a:p>
        </p:txBody>
      </p:sp>
      <p:sp>
        <p:nvSpPr>
          <p:cNvPr id="4" name="Pladsholder til diasnummer 3"/>
          <p:cNvSpPr>
            <a:spLocks noGrp="1"/>
          </p:cNvSpPr>
          <p:nvPr>
            <p:ph type="sldNum" sz="quarter" idx="10"/>
          </p:nvPr>
        </p:nvSpPr>
        <p:spPr/>
        <p:txBody>
          <a:bodyPr/>
          <a:lstStyle/>
          <a:p>
            <a:fld id="{EB406200-16F2-1E41-AF0E-6BCBC686714A}" type="slidenum">
              <a:rPr lang="da-DK" smtClean="0"/>
              <a:t>25</a:t>
            </a:fld>
            <a:endParaRPr lang="da-DK"/>
          </a:p>
        </p:txBody>
      </p:sp>
    </p:spTree>
    <p:extLst>
      <p:ext uri="{BB962C8B-B14F-4D97-AF65-F5344CB8AC3E}">
        <p14:creationId xmlns:p14="http://schemas.microsoft.com/office/powerpoint/2010/main" val="54931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27</a:t>
            </a:fld>
            <a:endParaRPr lang="da-DK"/>
          </a:p>
        </p:txBody>
      </p:sp>
    </p:spTree>
    <p:extLst>
      <p:ext uri="{BB962C8B-B14F-4D97-AF65-F5344CB8AC3E}">
        <p14:creationId xmlns:p14="http://schemas.microsoft.com/office/powerpoint/2010/main" val="106818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30</a:t>
            </a:fld>
            <a:endParaRPr lang="da-DK"/>
          </a:p>
        </p:txBody>
      </p:sp>
    </p:spTree>
    <p:extLst>
      <p:ext uri="{BB962C8B-B14F-4D97-AF65-F5344CB8AC3E}">
        <p14:creationId xmlns:p14="http://schemas.microsoft.com/office/powerpoint/2010/main" val="285992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31</a:t>
            </a:fld>
            <a:endParaRPr lang="da-DK"/>
          </a:p>
        </p:txBody>
      </p:sp>
    </p:spTree>
    <p:extLst>
      <p:ext uri="{BB962C8B-B14F-4D97-AF65-F5344CB8AC3E}">
        <p14:creationId xmlns:p14="http://schemas.microsoft.com/office/powerpoint/2010/main" val="2357686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32</a:t>
            </a:fld>
            <a:endParaRPr lang="da-DK"/>
          </a:p>
        </p:txBody>
      </p:sp>
    </p:spTree>
    <p:extLst>
      <p:ext uri="{BB962C8B-B14F-4D97-AF65-F5344CB8AC3E}">
        <p14:creationId xmlns:p14="http://schemas.microsoft.com/office/powerpoint/2010/main" val="2795274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27651" name="Pladsholder til no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a-DK"/>
          </a:p>
        </p:txBody>
      </p:sp>
      <p:sp>
        <p:nvSpPr>
          <p:cNvPr id="2765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B4E141-EA70-4A60-BB34-CA887C86D655}" type="slidenum">
              <a:rPr lang="da-DK" smtClean="0">
                <a:latin typeface="Arial" pitchFamily="34" charset="0"/>
                <a:ea typeface="ＭＳ Ｐゴシック"/>
                <a:cs typeface="ＭＳ Ｐゴシック"/>
              </a:rPr>
              <a:pPr/>
              <a:t>37</a:t>
            </a:fld>
            <a:endParaRPr lang="da-DK">
              <a:latin typeface="Arial" pitchFamily="34" charset="0"/>
              <a:ea typeface="ＭＳ Ｐゴシック"/>
              <a:cs typeface="ＭＳ Ｐゴシック"/>
            </a:endParaRPr>
          </a:p>
        </p:txBody>
      </p:sp>
    </p:spTree>
    <p:extLst>
      <p:ext uri="{BB962C8B-B14F-4D97-AF65-F5344CB8AC3E}">
        <p14:creationId xmlns:p14="http://schemas.microsoft.com/office/powerpoint/2010/main" val="336824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D55E1A46-0D8F-4AB8-AE9D-077C6DCA04FE}" type="slidenum">
              <a:rPr lang="da-DK" smtClean="0"/>
              <a:pPr/>
              <a:t>3</a:t>
            </a:fld>
            <a:endParaRPr lang="da-DK"/>
          </a:p>
        </p:txBody>
      </p:sp>
    </p:spTree>
    <p:extLst>
      <p:ext uri="{BB962C8B-B14F-4D97-AF65-F5344CB8AC3E}">
        <p14:creationId xmlns:p14="http://schemas.microsoft.com/office/powerpoint/2010/main" val="1724356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Høje bygninger og svære funderingsforhold: I disse tilfælde kan der accepteres en tilsvarende højere </a:t>
            </a:r>
            <a:r>
              <a:rPr lang="da-DK" dirty="0" err="1"/>
              <a:t>linjetabskoefficent</a:t>
            </a:r>
            <a:r>
              <a:rPr lang="da-DK" dirty="0"/>
              <a:t>. Det ekstra varmetab skal indregnes i energirammen </a:t>
            </a:r>
          </a:p>
        </p:txBody>
      </p:sp>
      <p:sp>
        <p:nvSpPr>
          <p:cNvPr id="4" name="Pladsholder til diasnummer 3"/>
          <p:cNvSpPr>
            <a:spLocks noGrp="1"/>
          </p:cNvSpPr>
          <p:nvPr>
            <p:ph type="sldNum" sz="quarter" idx="10"/>
          </p:nvPr>
        </p:nvSpPr>
        <p:spPr/>
        <p:txBody>
          <a:bodyPr/>
          <a:lstStyle/>
          <a:p>
            <a:fld id="{EB406200-16F2-1E41-AF0E-6BCBC686714A}" type="slidenum">
              <a:rPr lang="da-DK" smtClean="0"/>
              <a:t>38</a:t>
            </a:fld>
            <a:endParaRPr lang="da-DK"/>
          </a:p>
        </p:txBody>
      </p:sp>
    </p:spTree>
    <p:extLst>
      <p:ext uri="{BB962C8B-B14F-4D97-AF65-F5344CB8AC3E}">
        <p14:creationId xmlns:p14="http://schemas.microsoft.com/office/powerpoint/2010/main" val="371322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39</a:t>
            </a:fld>
            <a:endParaRPr lang="da-DK"/>
          </a:p>
        </p:txBody>
      </p:sp>
    </p:spTree>
    <p:extLst>
      <p:ext uri="{BB962C8B-B14F-4D97-AF65-F5344CB8AC3E}">
        <p14:creationId xmlns:p14="http://schemas.microsoft.com/office/powerpoint/2010/main" val="3652686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i="1" dirty="0" err="1"/>
              <a:t>Stikprøveolysning</a:t>
            </a:r>
            <a:r>
              <a:rPr lang="da-DK" sz="1200" i="1" dirty="0"/>
              <a:t> står i vejledning til </a:t>
            </a:r>
            <a:r>
              <a:rPr lang="da-DK" sz="1200" i="1" dirty="0" err="1"/>
              <a:t>brugerbebgreb</a:t>
            </a:r>
            <a:r>
              <a:rPr lang="da-DK" sz="1200" i="1" dirty="0"/>
              <a:t>, 1.0.0 Generelt, til BR § 48-62)</a:t>
            </a:r>
          </a:p>
          <a:p>
            <a:endParaRPr lang="da-DK" dirty="0"/>
          </a:p>
        </p:txBody>
      </p:sp>
      <p:sp>
        <p:nvSpPr>
          <p:cNvPr id="4" name="Pladsholder til slidenummer 3"/>
          <p:cNvSpPr>
            <a:spLocks noGrp="1"/>
          </p:cNvSpPr>
          <p:nvPr>
            <p:ph type="sldNum" sz="quarter" idx="5"/>
          </p:nvPr>
        </p:nvSpPr>
        <p:spPr/>
        <p:txBody>
          <a:bodyPr/>
          <a:lstStyle/>
          <a:p>
            <a:fld id="{EB406200-16F2-1E41-AF0E-6BCBC686714A}" type="slidenum">
              <a:rPr lang="da-DK" smtClean="0"/>
              <a:t>41</a:t>
            </a:fld>
            <a:endParaRPr lang="da-DK"/>
          </a:p>
        </p:txBody>
      </p:sp>
    </p:spTree>
    <p:extLst>
      <p:ext uri="{BB962C8B-B14F-4D97-AF65-F5344CB8AC3E}">
        <p14:creationId xmlns:p14="http://schemas.microsoft.com/office/powerpoint/2010/main" val="3378339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Tæthedskravet er ændret fordi det i praksis er svært at ramme mellem 1 og 1,5. Tætte huse ligger under 1, utætte ligger typisk langt over 1,5. </a:t>
            </a:r>
          </a:p>
        </p:txBody>
      </p:sp>
      <p:sp>
        <p:nvSpPr>
          <p:cNvPr id="4" name="Pladsholder til diasnummer 3"/>
          <p:cNvSpPr>
            <a:spLocks noGrp="1"/>
          </p:cNvSpPr>
          <p:nvPr>
            <p:ph type="sldNum" sz="quarter" idx="10"/>
          </p:nvPr>
        </p:nvSpPr>
        <p:spPr/>
        <p:txBody>
          <a:bodyPr/>
          <a:lstStyle/>
          <a:p>
            <a:fld id="{EB406200-16F2-1E41-AF0E-6BCBC686714A}" type="slidenum">
              <a:rPr lang="da-DK" smtClean="0"/>
              <a:t>42</a:t>
            </a:fld>
            <a:endParaRPr lang="da-DK"/>
          </a:p>
        </p:txBody>
      </p:sp>
    </p:spTree>
    <p:extLst>
      <p:ext uri="{BB962C8B-B14F-4D97-AF65-F5344CB8AC3E}">
        <p14:creationId xmlns:p14="http://schemas.microsoft.com/office/powerpoint/2010/main" val="3430545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44</a:t>
            </a:fld>
            <a:endParaRPr lang="da-DK"/>
          </a:p>
        </p:txBody>
      </p:sp>
    </p:spTree>
    <p:extLst>
      <p:ext uri="{BB962C8B-B14F-4D97-AF65-F5344CB8AC3E}">
        <p14:creationId xmlns:p14="http://schemas.microsoft.com/office/powerpoint/2010/main" val="3468068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46</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49</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50</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51</a:t>
            </a:fld>
            <a:endParaRPr lang="da-DK"/>
          </a:p>
        </p:txBody>
      </p:sp>
    </p:spTree>
    <p:extLst>
      <p:ext uri="{BB962C8B-B14F-4D97-AF65-F5344CB8AC3E}">
        <p14:creationId xmlns:p14="http://schemas.microsoft.com/office/powerpoint/2010/main" val="2795274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53</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4</a:t>
            </a:fld>
            <a:endParaRPr lang="da-DK"/>
          </a:p>
        </p:txBody>
      </p:sp>
    </p:spTree>
    <p:extLst>
      <p:ext uri="{BB962C8B-B14F-4D97-AF65-F5344CB8AC3E}">
        <p14:creationId xmlns:p14="http://schemas.microsoft.com/office/powerpoint/2010/main" val="91446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55</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56</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57</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60</a:t>
            </a:fld>
            <a:endParaRPr lang="da-DK"/>
          </a:p>
        </p:txBody>
      </p:sp>
    </p:spTree>
    <p:extLst>
      <p:ext uri="{BB962C8B-B14F-4D97-AF65-F5344CB8AC3E}">
        <p14:creationId xmlns:p14="http://schemas.microsoft.com/office/powerpoint/2010/main" val="246840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63</a:t>
            </a:fld>
            <a:endParaRPr lang="da-DK"/>
          </a:p>
        </p:txBody>
      </p:sp>
    </p:spTree>
    <p:extLst>
      <p:ext uri="{BB962C8B-B14F-4D97-AF65-F5344CB8AC3E}">
        <p14:creationId xmlns:p14="http://schemas.microsoft.com/office/powerpoint/2010/main" val="751417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65</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68</a:t>
            </a:fld>
            <a:endParaRPr lang="da-DK"/>
          </a:p>
        </p:txBody>
      </p:sp>
    </p:spTree>
    <p:extLst>
      <p:ext uri="{BB962C8B-B14F-4D97-AF65-F5344CB8AC3E}">
        <p14:creationId xmlns:p14="http://schemas.microsoft.com/office/powerpoint/2010/main" val="2795274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Hulmurseksemplet: der er måske ikke plads til den tykkelse, energikravene foreskriver – men så isoleres til muligt niveau – og dette er stadig meget rentabelt </a:t>
            </a:r>
          </a:p>
        </p:txBody>
      </p:sp>
      <p:sp>
        <p:nvSpPr>
          <p:cNvPr id="4" name="Pladsholder til diasnummer 3"/>
          <p:cNvSpPr>
            <a:spLocks noGrp="1"/>
          </p:cNvSpPr>
          <p:nvPr>
            <p:ph type="sldNum" sz="quarter" idx="10"/>
          </p:nvPr>
        </p:nvSpPr>
        <p:spPr/>
        <p:txBody>
          <a:bodyPr/>
          <a:lstStyle/>
          <a:p>
            <a:fld id="{EB406200-16F2-1E41-AF0E-6BCBC686714A}" type="slidenum">
              <a:rPr lang="da-DK" smtClean="0"/>
              <a:t>77</a:t>
            </a:fld>
            <a:endParaRPr lang="da-DK"/>
          </a:p>
        </p:txBody>
      </p:sp>
    </p:spTree>
    <p:extLst>
      <p:ext uri="{BB962C8B-B14F-4D97-AF65-F5344CB8AC3E}">
        <p14:creationId xmlns:p14="http://schemas.microsoft.com/office/powerpoint/2010/main" val="295728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80</a:t>
            </a:fld>
            <a:endParaRPr lang="da-DK"/>
          </a:p>
        </p:txBody>
      </p:sp>
    </p:spTree>
    <p:extLst>
      <p:ext uri="{BB962C8B-B14F-4D97-AF65-F5344CB8AC3E}">
        <p14:creationId xmlns:p14="http://schemas.microsoft.com/office/powerpoint/2010/main" val="685557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81</a:t>
            </a:fld>
            <a:endParaRPr lang="da-DK"/>
          </a:p>
        </p:txBody>
      </p:sp>
    </p:spTree>
    <p:extLst>
      <p:ext uri="{BB962C8B-B14F-4D97-AF65-F5344CB8AC3E}">
        <p14:creationId xmlns:p14="http://schemas.microsoft.com/office/powerpoint/2010/main" val="417005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5</a:t>
            </a:fld>
            <a:endParaRPr lang="da-DK"/>
          </a:p>
        </p:txBody>
      </p:sp>
    </p:spTree>
    <p:extLst>
      <p:ext uri="{BB962C8B-B14F-4D97-AF65-F5344CB8AC3E}">
        <p14:creationId xmlns:p14="http://schemas.microsoft.com/office/powerpoint/2010/main" val="490019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82</a:t>
            </a:fld>
            <a:endParaRPr lang="da-DK"/>
          </a:p>
        </p:txBody>
      </p:sp>
    </p:spTree>
    <p:extLst>
      <p:ext uri="{BB962C8B-B14F-4D97-AF65-F5344CB8AC3E}">
        <p14:creationId xmlns:p14="http://schemas.microsoft.com/office/powerpoint/2010/main" val="1513067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84</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85</a:t>
            </a:fld>
            <a:endParaRPr lang="da-DK"/>
          </a:p>
        </p:txBody>
      </p:sp>
    </p:spTree>
    <p:extLst>
      <p:ext uri="{BB962C8B-B14F-4D97-AF65-F5344CB8AC3E}">
        <p14:creationId xmlns:p14="http://schemas.microsoft.com/office/powerpoint/2010/main" val="2988217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94</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97</a:t>
            </a:fld>
            <a:endParaRPr lang="da-DK"/>
          </a:p>
        </p:txBody>
      </p:sp>
    </p:spTree>
    <p:extLst>
      <p:ext uri="{BB962C8B-B14F-4D97-AF65-F5344CB8AC3E}">
        <p14:creationId xmlns:p14="http://schemas.microsoft.com/office/powerpoint/2010/main" val="2795274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102</a:t>
            </a:fld>
            <a:endParaRPr lang="da-DK"/>
          </a:p>
        </p:txBody>
      </p:sp>
    </p:spTree>
    <p:extLst>
      <p:ext uri="{BB962C8B-B14F-4D97-AF65-F5344CB8AC3E}">
        <p14:creationId xmlns:p14="http://schemas.microsoft.com/office/powerpoint/2010/main" val="3472664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B406200-16F2-1E41-AF0E-6BCBC686714A}" type="slidenum">
              <a:rPr lang="da-DK" smtClean="0"/>
              <a:t>105</a:t>
            </a:fld>
            <a:endParaRPr lang="da-DK"/>
          </a:p>
        </p:txBody>
      </p:sp>
    </p:spTree>
    <p:extLst>
      <p:ext uri="{BB962C8B-B14F-4D97-AF65-F5344CB8AC3E}">
        <p14:creationId xmlns:p14="http://schemas.microsoft.com/office/powerpoint/2010/main" val="689830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Hvis man ændrer ventilationsforholdene, fx ved at udskifte førhen utætte vinduer, skal hele ventilationsløsningen leve op til BR’s krav. I praksis kan det i mange tilfælde løses med </a:t>
            </a:r>
            <a:r>
              <a:rPr lang="da-DK" dirty="0" err="1"/>
              <a:t>udeluftventiler</a:t>
            </a:r>
            <a:r>
              <a:rPr lang="da-DK" dirty="0"/>
              <a:t>! </a:t>
            </a:r>
          </a:p>
          <a:p>
            <a:endParaRPr lang="da-DK" dirty="0"/>
          </a:p>
          <a:p>
            <a:r>
              <a:rPr lang="da-DK" dirty="0"/>
              <a:t>Ved større ændringer af </a:t>
            </a:r>
            <a:r>
              <a:rPr lang="da-DK" dirty="0" err="1"/>
              <a:t>klimaskærmen,kan</a:t>
            </a:r>
            <a:r>
              <a:rPr lang="da-DK" dirty="0"/>
              <a:t> et mekanisk ventilationsanlæg være nødvendigt. </a:t>
            </a:r>
          </a:p>
          <a:p>
            <a:endParaRPr lang="da-DK" dirty="0"/>
          </a:p>
          <a:p>
            <a:r>
              <a:rPr lang="da-DK" dirty="0"/>
              <a:t>Det gælder også, hvis man fx etablerer nye rum – så skal hele bygningens ventilationsløsning opfylde kravet om tilfredsstillende luftkvalitet og fugtforhold. </a:t>
            </a:r>
          </a:p>
          <a:p>
            <a:r>
              <a:rPr lang="da-DK" dirty="0"/>
              <a:t> </a:t>
            </a:r>
          </a:p>
          <a:p>
            <a:r>
              <a:rPr lang="da-DK" dirty="0"/>
              <a:t>Badeværelset er det mest kritisk – hvis man fx udskifter vinduet, så skal man sørge for, at ventilationen bliver forbedret. Her vil man typisk brug </a:t>
            </a:r>
            <a:r>
              <a:rPr lang="da-DK" dirty="0" err="1"/>
              <a:t>udeluftventiler</a:t>
            </a:r>
            <a:r>
              <a:rPr lang="da-DK" dirty="0"/>
              <a:t> i vinduer eller vægge, mekanisk ventilation eller aftræk. </a:t>
            </a:r>
          </a:p>
          <a:p>
            <a:endParaRPr lang="da-DK" dirty="0"/>
          </a:p>
          <a:p>
            <a:r>
              <a:rPr lang="da-DK" dirty="0"/>
              <a:t>Er der ikke en emhætte i køkken, bør den etableres. </a:t>
            </a:r>
          </a:p>
        </p:txBody>
      </p:sp>
      <p:sp>
        <p:nvSpPr>
          <p:cNvPr id="4" name="Pladsholder til diasnummer 3"/>
          <p:cNvSpPr>
            <a:spLocks noGrp="1"/>
          </p:cNvSpPr>
          <p:nvPr>
            <p:ph type="sldNum" sz="quarter" idx="10"/>
          </p:nvPr>
        </p:nvSpPr>
        <p:spPr/>
        <p:txBody>
          <a:bodyPr/>
          <a:lstStyle/>
          <a:p>
            <a:fld id="{EB406200-16F2-1E41-AF0E-6BCBC686714A}" type="slidenum">
              <a:rPr lang="da-DK" smtClean="0"/>
              <a:t>108</a:t>
            </a:fld>
            <a:endParaRPr lang="da-DK"/>
          </a:p>
        </p:txBody>
      </p:sp>
    </p:spTree>
    <p:extLst>
      <p:ext uri="{BB962C8B-B14F-4D97-AF65-F5344CB8AC3E}">
        <p14:creationId xmlns:p14="http://schemas.microsoft.com/office/powerpoint/2010/main" val="2959785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Hvis man ændrer ventilationsforholdene, fx ved at udskifte førhen utætte vinduer, skal hele ventilationsløsningen leve op til BR’s krav. I praksis kan det i mange tilfælde løses med </a:t>
            </a:r>
            <a:r>
              <a:rPr lang="da-DK" dirty="0" err="1"/>
              <a:t>udeluftventiler</a:t>
            </a:r>
            <a:r>
              <a:rPr lang="da-DK" dirty="0"/>
              <a:t>! </a:t>
            </a:r>
          </a:p>
          <a:p>
            <a:endParaRPr lang="da-DK" dirty="0"/>
          </a:p>
          <a:p>
            <a:r>
              <a:rPr lang="da-DK" dirty="0"/>
              <a:t>Ved større ændringer af klimaskærmen, kan et mekanisk ventilationsanlæg være nødvendigt. </a:t>
            </a:r>
          </a:p>
          <a:p>
            <a:endParaRPr lang="da-DK" dirty="0"/>
          </a:p>
          <a:p>
            <a:r>
              <a:rPr lang="da-DK" dirty="0"/>
              <a:t>Det gælder også, hvis man fx etablerer nye rum – så skal hele bygningens ventilationsløsning opfylde kravet om tilfredsstillende luftkvalitet og fugtforhold. </a:t>
            </a:r>
          </a:p>
          <a:p>
            <a:r>
              <a:rPr lang="da-DK" dirty="0"/>
              <a:t> </a:t>
            </a:r>
          </a:p>
          <a:p>
            <a:r>
              <a:rPr lang="da-DK" dirty="0"/>
              <a:t>Badeværelset er det mest kritiske – hvis man fx udskifter vinduet, så skal man sørge for, at ventilationen bliver forbedret. Her vil man typisk brug </a:t>
            </a:r>
            <a:r>
              <a:rPr lang="da-DK" dirty="0" err="1"/>
              <a:t>udeluftventiler</a:t>
            </a:r>
            <a:r>
              <a:rPr lang="da-DK" dirty="0"/>
              <a:t> i vinduer eller vægge, mekanisk ventilation eller aftræk. </a:t>
            </a:r>
          </a:p>
          <a:p>
            <a:endParaRPr lang="da-DK" dirty="0"/>
          </a:p>
          <a:p>
            <a:r>
              <a:rPr lang="da-DK" dirty="0"/>
              <a:t>Er der ikke en emhætte i køkken, bør den etableres. </a:t>
            </a:r>
          </a:p>
        </p:txBody>
      </p:sp>
      <p:sp>
        <p:nvSpPr>
          <p:cNvPr id="4" name="Pladsholder til diasnummer 3"/>
          <p:cNvSpPr>
            <a:spLocks noGrp="1"/>
          </p:cNvSpPr>
          <p:nvPr>
            <p:ph type="sldNum" sz="quarter" idx="10"/>
          </p:nvPr>
        </p:nvSpPr>
        <p:spPr/>
        <p:txBody>
          <a:bodyPr/>
          <a:lstStyle/>
          <a:p>
            <a:fld id="{EB406200-16F2-1E41-AF0E-6BCBC686714A}" type="slidenum">
              <a:rPr lang="da-DK" smtClean="0"/>
              <a:t>109</a:t>
            </a:fld>
            <a:endParaRPr lang="da-DK"/>
          </a:p>
        </p:txBody>
      </p:sp>
    </p:spTree>
    <p:extLst>
      <p:ext uri="{BB962C8B-B14F-4D97-AF65-F5344CB8AC3E}">
        <p14:creationId xmlns:p14="http://schemas.microsoft.com/office/powerpoint/2010/main" val="2702598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Hvis man ændrer ventilationsforholdene, fx ved at udskifte førhen utætte vinduer, skal hele ventilationsløsningen leve op til BR’s krav på opførelsestidspunktet. I praksis kan det i mange tilfælde løses med </a:t>
            </a:r>
            <a:r>
              <a:rPr lang="da-DK" dirty="0" err="1"/>
              <a:t>udeluftventiler</a:t>
            </a:r>
            <a:r>
              <a:rPr lang="da-DK" dirty="0"/>
              <a:t>! </a:t>
            </a:r>
          </a:p>
          <a:p>
            <a:endParaRPr lang="da-DK" dirty="0"/>
          </a:p>
          <a:p>
            <a:r>
              <a:rPr lang="da-DK" dirty="0"/>
              <a:t>Ved større ændringer af klimaskærmen, kan et mekanisk ventilationsanlæg være nødvendigt. Dette skal leve om til BR15 kravene. </a:t>
            </a:r>
          </a:p>
          <a:p>
            <a:endParaRPr lang="da-DK" dirty="0"/>
          </a:p>
          <a:p>
            <a:r>
              <a:rPr lang="da-DK" dirty="0"/>
              <a:t>Det gælder også, hvis man fx etablerer nye rum – så skal hele bygningens ventilationsløsning opfylde kravet om tilfredsstillende luftkvalitet og fugtforhold. </a:t>
            </a:r>
          </a:p>
          <a:p>
            <a:r>
              <a:rPr lang="da-DK" dirty="0"/>
              <a:t> </a:t>
            </a:r>
          </a:p>
          <a:p>
            <a:r>
              <a:rPr lang="da-DK" dirty="0"/>
              <a:t>Badeværelset er det mest kritiske – hvis man fx udskifter vinduet, så skal man sørge for, at ventilationen bliver forbedret. Her vil man typisk bruge </a:t>
            </a:r>
            <a:r>
              <a:rPr lang="da-DK" dirty="0" err="1"/>
              <a:t>udeluftventiler</a:t>
            </a:r>
            <a:r>
              <a:rPr lang="da-DK" dirty="0"/>
              <a:t> i vinduer eller vægge, mekanisk ventilation eller aftræk. </a:t>
            </a:r>
          </a:p>
          <a:p>
            <a:endParaRPr lang="da-DK" dirty="0"/>
          </a:p>
          <a:p>
            <a:r>
              <a:rPr lang="da-DK" dirty="0"/>
              <a:t>Er der ikke en emhætte i køkken, bør den etableres.</a:t>
            </a:r>
          </a:p>
          <a:p>
            <a:endParaRPr lang="da-DK" dirty="0"/>
          </a:p>
          <a:p>
            <a:r>
              <a:rPr lang="da-DK" dirty="0"/>
              <a:t>Ved</a:t>
            </a:r>
            <a:r>
              <a:rPr lang="da-DK" baseline="0" dirty="0"/>
              <a:t> ombygninger hvor håndværkeren observerer fx en afkastkanal der er blevet blændet skal husejeren gøres opmærksom på dette.</a:t>
            </a:r>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110</a:t>
            </a:fld>
            <a:endParaRPr lang="da-DK"/>
          </a:p>
        </p:txBody>
      </p:sp>
    </p:spTree>
    <p:extLst>
      <p:ext uri="{BB962C8B-B14F-4D97-AF65-F5344CB8AC3E}">
        <p14:creationId xmlns:p14="http://schemas.microsoft.com/office/powerpoint/2010/main" val="270259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7118">
              <a:defRPr/>
            </a:pPr>
            <a:r>
              <a:rPr lang="da-DK" dirty="0"/>
              <a:t>For eksisterende bygninger kan man benytte U-værdier m.v. når man skal bygge om, eller </a:t>
            </a:r>
            <a:r>
              <a:rPr lang="da-DK" dirty="0" err="1"/>
              <a:t>mang</a:t>
            </a:r>
            <a:r>
              <a:rPr lang="da-DK" dirty="0"/>
              <a:t> kan bruge </a:t>
            </a:r>
            <a:r>
              <a:rPr lang="da-DK" dirty="0">
                <a:solidFill>
                  <a:srgbClr val="7030A0"/>
                </a:solidFill>
              </a:rPr>
              <a:t>renoveringsklasserne</a:t>
            </a:r>
          </a:p>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7</a:t>
            </a:fld>
            <a:endParaRPr lang="da-DK"/>
          </a:p>
        </p:txBody>
      </p:sp>
    </p:spTree>
    <p:extLst>
      <p:ext uri="{BB962C8B-B14F-4D97-AF65-F5344CB8AC3E}">
        <p14:creationId xmlns:p14="http://schemas.microsoft.com/office/powerpoint/2010/main" val="4135625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B406200-16F2-1E41-AF0E-6BCBC686714A}" type="slidenum">
              <a:rPr lang="da-DK" smtClean="0"/>
              <a:t>112</a:t>
            </a:fld>
            <a:endParaRPr lang="da-DK"/>
          </a:p>
        </p:txBody>
      </p:sp>
    </p:spTree>
    <p:extLst>
      <p:ext uri="{BB962C8B-B14F-4D97-AF65-F5344CB8AC3E}">
        <p14:creationId xmlns:p14="http://schemas.microsoft.com/office/powerpoint/2010/main" val="102706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113</a:t>
            </a:fld>
            <a:endParaRPr lang="da-DK"/>
          </a:p>
        </p:txBody>
      </p:sp>
    </p:spTree>
    <p:extLst>
      <p:ext uri="{BB962C8B-B14F-4D97-AF65-F5344CB8AC3E}">
        <p14:creationId xmlns:p14="http://schemas.microsoft.com/office/powerpoint/2010/main" val="3938543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Krav til årsvirkningsgrad ved rumopvarmning (jordvarmepumper og luft til vand-varmepumper)</a:t>
            </a:r>
            <a:r>
              <a:rPr lang="da-DK" dirty="0"/>
              <a:t> </a:t>
            </a:r>
            <a:br>
              <a:rPr lang="da-DK" dirty="0"/>
            </a:br>
            <a:r>
              <a:rPr lang="da-DK" dirty="0"/>
              <a:t>Jf. Kommissionens forordning (EU) 813/2013 stilles der krav til varmepumpens årsvirkningsgrad, som afhænger af, hvorvidt det pågældende produkt er en lavtemperaturvarmepumpe. Ved lavtemperaturvarmepumpe forstås et produkt, der ikke kan levere opvarmningsvand ved en udløbstemperatur på 52 °C ved de dimensionerende referencebetingelser. ( - 7 grader tørtemperatur og – 8 grader vådtemperatur) Dvs. de virkningsgrader der er vist – er uden brugsvand ved under</a:t>
            </a:r>
            <a:r>
              <a:rPr lang="da-DK" baseline="0" dirty="0"/>
              <a:t> – 7 grader. </a:t>
            </a:r>
            <a:endParaRPr lang="da-DK" dirty="0"/>
          </a:p>
          <a:p>
            <a:endParaRPr lang="da-DK" dirty="0"/>
          </a:p>
          <a:p>
            <a:r>
              <a:rPr lang="da-DK" dirty="0"/>
              <a:t>Gulvvarmeanlæg er lavtemperaturanlæg,</a:t>
            </a:r>
            <a:r>
              <a:rPr lang="da-DK" baseline="0" dirty="0"/>
              <a:t> og virkningsgraderne er altså uden at de kan lave brugsvand ved de ovenfor nævnte temperaturer</a:t>
            </a:r>
            <a:endParaRPr lang="da-DK" dirty="0"/>
          </a:p>
          <a:p>
            <a:endParaRPr lang="da-DK" dirty="0"/>
          </a:p>
          <a:p>
            <a:r>
              <a:rPr lang="da-DK" dirty="0"/>
              <a:t>Jordvarme  COP = </a:t>
            </a:r>
            <a:r>
              <a:rPr lang="da-DK" dirty="0" err="1"/>
              <a:t>scopx</a:t>
            </a:r>
            <a:r>
              <a:rPr lang="da-DK" dirty="0"/>
              <a:t> 0,85</a:t>
            </a:r>
          </a:p>
          <a:p>
            <a:r>
              <a:rPr lang="da-DK" dirty="0"/>
              <a:t>Luft-vand </a:t>
            </a:r>
            <a:r>
              <a:rPr lang="da-DK" dirty="0" err="1"/>
              <a:t>cop</a:t>
            </a:r>
            <a:r>
              <a:rPr lang="da-DK" dirty="0"/>
              <a:t>=scopx0,9</a:t>
            </a:r>
          </a:p>
          <a:p>
            <a:endParaRPr lang="da-DK" dirty="0"/>
          </a:p>
          <a:p>
            <a:r>
              <a:rPr lang="da-DK" dirty="0"/>
              <a:t>Ved jordvarme</a:t>
            </a:r>
            <a:r>
              <a:rPr lang="da-DK" baseline="0" dirty="0"/>
              <a:t> skal dokumenteres, at jord-boringer ikke er i nærheden osv. </a:t>
            </a:r>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114</a:t>
            </a:fld>
            <a:endParaRPr lang="da-DK"/>
          </a:p>
        </p:txBody>
      </p:sp>
    </p:spTree>
    <p:extLst>
      <p:ext uri="{BB962C8B-B14F-4D97-AF65-F5344CB8AC3E}">
        <p14:creationId xmlns:p14="http://schemas.microsoft.com/office/powerpoint/2010/main" val="1705335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x-akse - kapacitet i kW</a:t>
            </a:r>
          </a:p>
          <a:p>
            <a:r>
              <a:rPr lang="da-DK" dirty="0"/>
              <a:t>Y-akse </a:t>
            </a:r>
            <a:r>
              <a:rPr lang="da-DK" dirty="0" err="1"/>
              <a:t>seasonal</a:t>
            </a:r>
            <a:r>
              <a:rPr lang="da-DK" dirty="0"/>
              <a:t> </a:t>
            </a:r>
            <a:r>
              <a:rPr lang="da-DK" dirty="0" err="1"/>
              <a:t>coofecient</a:t>
            </a:r>
            <a:r>
              <a:rPr lang="da-DK" dirty="0"/>
              <a:t> of performance målt ved 5 temperaturer i </a:t>
            </a:r>
            <a:r>
              <a:rPr lang="da-DK" dirty="0" err="1"/>
              <a:t>Strasburg</a:t>
            </a:r>
            <a:r>
              <a:rPr lang="da-DK" dirty="0"/>
              <a:t> (ca. 1,18 gange højere ende den danske COP) (oplysninger til notefelt)</a:t>
            </a:r>
          </a:p>
        </p:txBody>
      </p:sp>
      <p:sp>
        <p:nvSpPr>
          <p:cNvPr id="4" name="Pladsholder til diasnummer 3"/>
          <p:cNvSpPr>
            <a:spLocks noGrp="1"/>
          </p:cNvSpPr>
          <p:nvPr>
            <p:ph type="sldNum" sz="quarter" idx="10"/>
          </p:nvPr>
        </p:nvSpPr>
        <p:spPr/>
        <p:txBody>
          <a:bodyPr/>
          <a:lstStyle/>
          <a:p>
            <a:fld id="{EB406200-16F2-1E41-AF0E-6BCBC686714A}" type="slidenum">
              <a:rPr lang="da-DK" smtClean="0"/>
              <a:t>115</a:t>
            </a:fld>
            <a:endParaRPr lang="da-DK"/>
          </a:p>
        </p:txBody>
      </p:sp>
    </p:spTree>
    <p:extLst>
      <p:ext uri="{BB962C8B-B14F-4D97-AF65-F5344CB8AC3E}">
        <p14:creationId xmlns:p14="http://schemas.microsoft.com/office/powerpoint/2010/main" val="2437037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116</a:t>
            </a:fld>
            <a:endParaRPr lang="da-DK"/>
          </a:p>
        </p:txBody>
      </p:sp>
    </p:spTree>
    <p:extLst>
      <p:ext uri="{BB962C8B-B14F-4D97-AF65-F5344CB8AC3E}">
        <p14:creationId xmlns:p14="http://schemas.microsoft.com/office/powerpoint/2010/main" val="80824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Sommerhuse er ikke med på oversigten her. Krav findes i § 283-286, og mindstekrav til isolering fremgår af tabel 4  til bilag 2 til kap. 11 i BR. Se slide 102-107. </a:t>
            </a:r>
          </a:p>
          <a:p>
            <a:endParaRPr lang="da-DK" dirty="0"/>
          </a:p>
        </p:txBody>
      </p:sp>
      <p:sp>
        <p:nvSpPr>
          <p:cNvPr id="4" name="Pladsholder til slidenummer 3"/>
          <p:cNvSpPr>
            <a:spLocks noGrp="1"/>
          </p:cNvSpPr>
          <p:nvPr>
            <p:ph type="sldNum" sz="quarter" idx="5"/>
          </p:nvPr>
        </p:nvSpPr>
        <p:spPr/>
        <p:txBody>
          <a:bodyPr/>
          <a:lstStyle/>
          <a:p>
            <a:fld id="{EB406200-16F2-1E41-AF0E-6BCBC686714A}" type="slidenum">
              <a:rPr lang="da-DK" smtClean="0"/>
              <a:t>8</a:t>
            </a:fld>
            <a:endParaRPr lang="da-DK"/>
          </a:p>
        </p:txBody>
      </p:sp>
    </p:spTree>
    <p:extLst>
      <p:ext uri="{BB962C8B-B14F-4D97-AF65-F5344CB8AC3E}">
        <p14:creationId xmlns:p14="http://schemas.microsoft.com/office/powerpoint/2010/main" val="241310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Sommerhuse er ikke med på oversigten her. Krav findes i § 283-286, og mindstekrav til isolering fremgår af tabel 4  til bilag 2 til kap. 11 i BR. Se slide 102-107. </a:t>
            </a:r>
          </a:p>
          <a:p>
            <a:endParaRPr lang="da-DK" dirty="0"/>
          </a:p>
        </p:txBody>
      </p:sp>
      <p:sp>
        <p:nvSpPr>
          <p:cNvPr id="4" name="Pladsholder til slidenummer 3"/>
          <p:cNvSpPr>
            <a:spLocks noGrp="1"/>
          </p:cNvSpPr>
          <p:nvPr>
            <p:ph type="sldNum" sz="quarter" idx="5"/>
          </p:nvPr>
        </p:nvSpPr>
        <p:spPr/>
        <p:txBody>
          <a:bodyPr/>
          <a:lstStyle/>
          <a:p>
            <a:fld id="{EB406200-16F2-1E41-AF0E-6BCBC686714A}" type="slidenum">
              <a:rPr lang="da-DK" smtClean="0"/>
              <a:t>9</a:t>
            </a:fld>
            <a:endParaRPr lang="da-DK"/>
          </a:p>
        </p:txBody>
      </p:sp>
    </p:spTree>
    <p:extLst>
      <p:ext uri="{BB962C8B-B14F-4D97-AF65-F5344CB8AC3E}">
        <p14:creationId xmlns:p14="http://schemas.microsoft.com/office/powerpoint/2010/main" val="447051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forklarer, hvor man finder mindstekravene, som står nævnt i oversigten på det foregående slide.</a:t>
            </a:r>
          </a:p>
        </p:txBody>
      </p:sp>
      <p:sp>
        <p:nvSpPr>
          <p:cNvPr id="4" name="Pladsholder til slidenummer 3"/>
          <p:cNvSpPr>
            <a:spLocks noGrp="1"/>
          </p:cNvSpPr>
          <p:nvPr>
            <p:ph type="sldNum" sz="quarter" idx="5"/>
          </p:nvPr>
        </p:nvSpPr>
        <p:spPr/>
        <p:txBody>
          <a:bodyPr/>
          <a:lstStyle/>
          <a:p>
            <a:fld id="{EB406200-16F2-1E41-AF0E-6BCBC686714A}" type="slidenum">
              <a:rPr lang="da-DK" smtClean="0"/>
              <a:t>10</a:t>
            </a:fld>
            <a:endParaRPr lang="da-DK"/>
          </a:p>
        </p:txBody>
      </p:sp>
    </p:spTree>
    <p:extLst>
      <p:ext uri="{BB962C8B-B14F-4D97-AF65-F5344CB8AC3E}">
        <p14:creationId xmlns:p14="http://schemas.microsoft.com/office/powerpoint/2010/main" val="321456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18</a:t>
            </a:fld>
            <a:endParaRPr lang="da-DK"/>
          </a:p>
        </p:txBody>
      </p:sp>
    </p:spTree>
    <p:extLst>
      <p:ext uri="{BB962C8B-B14F-4D97-AF65-F5344CB8AC3E}">
        <p14:creationId xmlns:p14="http://schemas.microsoft.com/office/powerpoint/2010/main" val="347266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Pladsholder til titel 1"/>
          <p:cNvSpPr>
            <a:spLocks noGrp="1"/>
          </p:cNvSpPr>
          <p:nvPr>
            <p:ph type="title"/>
          </p:nvPr>
        </p:nvSpPr>
        <p:spPr bwMode="auto">
          <a:xfrm>
            <a:off x="734888" y="1819713"/>
            <a:ext cx="8229600" cy="60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dirty="0"/>
              <a:t>Forsidetitel</a:t>
            </a:r>
          </a:p>
        </p:txBody>
      </p:sp>
      <p:sp>
        <p:nvSpPr>
          <p:cNvPr id="11" name="Pladsholder til tekst 10"/>
          <p:cNvSpPr>
            <a:spLocks noGrp="1"/>
          </p:cNvSpPr>
          <p:nvPr>
            <p:ph type="body" sz="quarter" idx="10" hasCustomPrompt="1"/>
          </p:nvPr>
        </p:nvSpPr>
        <p:spPr>
          <a:xfrm>
            <a:off x="734888" y="2636912"/>
            <a:ext cx="4896246" cy="914400"/>
          </a:xfrm>
        </p:spPr>
        <p:txBody>
          <a:bodyPr/>
          <a:lstStyle>
            <a:lvl1pPr>
              <a:defRPr/>
            </a:lvl1pPr>
          </a:lstStyle>
          <a:p>
            <a:pPr lvl="0"/>
            <a:r>
              <a:rPr lang="da-DK" dirty="0"/>
              <a:t>Underoverskrift</a:t>
            </a:r>
          </a:p>
        </p:txBody>
      </p:sp>
    </p:spTree>
    <p:extLst>
      <p:ext uri="{BB962C8B-B14F-4D97-AF65-F5344CB8AC3E}">
        <p14:creationId xmlns:p14="http://schemas.microsoft.com/office/powerpoint/2010/main" val="260728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oto 2">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318687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oto 5">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2612623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to 11">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3845348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to 9">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309210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sidefod 2"/>
          <p:cNvSpPr>
            <a:spLocks noGrp="1"/>
          </p:cNvSpPr>
          <p:nvPr>
            <p:ph type="ftr" sz="quarter" idx="10"/>
          </p:nvPr>
        </p:nvSpPr>
        <p:spPr>
          <a:xfrm>
            <a:off x="3124200" y="6245225"/>
            <a:ext cx="2895600" cy="476250"/>
          </a:xfrm>
          <a:prstGeom prst="rect">
            <a:avLst/>
          </a:prstGeom>
        </p:spPr>
        <p:txBody>
          <a:bodyPr/>
          <a:lstStyle>
            <a:lvl1pPr>
              <a:defRPr/>
            </a:lvl1pPr>
          </a:lstStyle>
          <a:p>
            <a:endParaRPr lang="da-DK"/>
          </a:p>
        </p:txBody>
      </p:sp>
      <p:sp>
        <p:nvSpPr>
          <p:cNvPr id="4" name="Pladsholder til dato 3"/>
          <p:cNvSpPr>
            <a:spLocks noGrp="1"/>
          </p:cNvSpPr>
          <p:nvPr>
            <p:ph type="dt" sz="half" idx="11"/>
          </p:nvPr>
        </p:nvSpPr>
        <p:spPr>
          <a:xfrm>
            <a:off x="457200" y="6245225"/>
            <a:ext cx="2133600" cy="476250"/>
          </a:xfrm>
          <a:prstGeom prst="rect">
            <a:avLst/>
          </a:prstGeom>
        </p:spPr>
        <p:txBody>
          <a:bodyPr/>
          <a:lstStyle>
            <a:lvl1pPr>
              <a:defRPr/>
            </a:lvl1pPr>
          </a:lstStyle>
          <a:p>
            <a:endParaRPr lang="da-DK"/>
          </a:p>
        </p:txBody>
      </p:sp>
    </p:spTree>
    <p:extLst>
      <p:ext uri="{BB962C8B-B14F-4D97-AF65-F5344CB8AC3E}">
        <p14:creationId xmlns:p14="http://schemas.microsoft.com/office/powerpoint/2010/main" val="4120078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oto 4">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Billed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70826" y="3861048"/>
            <a:ext cx="1473173" cy="1940846"/>
          </a:xfrm>
          <a:prstGeom prst="rect">
            <a:avLst/>
          </a:prstGeom>
        </p:spPr>
      </p:pic>
    </p:spTree>
    <p:extLst>
      <p:ext uri="{BB962C8B-B14F-4D97-AF65-F5344CB8AC3E}">
        <p14:creationId xmlns:p14="http://schemas.microsoft.com/office/powerpoint/2010/main" val="2661656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to 6">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6" name="Billed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80112" y="1106614"/>
            <a:ext cx="3563887" cy="4695280"/>
          </a:xfrm>
          <a:prstGeom prst="rect">
            <a:avLst/>
          </a:prstGeom>
        </p:spPr>
      </p:pic>
    </p:spTree>
    <p:extLst>
      <p:ext uri="{BB962C8B-B14F-4D97-AF65-F5344CB8AC3E}">
        <p14:creationId xmlns:p14="http://schemas.microsoft.com/office/powerpoint/2010/main" val="4119259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to 32">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1584691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to 39">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692696"/>
            <a:ext cx="620303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8219256" cy="4203464"/>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47958" y="1098000"/>
            <a:ext cx="1809750" cy="4743450"/>
          </a:xfrm>
          <a:prstGeom prst="rect">
            <a:avLst/>
          </a:prstGeom>
        </p:spPr>
      </p:pic>
    </p:spTree>
    <p:extLst>
      <p:ext uri="{BB962C8B-B14F-4D97-AF65-F5344CB8AC3E}">
        <p14:creationId xmlns:p14="http://schemas.microsoft.com/office/powerpoint/2010/main" val="2975793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oto 10">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232922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6" name="Tekstfelt 5"/>
          <p:cNvSpPr txBox="1"/>
          <p:nvPr userDrawn="1"/>
        </p:nvSpPr>
        <p:spPr>
          <a:xfrm>
            <a:off x="7415537" y="658556"/>
            <a:ext cx="184666"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671606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30">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6" name="Picture 5" descr="DSC00627"/>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516216" y="1505744"/>
            <a:ext cx="2627784" cy="397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964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8" name="Pladsholder til tekst 2"/>
          <p:cNvSpPr>
            <a:spLocks noGrp="1"/>
          </p:cNvSpPr>
          <p:nvPr>
            <p:ph type="body" idx="1"/>
          </p:nvPr>
        </p:nvSpPr>
        <p:spPr>
          <a:xfrm>
            <a:off x="683568" y="1412776"/>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9" name="Pladsholder til indhold 3"/>
          <p:cNvSpPr>
            <a:spLocks noGrp="1"/>
          </p:cNvSpPr>
          <p:nvPr>
            <p:ph sz="half" idx="2"/>
          </p:nvPr>
        </p:nvSpPr>
        <p:spPr>
          <a:xfrm>
            <a:off x="683568" y="2241339"/>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2"/>
          <p:cNvSpPr>
            <a:spLocks noGrp="1"/>
          </p:cNvSpPr>
          <p:nvPr>
            <p:ph type="body" idx="10"/>
          </p:nvPr>
        </p:nvSpPr>
        <p:spPr>
          <a:xfrm>
            <a:off x="4733967" y="1420483"/>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13" name="Pladsholder til indhold 3"/>
          <p:cNvSpPr>
            <a:spLocks noGrp="1"/>
          </p:cNvSpPr>
          <p:nvPr>
            <p:ph sz="half" idx="11"/>
          </p:nvPr>
        </p:nvSpPr>
        <p:spPr>
          <a:xfrm>
            <a:off x="4733967" y="2249046"/>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596738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oto indsæt selv3">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692696"/>
            <a:ext cx="620303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6635080" cy="420346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billede 6"/>
          <p:cNvSpPr>
            <a:spLocks noGrp="1"/>
          </p:cNvSpPr>
          <p:nvPr>
            <p:ph type="pic" sz="quarter" idx="10" hasCustomPrompt="1"/>
          </p:nvPr>
        </p:nvSpPr>
        <p:spPr>
          <a:xfrm>
            <a:off x="7347958" y="1080059"/>
            <a:ext cx="1796042" cy="4752528"/>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1047350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oto indsæt selv">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billede 6"/>
          <p:cNvSpPr>
            <a:spLocks noGrp="1"/>
          </p:cNvSpPr>
          <p:nvPr>
            <p:ph type="pic" sz="quarter" idx="10" hasCustomPrompt="1"/>
          </p:nvPr>
        </p:nvSpPr>
        <p:spPr>
          <a:xfrm>
            <a:off x="5541774" y="1080059"/>
            <a:ext cx="3602226" cy="4752528"/>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1208701659"/>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xmlns:p14="http://schemas.microsoft.com/office/powerpoint/2010/main" spd="slow" advClick="0" advTm="5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oto 33">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292074614"/>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xmlns:p14="http://schemas.microsoft.com/office/powerpoint/2010/main" spd="slow" advClick="0" advTm="5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to 14">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4112839332"/>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xmlns:p14="http://schemas.microsoft.com/office/powerpoint/2010/main" spd="slow" advClick="0" advTm="5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17" name="Pladsholder til tekst 16"/>
          <p:cNvSpPr>
            <a:spLocks noGrp="1"/>
          </p:cNvSpPr>
          <p:nvPr>
            <p:ph type="body" sz="quarter" idx="11"/>
          </p:nvPr>
        </p:nvSpPr>
        <p:spPr>
          <a:xfrm>
            <a:off x="755576" y="1484784"/>
            <a:ext cx="6912768" cy="648072"/>
          </a:xfrm>
          <a:prstGeom prst="rect">
            <a:avLst/>
          </a:prstGeom>
        </p:spPr>
        <p:txBody>
          <a:bodyPr/>
          <a:lstStyle>
            <a:lvl1pPr>
              <a:defRPr sz="3600" b="1">
                <a:solidFill>
                  <a:schemeClr val="tx1"/>
                </a:solidFill>
              </a:defRPr>
            </a:lvl1pPr>
          </a:lstStyle>
          <a:p>
            <a:pPr lvl="0"/>
            <a:r>
              <a:rPr lang="da-DK" dirty="0"/>
              <a:t>Klik for at redigere i master</a:t>
            </a:r>
          </a:p>
        </p:txBody>
      </p:sp>
      <p:sp>
        <p:nvSpPr>
          <p:cNvPr id="21" name="Pladsholder til tekst 20"/>
          <p:cNvSpPr>
            <a:spLocks noGrp="1"/>
          </p:cNvSpPr>
          <p:nvPr>
            <p:ph type="body" sz="quarter" idx="12"/>
          </p:nvPr>
        </p:nvSpPr>
        <p:spPr>
          <a:xfrm>
            <a:off x="755576" y="2276872"/>
            <a:ext cx="6264696" cy="914400"/>
          </a:xfrm>
          <a:prstGeom prst="rect">
            <a:avLst/>
          </a:prstGeo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039844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8" name="Pladsholder til tekst 2"/>
          <p:cNvSpPr>
            <a:spLocks noGrp="1"/>
          </p:cNvSpPr>
          <p:nvPr>
            <p:ph type="body" idx="1"/>
          </p:nvPr>
        </p:nvSpPr>
        <p:spPr>
          <a:xfrm>
            <a:off x="683568" y="1412776"/>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9" name="Pladsholder til indhold 3"/>
          <p:cNvSpPr>
            <a:spLocks noGrp="1"/>
          </p:cNvSpPr>
          <p:nvPr>
            <p:ph sz="half" idx="2"/>
          </p:nvPr>
        </p:nvSpPr>
        <p:spPr>
          <a:xfrm>
            <a:off x="683568" y="2241339"/>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2"/>
          <p:cNvSpPr>
            <a:spLocks noGrp="1"/>
          </p:cNvSpPr>
          <p:nvPr>
            <p:ph type="body" idx="10"/>
          </p:nvPr>
        </p:nvSpPr>
        <p:spPr>
          <a:xfrm>
            <a:off x="4733967" y="1420483"/>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13" name="Pladsholder til indhold 3"/>
          <p:cNvSpPr>
            <a:spLocks noGrp="1"/>
          </p:cNvSpPr>
          <p:nvPr>
            <p:ph sz="half" idx="11"/>
          </p:nvPr>
        </p:nvSpPr>
        <p:spPr>
          <a:xfrm>
            <a:off x="4733967" y="2249046"/>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58734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kse">
    <p:spTree>
      <p:nvGrpSpPr>
        <p:cNvPr id="1" name=""/>
        <p:cNvGrpSpPr/>
        <p:nvPr/>
      </p:nvGrpSpPr>
      <p:grpSpPr>
        <a:xfrm>
          <a:off x="0" y="0"/>
          <a:ext cx="0" cy="0"/>
          <a:chOff x="0" y="0"/>
          <a:chExt cx="0" cy="0"/>
        </a:xfrm>
      </p:grpSpPr>
      <p:sp>
        <p:nvSpPr>
          <p:cNvPr id="9" name="Rektangel 8"/>
          <p:cNvSpPr/>
          <p:nvPr userDrawn="1"/>
        </p:nvSpPr>
        <p:spPr>
          <a:xfrm>
            <a:off x="4572000" y="2060848"/>
            <a:ext cx="3888432" cy="40324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userDrawn="1"/>
        </p:nvSpPr>
        <p:spPr>
          <a:xfrm>
            <a:off x="467544" y="2060848"/>
            <a:ext cx="3888432" cy="40324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2"/>
          <p:cNvSpPr>
            <a:spLocks noGrp="1"/>
          </p:cNvSpPr>
          <p:nvPr>
            <p:ph type="body" idx="1"/>
          </p:nvPr>
        </p:nvSpPr>
        <p:spPr>
          <a:xfrm>
            <a:off x="683568" y="1412776"/>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6" name="Pladsholder til indhold 3"/>
          <p:cNvSpPr>
            <a:spLocks noGrp="1"/>
          </p:cNvSpPr>
          <p:nvPr>
            <p:ph sz="half" idx="2"/>
          </p:nvPr>
        </p:nvSpPr>
        <p:spPr>
          <a:xfrm>
            <a:off x="683568" y="2241339"/>
            <a:ext cx="3600400" cy="3951288"/>
          </a:xfrm>
          <a:prstGeom prst="rect">
            <a:avLst/>
          </a:prstGeo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2"/>
          <p:cNvSpPr>
            <a:spLocks noGrp="1"/>
          </p:cNvSpPr>
          <p:nvPr>
            <p:ph type="body" idx="10"/>
          </p:nvPr>
        </p:nvSpPr>
        <p:spPr>
          <a:xfrm>
            <a:off x="4733967" y="1420483"/>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8" name="Pladsholder til indhold 3"/>
          <p:cNvSpPr>
            <a:spLocks noGrp="1"/>
          </p:cNvSpPr>
          <p:nvPr>
            <p:ph sz="half" idx="11"/>
          </p:nvPr>
        </p:nvSpPr>
        <p:spPr>
          <a:xfrm>
            <a:off x="4733967" y="2249046"/>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52147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 1">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7F7F7F"/>
                </a:solidFill>
              </a:defRPr>
            </a:lvl1pPr>
            <a:lvl2pPr>
              <a:defRPr sz="2000">
                <a:solidFill>
                  <a:srgbClr val="7F7F7F"/>
                </a:solidFill>
              </a:defRPr>
            </a:lvl2pPr>
            <a:lvl3pPr>
              <a:defRPr sz="1800">
                <a:solidFill>
                  <a:srgbClr val="7F7F7F"/>
                </a:solidFill>
              </a:defRPr>
            </a:lvl3pPr>
            <a:lvl4pPr>
              <a:defRPr sz="1600">
                <a:solidFill>
                  <a:srgbClr val="7F7F7F"/>
                </a:solidFill>
              </a:defRPr>
            </a:lvl4pPr>
            <a:lvl5pPr>
              <a:defRPr sz="1600">
                <a:solidFill>
                  <a:srgbClr val="7F7F7F"/>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0476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dhold">
    <p:spTree>
      <p:nvGrpSpPr>
        <p:cNvPr id="1" name=""/>
        <p:cNvGrpSpPr/>
        <p:nvPr/>
      </p:nvGrpSpPr>
      <p:grpSpPr>
        <a:xfrm>
          <a:off x="0" y="0"/>
          <a:ext cx="0" cy="0"/>
          <a:chOff x="0" y="0"/>
          <a:chExt cx="0" cy="0"/>
        </a:xfrm>
      </p:grpSpPr>
      <p:sp>
        <p:nvSpPr>
          <p:cNvPr id="17" name="Pladsholder til tekst 16"/>
          <p:cNvSpPr>
            <a:spLocks noGrp="1"/>
          </p:cNvSpPr>
          <p:nvPr>
            <p:ph type="body" sz="quarter" idx="11"/>
          </p:nvPr>
        </p:nvSpPr>
        <p:spPr>
          <a:xfrm>
            <a:off x="755576" y="1484784"/>
            <a:ext cx="6912768" cy="648072"/>
          </a:xfrm>
          <a:prstGeom prst="rect">
            <a:avLst/>
          </a:prstGeom>
        </p:spPr>
        <p:txBody>
          <a:bodyPr/>
          <a:lstStyle>
            <a:lvl1pPr>
              <a:defRPr sz="3600" b="1">
                <a:solidFill>
                  <a:schemeClr val="tx1"/>
                </a:solidFill>
              </a:defRPr>
            </a:lvl1pPr>
          </a:lstStyle>
          <a:p>
            <a:pPr lvl="0"/>
            <a:r>
              <a:rPr lang="da-DK" dirty="0"/>
              <a:t>Klik for at redigere i master</a:t>
            </a:r>
          </a:p>
        </p:txBody>
      </p:sp>
      <p:sp>
        <p:nvSpPr>
          <p:cNvPr id="21" name="Pladsholder til tekst 20"/>
          <p:cNvSpPr>
            <a:spLocks noGrp="1"/>
          </p:cNvSpPr>
          <p:nvPr>
            <p:ph type="body" sz="quarter" idx="12"/>
          </p:nvPr>
        </p:nvSpPr>
        <p:spPr>
          <a:xfrm>
            <a:off x="755576" y="2276872"/>
            <a:ext cx="6264696" cy="914400"/>
          </a:xfrm>
          <a:prstGeom prst="rect">
            <a:avLst/>
          </a:prstGeom>
        </p:spPr>
        <p:txBody>
          <a:bodyPr/>
          <a:lstStyle>
            <a:lvl1pPr>
              <a:defRPr>
                <a:solidFill>
                  <a:srgbClr val="595959"/>
                </a:solidFill>
              </a:defRPr>
            </a:lvl1pPr>
            <a:lvl2pPr>
              <a:defRPr>
                <a:solidFill>
                  <a:srgbClr val="595959"/>
                </a:solidFill>
                <a:latin typeface="Trebuchet MS"/>
                <a:cs typeface="Trebuchet MS"/>
              </a:defRPr>
            </a:lvl2pPr>
            <a:lvl3pPr>
              <a:defRPr>
                <a:solidFill>
                  <a:srgbClr val="595959"/>
                </a:solidFill>
                <a:latin typeface="Trebuchet MS"/>
                <a:cs typeface="Trebuchet MS"/>
              </a:defRPr>
            </a:lvl3pPr>
            <a:lvl4pPr>
              <a:defRPr>
                <a:solidFill>
                  <a:srgbClr val="595959"/>
                </a:solidFill>
                <a:latin typeface="Trebuchet MS"/>
                <a:cs typeface="Trebuchet MS"/>
              </a:defRPr>
            </a:lvl4pPr>
            <a:lvl5pPr>
              <a:defRPr>
                <a:solidFill>
                  <a:srgbClr val="595959"/>
                </a:solidFill>
                <a:latin typeface="Trebuchet MS"/>
                <a:cs typeface="Trebuchet MS"/>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737174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to 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85848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 3">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678275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 4">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166923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 5">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28077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6">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10712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to 7">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067133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8">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08874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9">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272788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10">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5353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11">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48213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indhold 2"/>
          <p:cNvSpPr>
            <a:spLocks noGrp="1"/>
          </p:cNvSpPr>
          <p:nvPr>
            <p:ph idx="1"/>
          </p:nvPr>
        </p:nvSpPr>
        <p:spPr>
          <a:xfrm>
            <a:off x="457200" y="1600200"/>
            <a:ext cx="8229600" cy="4525963"/>
          </a:xfrm>
          <a:prstGeom prst="rect">
            <a:avLst/>
          </a:prstGeo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idefod 3"/>
          <p:cNvSpPr>
            <a:spLocks noGrp="1"/>
          </p:cNvSpPr>
          <p:nvPr>
            <p:ph type="ftr" sz="quarter" idx="10"/>
          </p:nvPr>
        </p:nvSpPr>
        <p:spPr>
          <a:xfrm>
            <a:off x="3124200" y="6245225"/>
            <a:ext cx="2895600" cy="476250"/>
          </a:xfrm>
          <a:prstGeom prst="rect">
            <a:avLst/>
          </a:prstGeom>
        </p:spPr>
        <p:txBody>
          <a:bodyPr/>
          <a:lstStyle>
            <a:lvl1pPr>
              <a:defRPr/>
            </a:lvl1pPr>
          </a:lstStyle>
          <a:p>
            <a:endParaRPr lang="da-DK"/>
          </a:p>
        </p:txBody>
      </p:sp>
      <p:sp>
        <p:nvSpPr>
          <p:cNvPr id="5" name="Pladsholder til dato 4"/>
          <p:cNvSpPr>
            <a:spLocks noGrp="1"/>
          </p:cNvSpPr>
          <p:nvPr>
            <p:ph type="dt" sz="half" idx="11"/>
          </p:nvPr>
        </p:nvSpPr>
        <p:spPr>
          <a:xfrm>
            <a:off x="457200" y="6245225"/>
            <a:ext cx="2133600" cy="476250"/>
          </a:xfrm>
          <a:prstGeom prst="rect">
            <a:avLst/>
          </a:prstGeom>
        </p:spPr>
        <p:txBody>
          <a:bodyPr/>
          <a:lstStyle>
            <a:lvl1pPr>
              <a:defRPr/>
            </a:lvl1pPr>
          </a:lstStyle>
          <a:p>
            <a:endParaRPr lang="da-DK"/>
          </a:p>
        </p:txBody>
      </p:sp>
    </p:spTree>
    <p:extLst>
      <p:ext uri="{BB962C8B-B14F-4D97-AF65-F5344CB8AC3E}">
        <p14:creationId xmlns:p14="http://schemas.microsoft.com/office/powerpoint/2010/main" val="1083086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to 1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430971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to 13">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845958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to 14">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444615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to 15">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49821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to 16">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216479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to 17">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442515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to 18">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5440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to 19">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54404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to 20">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54404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21">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8000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oto 13">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1775987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to 2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1676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to 23">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1676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to 24">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1676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to 25">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1676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to 26">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1676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 27">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2" name="Billed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3600" y="1052736"/>
            <a:ext cx="3600400" cy="4691373"/>
          </a:xfrm>
          <a:prstGeom prst="rect">
            <a:avLst/>
          </a:prstGeom>
        </p:spPr>
      </p:pic>
    </p:spTree>
    <p:extLst>
      <p:ext uri="{BB962C8B-B14F-4D97-AF65-F5344CB8AC3E}">
        <p14:creationId xmlns:p14="http://schemas.microsoft.com/office/powerpoint/2010/main" val="424310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to 28">
    <p:spTree>
      <p:nvGrpSpPr>
        <p:cNvPr id="1" name=""/>
        <p:cNvGrpSpPr/>
        <p:nvPr/>
      </p:nvGrpSpPr>
      <p:grpSpPr>
        <a:xfrm>
          <a:off x="0" y="0"/>
          <a:ext cx="0" cy="0"/>
          <a:chOff x="0" y="0"/>
          <a:chExt cx="0" cy="0"/>
        </a:xfrm>
      </p:grpSpPr>
      <p:pic>
        <p:nvPicPr>
          <p:cNvPr id="7" name="Billed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3598" y="1054207"/>
            <a:ext cx="3600401" cy="467904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936269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to 29">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spTree>
    <p:extLst>
      <p:ext uri="{BB962C8B-B14F-4D97-AF65-F5344CB8AC3E}">
        <p14:creationId xmlns:p14="http://schemas.microsoft.com/office/powerpoint/2010/main" val="149893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to 30">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cstate="screen">
            <a:extLst>
              <a:ext uri="{28A0092B-C50C-407E-A947-70E740481C1C}">
                <a14:useLocalDpi xmlns:a14="http://schemas.microsoft.com/office/drawing/2010/main"/>
              </a:ext>
            </a:extLst>
          </a:blip>
          <a:srcRect t="-1" b="-465"/>
          <a:stretch/>
        </p:blipFill>
        <p:spPr>
          <a:xfrm>
            <a:off x="5541774" y="1052736"/>
            <a:ext cx="3602226" cy="4752528"/>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761219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to 31">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132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to 26">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1302582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to 3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616541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to 33">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81740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to 34">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703407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to 35">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5"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831935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to 36">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1774" y="1056105"/>
            <a:ext cx="3602225" cy="4745789"/>
          </a:xfrm>
          <a:prstGeom prst="rect">
            <a:avLst/>
          </a:prstGeom>
        </p:spPr>
      </p:pic>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673998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to 38">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692696"/>
            <a:ext cx="620303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8219256" cy="420346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Bille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44000" y="3451312"/>
            <a:ext cx="3600000" cy="2380952"/>
          </a:xfrm>
          <a:prstGeom prst="rect">
            <a:avLst/>
          </a:prstGeom>
        </p:spPr>
      </p:pic>
    </p:spTree>
    <p:extLst>
      <p:ext uri="{BB962C8B-B14F-4D97-AF65-F5344CB8AC3E}">
        <p14:creationId xmlns:p14="http://schemas.microsoft.com/office/powerpoint/2010/main" val="794727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to 39">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692696"/>
            <a:ext cx="620303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8219256" cy="420346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47958" y="1098000"/>
            <a:ext cx="1809750" cy="4743450"/>
          </a:xfrm>
          <a:prstGeom prst="rect">
            <a:avLst/>
          </a:prstGeom>
        </p:spPr>
      </p:pic>
    </p:spTree>
    <p:extLst>
      <p:ext uri="{BB962C8B-B14F-4D97-AF65-F5344CB8AC3E}">
        <p14:creationId xmlns:p14="http://schemas.microsoft.com/office/powerpoint/2010/main" val="1142769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foto indsæt selv">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881299"/>
            <a:ext cx="476287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billede 6"/>
          <p:cNvSpPr>
            <a:spLocks noGrp="1"/>
          </p:cNvSpPr>
          <p:nvPr>
            <p:ph type="pic" sz="quarter" idx="10" hasCustomPrompt="1"/>
          </p:nvPr>
        </p:nvSpPr>
        <p:spPr>
          <a:xfrm>
            <a:off x="5541774" y="1080059"/>
            <a:ext cx="3602226" cy="4752528"/>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164993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to indsæt selv2">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908720"/>
            <a:ext cx="6059016" cy="432048"/>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7931224" cy="420378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billede 6"/>
          <p:cNvSpPr>
            <a:spLocks noGrp="1"/>
          </p:cNvSpPr>
          <p:nvPr>
            <p:ph type="pic" sz="quarter" idx="10" hasCustomPrompt="1"/>
          </p:nvPr>
        </p:nvSpPr>
        <p:spPr>
          <a:xfrm>
            <a:off x="5541774" y="3451311"/>
            <a:ext cx="3602226" cy="2381275"/>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38883687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to indsæt selv3">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692696"/>
            <a:ext cx="620303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6635080" cy="420346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billede 6"/>
          <p:cNvSpPr>
            <a:spLocks noGrp="1"/>
          </p:cNvSpPr>
          <p:nvPr>
            <p:ph type="pic" sz="quarter" idx="10" hasCustomPrompt="1"/>
          </p:nvPr>
        </p:nvSpPr>
        <p:spPr>
          <a:xfrm>
            <a:off x="7347958" y="1080059"/>
            <a:ext cx="1796042" cy="4752528"/>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296112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kse">
    <p:spTree>
      <p:nvGrpSpPr>
        <p:cNvPr id="1" name=""/>
        <p:cNvGrpSpPr/>
        <p:nvPr/>
      </p:nvGrpSpPr>
      <p:grpSpPr>
        <a:xfrm>
          <a:off x="0" y="0"/>
          <a:ext cx="0" cy="0"/>
          <a:chOff x="0" y="0"/>
          <a:chExt cx="0" cy="0"/>
        </a:xfrm>
      </p:grpSpPr>
      <p:sp>
        <p:nvSpPr>
          <p:cNvPr id="9" name="Rektangel 8"/>
          <p:cNvSpPr/>
          <p:nvPr userDrawn="1"/>
        </p:nvSpPr>
        <p:spPr>
          <a:xfrm>
            <a:off x="4572000" y="1196752"/>
            <a:ext cx="3888432" cy="48965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userDrawn="1"/>
        </p:nvSpPr>
        <p:spPr>
          <a:xfrm>
            <a:off x="467544" y="1196752"/>
            <a:ext cx="3888432" cy="48965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2"/>
          <p:cNvSpPr>
            <a:spLocks noGrp="1"/>
          </p:cNvSpPr>
          <p:nvPr>
            <p:ph type="body" idx="1"/>
          </p:nvPr>
        </p:nvSpPr>
        <p:spPr>
          <a:xfrm>
            <a:off x="683568" y="1412776"/>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6" name="Pladsholder til indhold 3"/>
          <p:cNvSpPr>
            <a:spLocks noGrp="1"/>
          </p:cNvSpPr>
          <p:nvPr>
            <p:ph sz="half" idx="2"/>
          </p:nvPr>
        </p:nvSpPr>
        <p:spPr>
          <a:xfrm>
            <a:off x="683568" y="2241339"/>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2"/>
          <p:cNvSpPr>
            <a:spLocks noGrp="1"/>
          </p:cNvSpPr>
          <p:nvPr>
            <p:ph type="body" idx="10"/>
          </p:nvPr>
        </p:nvSpPr>
        <p:spPr>
          <a:xfrm>
            <a:off x="4733967" y="1420483"/>
            <a:ext cx="3600400"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8" name="Pladsholder til indhold 3"/>
          <p:cNvSpPr>
            <a:spLocks noGrp="1"/>
          </p:cNvSpPr>
          <p:nvPr>
            <p:ph sz="half" idx="11"/>
          </p:nvPr>
        </p:nvSpPr>
        <p:spPr>
          <a:xfrm>
            <a:off x="4733967" y="2249046"/>
            <a:ext cx="3600400"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29898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indhold 2"/>
          <p:cNvSpPr>
            <a:spLocks noGrp="1"/>
          </p:cNvSpPr>
          <p:nvPr>
            <p:ph idx="1"/>
          </p:nvPr>
        </p:nvSpPr>
        <p:spPr>
          <a:xfrm>
            <a:off x="457200" y="1600200"/>
            <a:ext cx="8229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sidefod 3"/>
          <p:cNvSpPr>
            <a:spLocks noGrp="1"/>
          </p:cNvSpPr>
          <p:nvPr>
            <p:ph type="ftr" sz="quarter" idx="10"/>
          </p:nvPr>
        </p:nvSpPr>
        <p:spPr>
          <a:xfrm>
            <a:off x="3124200" y="6245225"/>
            <a:ext cx="2895600" cy="476250"/>
          </a:xfrm>
          <a:prstGeom prst="rect">
            <a:avLst/>
          </a:prstGeom>
        </p:spPr>
        <p:txBody>
          <a:bodyPr/>
          <a:lstStyle>
            <a:lvl1pPr>
              <a:defRPr/>
            </a:lvl1pPr>
          </a:lstStyle>
          <a:p>
            <a:endParaRPr lang="da-DK"/>
          </a:p>
        </p:txBody>
      </p:sp>
      <p:sp>
        <p:nvSpPr>
          <p:cNvPr id="5" name="Pladsholder til dato 4"/>
          <p:cNvSpPr>
            <a:spLocks noGrp="1"/>
          </p:cNvSpPr>
          <p:nvPr>
            <p:ph type="dt" sz="half" idx="11"/>
          </p:nvPr>
        </p:nvSpPr>
        <p:spPr>
          <a:xfrm>
            <a:off x="457200" y="6245225"/>
            <a:ext cx="2133600" cy="476250"/>
          </a:xfrm>
          <a:prstGeom prst="rect">
            <a:avLst/>
          </a:prstGeom>
        </p:spPr>
        <p:txBody>
          <a:bodyPr/>
          <a:lstStyle>
            <a:lvl1pPr>
              <a:defRPr/>
            </a:lvl1pPr>
          </a:lstStyle>
          <a:p>
            <a:endParaRPr lang="da-DK"/>
          </a:p>
        </p:txBody>
      </p:sp>
    </p:spTree>
    <p:extLst>
      <p:ext uri="{BB962C8B-B14F-4D97-AF65-F5344CB8AC3E}">
        <p14:creationId xmlns:p14="http://schemas.microsoft.com/office/powerpoint/2010/main" val="3979691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sidefod 2"/>
          <p:cNvSpPr>
            <a:spLocks noGrp="1"/>
          </p:cNvSpPr>
          <p:nvPr>
            <p:ph type="ftr" sz="quarter" idx="10"/>
          </p:nvPr>
        </p:nvSpPr>
        <p:spPr>
          <a:xfrm>
            <a:off x="3124200" y="6245225"/>
            <a:ext cx="2895600" cy="476250"/>
          </a:xfrm>
          <a:prstGeom prst="rect">
            <a:avLst/>
          </a:prstGeom>
        </p:spPr>
        <p:txBody>
          <a:bodyPr/>
          <a:lstStyle>
            <a:lvl1pPr>
              <a:defRPr/>
            </a:lvl1pPr>
          </a:lstStyle>
          <a:p>
            <a:endParaRPr lang="da-DK"/>
          </a:p>
        </p:txBody>
      </p:sp>
      <p:sp>
        <p:nvSpPr>
          <p:cNvPr id="4" name="Pladsholder til dato 3"/>
          <p:cNvSpPr>
            <a:spLocks noGrp="1"/>
          </p:cNvSpPr>
          <p:nvPr>
            <p:ph type="dt" sz="half" idx="11"/>
          </p:nvPr>
        </p:nvSpPr>
        <p:spPr>
          <a:xfrm>
            <a:off x="457200" y="6245225"/>
            <a:ext cx="2133600" cy="476250"/>
          </a:xfrm>
          <a:prstGeom prst="rect">
            <a:avLst/>
          </a:prstGeom>
        </p:spPr>
        <p:txBody>
          <a:bodyPr/>
          <a:lstStyle>
            <a:lvl1pPr>
              <a:defRPr/>
            </a:lvl1pPr>
          </a:lstStyle>
          <a:p>
            <a:endParaRPr lang="da-DK"/>
          </a:p>
        </p:txBody>
      </p:sp>
    </p:spTree>
    <p:extLst>
      <p:ext uri="{BB962C8B-B14F-4D97-AF65-F5344CB8AC3E}">
        <p14:creationId xmlns:p14="http://schemas.microsoft.com/office/powerpoint/2010/main" val="13803235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a-DK"/>
              <a:t>Klik for at redigere i masteren</a:t>
            </a:r>
          </a:p>
        </p:txBody>
      </p:sp>
      <p:sp>
        <p:nvSpPr>
          <p:cNvPr id="3" name="U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87507136-D444-7042-90AE-9CDEE83E8C6E}" type="slidenum">
              <a:rPr lang="da-DK" smtClean="0"/>
              <a:t>‹nr.›</a:t>
            </a:fld>
            <a:endParaRPr lang="da-DK"/>
          </a:p>
        </p:txBody>
      </p:sp>
    </p:spTree>
    <p:extLst>
      <p:ext uri="{BB962C8B-B14F-4D97-AF65-F5344CB8AC3E}">
        <p14:creationId xmlns:p14="http://schemas.microsoft.com/office/powerpoint/2010/main" val="260958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titeltypografi i masteren</a:t>
            </a:r>
          </a:p>
        </p:txBody>
      </p:sp>
      <p:sp>
        <p:nvSpPr>
          <p:cNvPr id="3" name="Pladsholder til dato 2"/>
          <p:cNvSpPr>
            <a:spLocks noGrp="1"/>
          </p:cNvSpPr>
          <p:nvPr>
            <p:ph type="dt" sz="half" idx="10"/>
          </p:nvPr>
        </p:nvSpPr>
        <p:spPr>
          <a:xfrm>
            <a:off x="438912" y="6858004"/>
            <a:ext cx="2133600" cy="365125"/>
          </a:xfrm>
          <a:prstGeom prst="rect">
            <a:avLst/>
          </a:prstGeom>
        </p:spPr>
        <p:txBody>
          <a:bodyPr lIns="83940" tIns="41970" rIns="83940" bIns="41970"/>
          <a:lstStyle/>
          <a:p>
            <a:endParaRPr lang="da-DK" dirty="0"/>
          </a:p>
        </p:txBody>
      </p:sp>
      <p:sp>
        <p:nvSpPr>
          <p:cNvPr id="4" name="Pladsholder til sidefod 3"/>
          <p:cNvSpPr>
            <a:spLocks noGrp="1"/>
          </p:cNvSpPr>
          <p:nvPr>
            <p:ph type="ftr" sz="quarter" idx="11"/>
          </p:nvPr>
        </p:nvSpPr>
        <p:spPr>
          <a:xfrm>
            <a:off x="3105909" y="6858004"/>
            <a:ext cx="2895600" cy="365125"/>
          </a:xfrm>
          <a:prstGeom prst="rect">
            <a:avLst/>
          </a:prstGeom>
        </p:spPr>
        <p:txBody>
          <a:bodyPr lIns="83940" tIns="41970" rIns="83940" bIns="41970"/>
          <a:lstStyle/>
          <a:p>
            <a:endParaRPr lang="da-DK" dirty="0"/>
          </a:p>
        </p:txBody>
      </p:sp>
      <p:sp>
        <p:nvSpPr>
          <p:cNvPr id="5" name="Pladsholder til diasnummer 4"/>
          <p:cNvSpPr>
            <a:spLocks noGrp="1"/>
          </p:cNvSpPr>
          <p:nvPr>
            <p:ph type="sldNum" sz="quarter" idx="12"/>
          </p:nvPr>
        </p:nvSpPr>
        <p:spPr>
          <a:xfrm>
            <a:off x="6534909" y="6858004"/>
            <a:ext cx="2133600" cy="365125"/>
          </a:xfrm>
          <a:prstGeom prst="rect">
            <a:avLst/>
          </a:prstGeom>
        </p:spPr>
        <p:txBody>
          <a:bodyPr lIns="83940" tIns="41970" rIns="83940" bIns="41970"/>
          <a:lstStyle/>
          <a:p>
            <a:r>
              <a:rPr lang="da-DK"/>
              <a:t>Århus, </a:t>
            </a:r>
          </a:p>
          <a:p>
            <a:fld id="{FDCFB21F-CE14-4D1C-BC8A-2FD5C4BB9994}" type="datetimeFigureOut">
              <a:rPr lang="da-DK" smtClean="0"/>
              <a:pPr/>
              <a:t>19/12/2018</a:t>
            </a:fld>
            <a:endParaRPr lang="da-DK" dirty="0"/>
          </a:p>
        </p:txBody>
      </p:sp>
    </p:spTree>
    <p:extLst>
      <p:ext uri="{BB962C8B-B14F-4D97-AF65-F5344CB8AC3E}">
        <p14:creationId xmlns:p14="http://schemas.microsoft.com/office/powerpoint/2010/main" val="75285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p:cNvSpPr>
            <a:spLocks noGrp="1"/>
          </p:cNvSpPr>
          <p:nvPr>
            <p:ph type="ftr" sz="quarter" idx="10"/>
          </p:nvPr>
        </p:nvSpPr>
        <p:spPr>
          <a:xfrm>
            <a:off x="3124200" y="6245225"/>
            <a:ext cx="2895600" cy="476250"/>
          </a:xfrm>
          <a:prstGeom prst="rect">
            <a:avLst/>
          </a:prstGeom>
        </p:spPr>
        <p:txBody>
          <a:bodyPr/>
          <a:lstStyle>
            <a:lvl1pPr>
              <a:defRPr/>
            </a:lvl1pPr>
          </a:lstStyle>
          <a:p>
            <a:endParaRPr lang="da-DK"/>
          </a:p>
        </p:txBody>
      </p:sp>
      <p:sp>
        <p:nvSpPr>
          <p:cNvPr id="6" name="Pladsholder til dato 5"/>
          <p:cNvSpPr>
            <a:spLocks noGrp="1"/>
          </p:cNvSpPr>
          <p:nvPr>
            <p:ph type="dt" sz="half" idx="11"/>
          </p:nvPr>
        </p:nvSpPr>
        <p:spPr>
          <a:xfrm>
            <a:off x="457200" y="6245225"/>
            <a:ext cx="2133600" cy="476250"/>
          </a:xfrm>
          <a:prstGeom prst="rect">
            <a:avLst/>
          </a:prstGeom>
        </p:spPr>
        <p:txBody>
          <a:bodyPr/>
          <a:lstStyle>
            <a:lvl1pPr>
              <a:defRPr/>
            </a:lvl1pPr>
          </a:lstStyle>
          <a:p>
            <a:endParaRPr lang="da-DK"/>
          </a:p>
        </p:txBody>
      </p:sp>
    </p:spTree>
    <p:extLst>
      <p:ext uri="{BB962C8B-B14F-4D97-AF65-F5344CB8AC3E}">
        <p14:creationId xmlns:p14="http://schemas.microsoft.com/office/powerpoint/2010/main" val="173317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oto 1">
    <p:spTree>
      <p:nvGrpSpPr>
        <p:cNvPr id="1" name=""/>
        <p:cNvGrpSpPr/>
        <p:nvPr/>
      </p:nvGrpSpPr>
      <p:grpSpPr>
        <a:xfrm>
          <a:off x="0" y="0"/>
          <a:ext cx="0" cy="0"/>
          <a:chOff x="0" y="0"/>
          <a:chExt cx="0" cy="0"/>
        </a:xfrm>
      </p:grpSpPr>
      <p:sp>
        <p:nvSpPr>
          <p:cNvPr id="4" name="Pladsholder til tekst 2"/>
          <p:cNvSpPr>
            <a:spLocks noGrp="1"/>
          </p:cNvSpPr>
          <p:nvPr>
            <p:ph type="body" idx="1"/>
          </p:nvPr>
        </p:nvSpPr>
        <p:spPr>
          <a:xfrm>
            <a:off x="457200" y="1052736"/>
            <a:ext cx="476287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457200" y="1881299"/>
            <a:ext cx="4762872"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 name="Billed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1774" y="1052736"/>
            <a:ext cx="3600401" cy="4691373"/>
          </a:xfrm>
          <a:prstGeom prst="rect">
            <a:avLst/>
          </a:prstGeom>
        </p:spPr>
      </p:pic>
      <p:pic>
        <p:nvPicPr>
          <p:cNvPr id="2" name="Billed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41774" y="1056105"/>
            <a:ext cx="3602226" cy="4745789"/>
          </a:xfrm>
          <a:prstGeom prst="rect">
            <a:avLst/>
          </a:prstGeom>
        </p:spPr>
      </p:pic>
    </p:spTree>
    <p:extLst>
      <p:ext uri="{BB962C8B-B14F-4D97-AF65-F5344CB8AC3E}">
        <p14:creationId xmlns:p14="http://schemas.microsoft.com/office/powerpoint/2010/main" val="3129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image" Target="../media/image18.png"/><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ktangel 7"/>
          <p:cNvSpPr/>
          <p:nvPr userDrawn="1"/>
        </p:nvSpPr>
        <p:spPr>
          <a:xfrm>
            <a:off x="0" y="6535739"/>
            <a:ext cx="9180512" cy="3222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chemeClr val="tx1">
                  <a:lumMod val="50000"/>
                  <a:lumOff val="50000"/>
                </a:schemeClr>
              </a:solidFill>
            </a:endParaRPr>
          </a:p>
        </p:txBody>
      </p:sp>
      <p:pic>
        <p:nvPicPr>
          <p:cNvPr id="9" name="Picture 2"/>
          <p:cNvPicPr>
            <a:picLocks noChangeAspect="1" noChangeArrowheads="1"/>
          </p:cNvPicPr>
          <p:nvPr userDrawn="1"/>
        </p:nvPicPr>
        <p:blipFill>
          <a:blip r:embed="rId27" cstate="screen">
            <a:extLst>
              <a:ext uri="{28A0092B-C50C-407E-A947-70E740481C1C}">
                <a14:useLocalDpi xmlns:a14="http://schemas.microsoft.com/office/drawing/2010/main"/>
              </a:ext>
            </a:extLst>
          </a:blip>
          <a:stretch>
            <a:fillRect/>
          </a:stretch>
        </p:blipFill>
        <p:spPr bwMode="auto">
          <a:xfrm>
            <a:off x="6876256" y="424800"/>
            <a:ext cx="1812751" cy="342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kstboks 9"/>
          <p:cNvSpPr txBox="1"/>
          <p:nvPr userDrawn="1"/>
        </p:nvSpPr>
        <p:spPr>
          <a:xfrm>
            <a:off x="71438" y="6630988"/>
            <a:ext cx="9072562" cy="533400"/>
          </a:xfrm>
          <a:prstGeom prst="rect">
            <a:avLst/>
          </a:prstGeom>
          <a:noFill/>
        </p:spPr>
        <p:txBody>
          <a:bodyPr>
            <a:spAutoFit/>
          </a:bodyPr>
          <a:lstStyle/>
          <a:p>
            <a:pPr>
              <a:defRPr/>
            </a:pPr>
            <a:r>
              <a:rPr lang="da-DK" sz="1600" baseline="30000" dirty="0" err="1">
                <a:solidFill>
                  <a:schemeClr val="bg1"/>
                </a:solidFill>
                <a:ea typeface="+mn-ea"/>
              </a:rPr>
              <a:t>Videncenter</a:t>
            </a:r>
            <a:r>
              <a:rPr lang="da-DK" sz="1600" baseline="30000" dirty="0">
                <a:solidFill>
                  <a:schemeClr val="bg1"/>
                </a:solidFill>
                <a:ea typeface="+mn-ea"/>
              </a:rPr>
              <a:t> for Energibesparelser i Bygninger skaber viden om konkrete og praktiske muligheder for at reducere energiforbruget i bygninger. </a:t>
            </a:r>
          </a:p>
          <a:p>
            <a:pPr>
              <a:defRPr/>
            </a:pPr>
            <a:endParaRPr lang="da-DK" dirty="0">
              <a:ea typeface="+mn-ea"/>
            </a:endParaRPr>
          </a:p>
        </p:txBody>
      </p:sp>
      <p:sp>
        <p:nvSpPr>
          <p:cNvPr id="11" name="Pladsholder til titel 1"/>
          <p:cNvSpPr>
            <a:spLocks noGrp="1"/>
          </p:cNvSpPr>
          <p:nvPr>
            <p:ph type="title"/>
          </p:nvPr>
        </p:nvSpPr>
        <p:spPr bwMode="auto">
          <a:xfrm>
            <a:off x="734888" y="1819713"/>
            <a:ext cx="8229600" cy="673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dirty="0"/>
              <a:t>Forsidetitel</a:t>
            </a:r>
          </a:p>
        </p:txBody>
      </p:sp>
      <p:sp>
        <p:nvSpPr>
          <p:cNvPr id="13" name="Pladsholder til tekst 2"/>
          <p:cNvSpPr>
            <a:spLocks noGrp="1"/>
          </p:cNvSpPr>
          <p:nvPr>
            <p:ph type="body" idx="1"/>
          </p:nvPr>
        </p:nvSpPr>
        <p:spPr bwMode="auto">
          <a:xfrm>
            <a:off x="755576" y="2600896"/>
            <a:ext cx="8229600" cy="1836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dirty="0"/>
              <a:t>Evt. underoverskrift</a:t>
            </a:r>
          </a:p>
        </p:txBody>
      </p:sp>
    </p:spTree>
    <p:extLst>
      <p:ext uri="{BB962C8B-B14F-4D97-AF65-F5344CB8AC3E}">
        <p14:creationId xmlns:p14="http://schemas.microsoft.com/office/powerpoint/2010/main" val="2296171914"/>
      </p:ext>
    </p:extLst>
  </p:cSld>
  <p:clrMap bg1="lt1" tx1="dk1" bg2="lt2" tx2="dk2" accent1="accent1" accent2="accent2" accent3="accent3" accent4="accent4" accent5="accent5" accent6="accent6" hlink="hlink" folHlink="folHlink"/>
  <p:sldLayoutIdLst>
    <p:sldLayoutId id="2147483676" r:id="rId1"/>
    <p:sldLayoutId id="2147483743" r:id="rId2"/>
    <p:sldLayoutId id="2147483718" r:id="rId3"/>
    <p:sldLayoutId id="2147483719" r:id="rId4"/>
    <p:sldLayoutId id="2147483720" r:id="rId5"/>
    <p:sldLayoutId id="2147483722" r:id="rId6"/>
    <p:sldLayoutId id="2147483723" r:id="rId7"/>
    <p:sldLayoutId id="2147483724" r:id="rId8"/>
    <p:sldLayoutId id="2147483725" r:id="rId9"/>
    <p:sldLayoutId id="2147483728" r:id="rId10"/>
    <p:sldLayoutId id="2147483729" r:id="rId11"/>
    <p:sldLayoutId id="2147483731" r:id="rId12"/>
    <p:sldLayoutId id="2147483732" r:id="rId13"/>
    <p:sldLayoutId id="2147483733" r:id="rId14"/>
    <p:sldLayoutId id="2147483734" r:id="rId15"/>
    <p:sldLayoutId id="2147483735" r:id="rId16"/>
    <p:sldLayoutId id="2147483737" r:id="rId17"/>
    <p:sldLayoutId id="2147483745" r:id="rId18"/>
    <p:sldLayoutId id="2147483747" r:id="rId19"/>
    <p:sldLayoutId id="2147483749" r:id="rId20"/>
    <p:sldLayoutId id="2147483748" r:id="rId21"/>
    <p:sldLayoutId id="2147483752" r:id="rId22"/>
    <p:sldLayoutId id="2147483753" r:id="rId23"/>
    <p:sldLayoutId id="2147483754" r:id="rId24"/>
    <p:sldLayoutId id="2147483755" r:id="rId25"/>
  </p:sldLayoutIdLst>
  <p:hf hdr="0" dt="0"/>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ktangel 7"/>
          <p:cNvSpPr/>
          <p:nvPr userDrawn="1"/>
        </p:nvSpPr>
        <p:spPr>
          <a:xfrm>
            <a:off x="0" y="6535739"/>
            <a:ext cx="9180512" cy="3222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chemeClr val="tx1">
                  <a:lumMod val="50000"/>
                  <a:lumOff val="50000"/>
                </a:schemeClr>
              </a:solidFill>
            </a:endParaRPr>
          </a:p>
        </p:txBody>
      </p:sp>
      <p:sp>
        <p:nvSpPr>
          <p:cNvPr id="11" name="Pladsholder til dato 3"/>
          <p:cNvSpPr txBox="1">
            <a:spLocks/>
          </p:cNvSpPr>
          <p:nvPr userDrawn="1"/>
        </p:nvSpPr>
        <p:spPr>
          <a:xfrm>
            <a:off x="457200"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da-DK"/>
            </a:defPPr>
            <a:lvl1pPr algn="l" rtl="0" fontAlgn="base">
              <a:spcBef>
                <a:spcPct val="0"/>
              </a:spcBef>
              <a:spcAft>
                <a:spcPct val="0"/>
              </a:spcAft>
              <a:defRPr sz="1200" kern="1200">
                <a:solidFill>
                  <a:srgbClr val="898989"/>
                </a:solidFill>
                <a:latin typeface="Calibri"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fld id="{D162BE02-D6B0-1841-9AC8-9C75ACBC60C2}" type="datetimeFigureOut">
              <a:rPr lang="da-DK" smtClean="0"/>
              <a:pPr/>
              <a:t>19/12/2018</a:t>
            </a:fld>
            <a:endParaRPr lang="da-DK"/>
          </a:p>
        </p:txBody>
      </p:sp>
      <p:sp>
        <p:nvSpPr>
          <p:cNvPr id="12" name="Pladsholder til diasnummer 5"/>
          <p:cNvSpPr txBox="1">
            <a:spLocks/>
          </p:cNvSpPr>
          <p:nvPr userDrawn="1"/>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da-DK"/>
            </a:defPPr>
            <a:lvl1pPr algn="r" rtl="0" fontAlgn="base">
              <a:spcBef>
                <a:spcPct val="0"/>
              </a:spcBef>
              <a:spcAft>
                <a:spcPct val="0"/>
              </a:spcAft>
              <a:defRPr sz="1200" kern="1200">
                <a:solidFill>
                  <a:srgbClr val="898989"/>
                </a:solidFill>
                <a:latin typeface="Calibri"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fld id="{03A2A05B-665B-B347-9732-8796B710A352}" type="slidenum">
              <a:rPr lang="da-DK" smtClean="0"/>
              <a:pPr/>
              <a:t>‹nr.›</a:t>
            </a:fld>
            <a:endParaRPr lang="da-DK"/>
          </a:p>
        </p:txBody>
      </p:sp>
      <p:pic>
        <p:nvPicPr>
          <p:cNvPr id="13" name="Picture 2"/>
          <p:cNvPicPr>
            <a:picLocks noChangeAspect="1" noChangeArrowheads="1"/>
          </p:cNvPicPr>
          <p:nvPr userDrawn="1"/>
        </p:nvPicPr>
        <p:blipFill>
          <a:blip r:embed="rId50" cstate="screen">
            <a:extLst>
              <a:ext uri="{28A0092B-C50C-407E-A947-70E740481C1C}">
                <a14:useLocalDpi xmlns:a14="http://schemas.microsoft.com/office/drawing/2010/main"/>
              </a:ext>
            </a:extLst>
          </a:blip>
          <a:stretch>
            <a:fillRect/>
          </a:stretch>
        </p:blipFill>
        <p:spPr bwMode="auto">
          <a:xfrm>
            <a:off x="6876256" y="424558"/>
            <a:ext cx="1812751" cy="340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kstboks 9"/>
          <p:cNvSpPr txBox="1"/>
          <p:nvPr userDrawn="1"/>
        </p:nvSpPr>
        <p:spPr>
          <a:xfrm>
            <a:off x="71438" y="6630988"/>
            <a:ext cx="9072562" cy="533400"/>
          </a:xfrm>
          <a:prstGeom prst="rect">
            <a:avLst/>
          </a:prstGeom>
          <a:noFill/>
        </p:spPr>
        <p:txBody>
          <a:bodyPr>
            <a:spAutoFit/>
          </a:bodyPr>
          <a:lstStyle/>
          <a:p>
            <a:pPr>
              <a:defRPr/>
            </a:pPr>
            <a:r>
              <a:rPr lang="da-DK" sz="1600" baseline="30000" dirty="0" err="1">
                <a:solidFill>
                  <a:schemeClr val="bg1"/>
                </a:solidFill>
                <a:ea typeface="+mn-ea"/>
              </a:rPr>
              <a:t>Videncenter</a:t>
            </a:r>
            <a:r>
              <a:rPr lang="da-DK" sz="1600" baseline="30000" dirty="0">
                <a:solidFill>
                  <a:schemeClr val="bg1"/>
                </a:solidFill>
                <a:ea typeface="+mn-ea"/>
              </a:rPr>
              <a:t> for Energibesparelser i Bygninger skaber viden om konkrete og praktiske muligheder for at reducere energiforbruget i bygninger. </a:t>
            </a:r>
          </a:p>
          <a:p>
            <a:pPr>
              <a:defRPr/>
            </a:pPr>
            <a:endParaRPr lang="da-DK" dirty="0">
              <a:ea typeface="+mn-ea"/>
            </a:endParaRPr>
          </a:p>
        </p:txBody>
      </p:sp>
    </p:spTree>
    <p:extLst>
      <p:ext uri="{BB962C8B-B14F-4D97-AF65-F5344CB8AC3E}">
        <p14:creationId xmlns:p14="http://schemas.microsoft.com/office/powerpoint/2010/main" val="1144099568"/>
      </p:ext>
    </p:extLst>
  </p:cSld>
  <p:clrMap bg1="lt1" tx1="dk1" bg2="lt2" tx2="dk2" accent1="accent1" accent2="accent2" accent3="accent3" accent4="accent4" accent5="accent5" accent6="accent6" hlink="hlink" folHlink="folHlink"/>
  <p:sldLayoutIdLst>
    <p:sldLayoutId id="2147483663" r:id="rId1"/>
    <p:sldLayoutId id="2147483679" r:id="rId2"/>
    <p:sldLayoutId id="2147483680"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664" r:id="rId30"/>
    <p:sldLayoutId id="2147483673" r:id="rId31"/>
    <p:sldLayoutId id="2147483677" r:id="rId32"/>
    <p:sldLayoutId id="2147483678" r:id="rId33"/>
    <p:sldLayoutId id="2147483708" r:id="rId34"/>
    <p:sldLayoutId id="2147483709" r:id="rId35"/>
    <p:sldLayoutId id="2147483710" r:id="rId36"/>
    <p:sldLayoutId id="2147483711" r:id="rId37"/>
    <p:sldLayoutId id="2147483712" r:id="rId38"/>
    <p:sldLayoutId id="2147483713" r:id="rId39"/>
    <p:sldLayoutId id="2147483681" r:id="rId40"/>
    <p:sldLayoutId id="2147483716" r:id="rId41"/>
    <p:sldLayoutId id="2147483714" r:id="rId42"/>
    <p:sldLayoutId id="2147483715" r:id="rId43"/>
    <p:sldLayoutId id="2147483717" r:id="rId44"/>
    <p:sldLayoutId id="2147483741" r:id="rId45"/>
    <p:sldLayoutId id="2147483744" r:id="rId46"/>
    <p:sldLayoutId id="2147483750" r:id="rId47"/>
    <p:sldLayoutId id="2147483751" r:id="rId48"/>
  </p:sldLayoutIdLst>
  <p:hf hdr="0" dt="0"/>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jpeg"/><Relationship Id="rId1" Type="http://schemas.openxmlformats.org/officeDocument/2006/relationships/slideLayout" Target="../slideLayouts/slideLayout69.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jp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6.xml"/><Relationship Id="rId1" Type="http://schemas.openxmlformats.org/officeDocument/2006/relationships/slideLayout" Target="../slideLayouts/slideLayout69.xml"/><Relationship Id="rId4"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hyperlink" Target="http://bygningsreglementet.dk/Tekniske-bestemmelser/11/BRV/Funktionsafprovning" TargetMode="External"/><Relationship Id="rId1" Type="http://schemas.openxmlformats.org/officeDocument/2006/relationships/slideLayout" Target="../slideLayouts/slideLayout6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gif"/><Relationship Id="rId2" Type="http://schemas.openxmlformats.org/officeDocument/2006/relationships/image" Target="../media/image46.png"/><Relationship Id="rId1" Type="http://schemas.openxmlformats.org/officeDocument/2006/relationships/slideLayout" Target="../slideLayouts/slideLayout6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1.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82.jpeg"/><Relationship Id="rId1" Type="http://schemas.openxmlformats.org/officeDocument/2006/relationships/slideLayout" Target="../slideLayouts/slideLayout6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3.xml"/><Relationship Id="rId5" Type="http://schemas.openxmlformats.org/officeDocument/2006/relationships/image" Target="../media/image85.jpe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5.jpe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6.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4.png"/><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5.png"/><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6.png"/><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0.jpe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2.jpeg"/><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3.jpeg"/><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4.jpeg"/><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6.pn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9.png"/><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40974"/>
            <a:ext cx="9144000" cy="1943464"/>
          </a:xfrm>
          <a:prstGeom prst="rect">
            <a:avLst/>
          </a:prstGeom>
        </p:spPr>
      </p:pic>
      <p:sp>
        <p:nvSpPr>
          <p:cNvPr id="2" name="Pladsholder til tekst 1"/>
          <p:cNvSpPr>
            <a:spLocks noGrp="1"/>
          </p:cNvSpPr>
          <p:nvPr>
            <p:ph idx="1"/>
          </p:nvPr>
        </p:nvSpPr>
        <p:spPr/>
        <p:txBody>
          <a:bodyPr/>
          <a:lstStyle/>
          <a:p>
            <a:r>
              <a:rPr lang="da-DK" sz="4000" b="1" dirty="0">
                <a:solidFill>
                  <a:schemeClr val="tx1"/>
                </a:solidFill>
              </a:rPr>
              <a:t>Energikravene </a:t>
            </a:r>
          </a:p>
          <a:p>
            <a:r>
              <a:rPr lang="da-DK" sz="3200" b="1" dirty="0">
                <a:solidFill>
                  <a:schemeClr val="tx1"/>
                </a:solidFill>
              </a:rPr>
              <a:t>Bygningsreglement 2018</a:t>
            </a:r>
          </a:p>
          <a:p>
            <a:endParaRPr lang="da-DK" sz="4000" b="1" dirty="0">
              <a:solidFill>
                <a:schemeClr val="tx1"/>
              </a:solidFill>
            </a:endParaRP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6" name="Tekstfelt 5">
            <a:extLst>
              <a:ext uri="{FF2B5EF4-FFF2-40B4-BE49-F238E27FC236}">
                <a16:creationId xmlns:a16="http://schemas.microsoft.com/office/drawing/2014/main" id="{835A8C2D-EB5D-DD45-9DB3-CC2DE031E88E}"/>
              </a:ext>
            </a:extLst>
          </p:cNvPr>
          <p:cNvSpPr txBox="1"/>
          <p:nvPr/>
        </p:nvSpPr>
        <p:spPr>
          <a:xfrm>
            <a:off x="457200" y="4549358"/>
            <a:ext cx="4762872" cy="307777"/>
          </a:xfrm>
          <a:prstGeom prst="rect">
            <a:avLst/>
          </a:prstGeom>
          <a:noFill/>
        </p:spPr>
        <p:txBody>
          <a:bodyPr wrap="square" rtlCol="0">
            <a:spAutoFit/>
          </a:bodyPr>
          <a:lstStyle/>
          <a:p>
            <a:r>
              <a:rPr lang="da-DK" sz="1400" dirty="0"/>
              <a:t>(Slides senest opdateret </a:t>
            </a:r>
            <a:r>
              <a:rPr lang="da-DK" sz="1400"/>
              <a:t>december 2018)</a:t>
            </a:r>
            <a:endParaRPr lang="da-DK" sz="1400" dirty="0"/>
          </a:p>
        </p:txBody>
      </p:sp>
    </p:spTree>
    <p:extLst>
      <p:ext uri="{BB962C8B-B14F-4D97-AF65-F5344CB8AC3E}">
        <p14:creationId xmlns:p14="http://schemas.microsoft.com/office/powerpoint/2010/main" val="21866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Mindstekrav </a:t>
            </a:r>
          </a:p>
        </p:txBody>
      </p:sp>
      <p:pic>
        <p:nvPicPr>
          <p:cNvPr id="5" name="Bille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196752"/>
            <a:ext cx="6948174" cy="4962982"/>
          </a:xfrm>
          <a:prstGeom prst="rect">
            <a:avLst/>
          </a:prstGeom>
          <a:effectLst>
            <a:outerShdw blurRad="50800" dist="38100" dir="2700000" algn="tl" rotWithShape="0">
              <a:schemeClr val="tx1">
                <a:lumMod val="50000"/>
                <a:lumOff val="50000"/>
                <a:alpha val="43000"/>
              </a:schemeClr>
            </a:outerShdw>
          </a:effectLst>
        </p:spPr>
      </p:pic>
    </p:spTree>
    <p:extLst>
      <p:ext uri="{BB962C8B-B14F-4D97-AF65-F5344CB8AC3E}">
        <p14:creationId xmlns:p14="http://schemas.microsoft.com/office/powerpoint/2010/main" val="12059737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251520" y="1628801"/>
            <a:ext cx="8712968" cy="3960440"/>
          </a:xfrm>
        </p:spPr>
        <p:txBody>
          <a:bodyPr/>
          <a:lstStyle/>
          <a:p>
            <a:r>
              <a:rPr lang="da-DK" sz="2000" b="1" dirty="0">
                <a:solidFill>
                  <a:schemeClr val="tx1"/>
                </a:solidFill>
              </a:rPr>
              <a:t>Investering </a:t>
            </a:r>
            <a:r>
              <a:rPr lang="da-DK" sz="2000" dirty="0"/>
              <a:t>(isoleringsarbejde og materialer)</a:t>
            </a:r>
          </a:p>
          <a:p>
            <a:r>
              <a:rPr lang="da-DK" sz="2000" dirty="0"/>
              <a:t>Vandret loftflade + dampspærre	   	470 kr./m² x 30 m² =  14.100 kr.</a:t>
            </a:r>
          </a:p>
          <a:p>
            <a:r>
              <a:rPr lang="da-DK" sz="2000" dirty="0"/>
              <a:t>Skråvægge mellem spær   		185 kr./m² x 60 m² =  11.100 kr.</a:t>
            </a:r>
          </a:p>
          <a:p>
            <a:r>
              <a:rPr lang="da-DK" sz="2000" dirty="0"/>
              <a:t>Skråvægge ved </a:t>
            </a:r>
            <a:r>
              <a:rPr lang="da-DK" sz="2000" dirty="0" err="1"/>
              <a:t>påforing</a:t>
            </a:r>
            <a:r>
              <a:rPr lang="da-DK" sz="2000" dirty="0"/>
              <a:t> + dampspærre  1.350 kr./m² x 60 m² = 81.000 kr.</a:t>
            </a:r>
          </a:p>
          <a:p>
            <a:endParaRPr lang="da-DK" sz="2000" dirty="0"/>
          </a:p>
          <a:p>
            <a:r>
              <a:rPr lang="da-DK" sz="2000" b="1" dirty="0">
                <a:solidFill>
                  <a:schemeClr val="tx1"/>
                </a:solidFill>
              </a:rPr>
              <a:t>Rentabilitet </a:t>
            </a:r>
            <a:r>
              <a:rPr lang="da-DK" sz="2000" dirty="0"/>
              <a:t>(levetiden x besparelse) / investering ≥ 1,33</a:t>
            </a:r>
          </a:p>
          <a:p>
            <a:r>
              <a:rPr lang="da-DK" sz="2000" dirty="0"/>
              <a:t>Vandret loftflade	      40 år x  720 kr./år/14.100 kr. = 2,0</a:t>
            </a:r>
          </a:p>
          <a:p>
            <a:r>
              <a:rPr lang="da-DK" sz="2000" dirty="0"/>
              <a:t>Skråvægge mellem spær     40 år x 2.640 kr./år/11.100 kr.= 9,5 </a:t>
            </a:r>
          </a:p>
          <a:p>
            <a:r>
              <a:rPr lang="da-DK" sz="2000" dirty="0"/>
              <a:t>Skråvægge ved </a:t>
            </a:r>
            <a:r>
              <a:rPr lang="da-DK" sz="2000" dirty="0" err="1"/>
              <a:t>påforing</a:t>
            </a:r>
            <a:r>
              <a:rPr lang="da-DK" sz="2000" dirty="0"/>
              <a:t>      40 år x  840 kr./år/81.000 kr. =  0,4</a:t>
            </a:r>
          </a:p>
          <a:p>
            <a:endParaRPr lang="da-DK" dirty="0"/>
          </a:p>
        </p:txBody>
      </p:sp>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sp>
        <p:nvSpPr>
          <p:cNvPr id="4" name="Division 3"/>
          <p:cNvSpPr/>
          <p:nvPr/>
        </p:nvSpPr>
        <p:spPr>
          <a:xfrm rot="18475522">
            <a:off x="7923906" y="4830501"/>
            <a:ext cx="360040" cy="360040"/>
          </a:xfrm>
          <a:prstGeom prst="mathDivide">
            <a:avLst>
              <a:gd name="adj1" fmla="val 23520"/>
              <a:gd name="adj2" fmla="val 0"/>
              <a:gd name="adj3" fmla="val 117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8" name="Billed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376" y="4005064"/>
            <a:ext cx="295102" cy="292327"/>
          </a:xfrm>
          <a:prstGeom prst="rect">
            <a:avLst/>
          </a:prstGeom>
        </p:spPr>
      </p:pic>
      <p:pic>
        <p:nvPicPr>
          <p:cNvPr id="13" name="Billed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0023" y="4454550"/>
            <a:ext cx="295102" cy="292327"/>
          </a:xfrm>
          <a:prstGeom prst="rect">
            <a:avLst/>
          </a:prstGeom>
        </p:spPr>
      </p:pic>
      <p:sp>
        <p:nvSpPr>
          <p:cNvPr id="14" name="Pladsholder til tekst 1">
            <a:extLst>
              <a:ext uri="{FF2B5EF4-FFF2-40B4-BE49-F238E27FC236}">
                <a16:creationId xmlns:a16="http://schemas.microsoft.com/office/drawing/2014/main" id="{67AAEF9B-CD91-E944-8AC3-CD9640A9699F}"/>
              </a:ext>
            </a:extLst>
          </p:cNvPr>
          <p:cNvSpPr txBox="1">
            <a:spLocks/>
          </p:cNvSpPr>
          <p:nvPr/>
        </p:nvSpPr>
        <p:spPr>
          <a:xfrm>
            <a:off x="251520" y="882435"/>
            <a:ext cx="6779096" cy="432048"/>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da-DK" sz="2800" dirty="0"/>
              <a:t>Eksempel: Tagbelægning skal udskiftes</a:t>
            </a:r>
          </a:p>
        </p:txBody>
      </p:sp>
    </p:spTree>
    <p:extLst>
      <p:ext uri="{BB962C8B-B14F-4D97-AF65-F5344CB8AC3E}">
        <p14:creationId xmlns:p14="http://schemas.microsoft.com/office/powerpoint/2010/main" val="17369087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395536" y="692696"/>
            <a:ext cx="4762872" cy="639762"/>
          </a:xfrm>
        </p:spPr>
        <p:txBody>
          <a:bodyPr/>
          <a:lstStyle/>
          <a:p>
            <a:r>
              <a:rPr lang="da-DK" sz="3200" dirty="0"/>
              <a:t>Krav til vinduer og døre</a:t>
            </a:r>
          </a:p>
        </p:txBody>
      </p:sp>
      <p:sp>
        <p:nvSpPr>
          <p:cNvPr id="3" name="Pladsholder til indhold 2"/>
          <p:cNvSpPr>
            <a:spLocks noGrp="1"/>
          </p:cNvSpPr>
          <p:nvPr>
            <p:ph sz="half" idx="2"/>
          </p:nvPr>
        </p:nvSpPr>
        <p:spPr>
          <a:xfrm>
            <a:off x="539552" y="1628800"/>
            <a:ext cx="4608512" cy="3807272"/>
          </a:xfrm>
        </p:spPr>
        <p:txBody>
          <a:bodyPr/>
          <a:lstStyle/>
          <a:p>
            <a:pPr marL="457200" indent="-457200">
              <a:buFont typeface="Arial"/>
              <a:buChar char="•"/>
            </a:pPr>
            <a:r>
              <a:rPr lang="da-DK" dirty="0">
                <a:solidFill>
                  <a:schemeClr val="tx1">
                    <a:lumMod val="65000"/>
                    <a:lumOff val="35000"/>
                  </a:schemeClr>
                </a:solidFill>
              </a:rPr>
              <a:t>Ved udskiftning af </a:t>
            </a:r>
            <a:r>
              <a:rPr lang="da-DK" dirty="0"/>
              <a:t>vinduer, glasydervægge, </a:t>
            </a:r>
            <a:r>
              <a:rPr lang="da-DK" dirty="0" err="1"/>
              <a:t>ovenlys-vinduer</a:t>
            </a:r>
            <a:r>
              <a:rPr lang="da-DK" dirty="0"/>
              <a:t> og glastage </a:t>
            </a:r>
            <a:r>
              <a:rPr lang="da-DK" dirty="0">
                <a:solidFill>
                  <a:schemeClr val="tx1">
                    <a:lumMod val="65000"/>
                    <a:lumOff val="35000"/>
                  </a:schemeClr>
                </a:solidFill>
              </a:rPr>
              <a:t>skal kravene i § 258</a:t>
            </a:r>
            <a:br>
              <a:rPr lang="da-DK" dirty="0">
                <a:solidFill>
                  <a:schemeClr val="tx1">
                    <a:lumMod val="65000"/>
                    <a:lumOff val="35000"/>
                  </a:schemeClr>
                </a:solidFill>
              </a:rPr>
            </a:br>
            <a:endParaRPr lang="da-DK" dirty="0">
              <a:solidFill>
                <a:schemeClr val="tx1">
                  <a:lumMod val="65000"/>
                  <a:lumOff val="35000"/>
                </a:schemeClr>
              </a:solidFill>
            </a:endParaRPr>
          </a:p>
          <a:p>
            <a:pPr marL="457200" indent="-457200">
              <a:buFont typeface="Arial"/>
              <a:buChar char="•"/>
            </a:pPr>
            <a:r>
              <a:rPr lang="da-DK" dirty="0">
                <a:solidFill>
                  <a:schemeClr val="tx1">
                    <a:lumMod val="65000"/>
                    <a:lumOff val="35000"/>
                  </a:schemeClr>
                </a:solidFill>
              </a:rPr>
              <a:t>Rudeudskiftning alene: </a:t>
            </a:r>
            <a:br>
              <a:rPr lang="da-DK" dirty="0">
                <a:solidFill>
                  <a:schemeClr val="tx1">
                    <a:lumMod val="65000"/>
                    <a:lumOff val="35000"/>
                  </a:schemeClr>
                </a:solidFill>
              </a:rPr>
            </a:br>
            <a:r>
              <a:rPr lang="da-DK" dirty="0">
                <a:solidFill>
                  <a:schemeClr val="tx1">
                    <a:lumMod val="65000"/>
                    <a:lumOff val="35000"/>
                  </a:schemeClr>
                </a:solidFill>
              </a:rPr>
              <a:t>skal blot skiftes til samme standard som eksisterende</a:t>
            </a:r>
          </a:p>
          <a:p>
            <a:pPr marL="457200" indent="-457200">
              <a:buFont typeface="Arial"/>
              <a:buChar char="•"/>
            </a:pPr>
            <a:endParaRPr lang="da-DK" dirty="0">
              <a:solidFill>
                <a:schemeClr val="tx1">
                  <a:lumMod val="65000"/>
                  <a:lumOff val="35000"/>
                </a:schemeClr>
              </a:solidFill>
            </a:endParaRPr>
          </a:p>
          <a:p>
            <a:pPr marL="457200" indent="-457200">
              <a:buFont typeface="Arial"/>
              <a:buChar char="•"/>
            </a:pPr>
            <a:r>
              <a:rPr lang="da-DK" dirty="0">
                <a:solidFill>
                  <a:schemeClr val="tx1">
                    <a:lumMod val="65000"/>
                    <a:lumOff val="35000"/>
                  </a:schemeClr>
                </a:solidFill>
              </a:rPr>
              <a:t>Krav til forsatsvinduer i bilag 2 til kapitel 11, tabel 3</a:t>
            </a: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9" name="Billed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spTree>
    <p:extLst>
      <p:ext uri="{BB962C8B-B14F-4D97-AF65-F5344CB8AC3E}">
        <p14:creationId xmlns:p14="http://schemas.microsoft.com/office/powerpoint/2010/main" val="36799150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2644"/>
            <a:ext cx="9144000" cy="1945356"/>
          </a:xfrm>
          <a:prstGeom prst="rect">
            <a:avLst/>
          </a:prstGeom>
        </p:spPr>
      </p:pic>
      <p:sp>
        <p:nvSpPr>
          <p:cNvPr id="2" name="Pladsholder til tekst 1"/>
          <p:cNvSpPr>
            <a:spLocks noGrp="1"/>
          </p:cNvSpPr>
          <p:nvPr>
            <p:ph type="body" sz="quarter" idx="11"/>
          </p:nvPr>
        </p:nvSpPr>
        <p:spPr>
          <a:xfrm>
            <a:off x="683568" y="1484784"/>
            <a:ext cx="6984776" cy="648072"/>
          </a:xfrm>
        </p:spPr>
        <p:txBody>
          <a:bodyPr/>
          <a:lstStyle/>
          <a:p>
            <a:r>
              <a:rPr lang="da-DK" sz="4000" dirty="0"/>
              <a:t>Sommerhuse</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6" name="Pladsholder til tekst 5"/>
          <p:cNvSpPr>
            <a:spLocks noGrp="1"/>
          </p:cNvSpPr>
          <p:nvPr>
            <p:ph type="body" sz="quarter" idx="12"/>
          </p:nvPr>
        </p:nvSpPr>
        <p:spPr>
          <a:xfrm>
            <a:off x="683568" y="2924944"/>
            <a:ext cx="6264696" cy="914400"/>
          </a:xfrm>
        </p:spPr>
        <p:txBody>
          <a:bodyPr/>
          <a:lstStyle/>
          <a:p>
            <a:r>
              <a:rPr lang="da-DK" dirty="0">
                <a:solidFill>
                  <a:schemeClr val="tx1">
                    <a:lumMod val="65000"/>
                    <a:lumOff val="35000"/>
                  </a:schemeClr>
                </a:solidFill>
              </a:rPr>
              <a:t>Nybyggeri og ombygning</a:t>
            </a:r>
          </a:p>
        </p:txBody>
      </p:sp>
      <p:sp>
        <p:nvSpPr>
          <p:cNvPr id="12" name="Tekstfelt 11"/>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147924"/>
            <a:ext cx="412379" cy="412379"/>
          </a:xfrm>
          <a:prstGeom prst="rect">
            <a:avLst/>
          </a:prstGeom>
        </p:spPr>
      </p:pic>
    </p:spTree>
    <p:extLst>
      <p:ext uri="{BB962C8B-B14F-4D97-AF65-F5344CB8AC3E}">
        <p14:creationId xmlns:p14="http://schemas.microsoft.com/office/powerpoint/2010/main" val="2188154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548680"/>
            <a:ext cx="6203032" cy="639762"/>
          </a:xfrm>
        </p:spPr>
        <p:txBody>
          <a:bodyPr/>
          <a:lstStyle/>
          <a:p>
            <a:r>
              <a:rPr lang="da-DK" sz="3200" dirty="0"/>
              <a:t>Sommerhuse</a:t>
            </a:r>
          </a:p>
        </p:txBody>
      </p:sp>
      <p:sp>
        <p:nvSpPr>
          <p:cNvPr id="3" name="Pladsholder til indhold 2"/>
          <p:cNvSpPr>
            <a:spLocks noGrp="1"/>
          </p:cNvSpPr>
          <p:nvPr>
            <p:ph sz="half" idx="2"/>
          </p:nvPr>
        </p:nvSpPr>
        <p:spPr>
          <a:xfrm>
            <a:off x="457200" y="1430613"/>
            <a:ext cx="6635080" cy="4752528"/>
          </a:xfrm>
        </p:spPr>
        <p:txBody>
          <a:bodyPr/>
          <a:lstStyle/>
          <a:p>
            <a:endParaRPr lang="da-DK" sz="1200" dirty="0"/>
          </a:p>
          <a:p>
            <a:pPr marL="342900" indent="-342900">
              <a:buFont typeface="Arial"/>
              <a:buChar char="•"/>
            </a:pPr>
            <a:r>
              <a:rPr lang="da-DK" dirty="0"/>
              <a:t>Uanset om du bygger et nyt sommerhus, en tilbygning til et sommerhus eller bygger om, stilles der krav til varmeisolering og til nye installationer </a:t>
            </a:r>
          </a:p>
          <a:p>
            <a:pPr marL="342900" indent="-342900">
              <a:buFont typeface="Arial"/>
              <a:buChar char="•"/>
            </a:pPr>
            <a:endParaRPr lang="da-DK" dirty="0"/>
          </a:p>
          <a:p>
            <a:pPr marL="342900" indent="-342900">
              <a:buFont typeface="Arial"/>
              <a:buChar char="•"/>
            </a:pPr>
            <a:r>
              <a:rPr lang="da-DK" b="1" dirty="0"/>
              <a:t>Nyt sommerhus eller ny tilbygning</a:t>
            </a:r>
          </a:p>
          <a:p>
            <a:pPr marL="725488" lvl="1" indent="-342900">
              <a:buFont typeface="Arial"/>
              <a:buChar char="•"/>
            </a:pPr>
            <a:r>
              <a:rPr lang="da-DK" sz="2400" b="1" dirty="0"/>
              <a:t>Metode 1:</a:t>
            </a:r>
            <a:r>
              <a:rPr lang="da-DK" sz="2400" dirty="0"/>
              <a:t> Mindstekrav til loft, ydervæg, gulv, vinduer, yderdøre m.m.</a:t>
            </a:r>
            <a:br>
              <a:rPr lang="da-DK" sz="2400" dirty="0"/>
            </a:br>
            <a:endParaRPr lang="da-DK" sz="2400" dirty="0"/>
          </a:p>
          <a:p>
            <a:pPr marL="725488" lvl="1" indent="-342900">
              <a:buFont typeface="Arial"/>
              <a:buChar char="•"/>
            </a:pPr>
            <a:r>
              <a:rPr lang="da-DK" sz="2400" b="1" dirty="0"/>
              <a:t>Metode 2:</a:t>
            </a:r>
            <a:r>
              <a:rPr lang="da-DK" sz="2400" dirty="0"/>
              <a:t> Varmetabsramme – giver fleksibilitet (OK fx at have ydervæg med højere U-værdi, blot man opfylder varmetabsrammen totalt)</a:t>
            </a:r>
          </a:p>
          <a:p>
            <a:pPr marL="342900" indent="-342900">
              <a:buFont typeface="Arial"/>
              <a:buChar char="•"/>
            </a:pPr>
            <a:endParaRPr lang="da-DK" dirty="0"/>
          </a:p>
          <a:p>
            <a:pPr marL="342900" indent="-342900">
              <a:buFont typeface="Arial"/>
              <a:buChar char="•"/>
            </a:pPr>
            <a:endParaRPr lang="da-DK" dirty="0"/>
          </a:p>
        </p:txBody>
      </p:sp>
      <p:pic>
        <p:nvPicPr>
          <p:cNvPr id="5" name="Pladsholder til billede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47924"/>
            <a:ext cx="412379" cy="412379"/>
          </a:xfrm>
          <a:prstGeom prst="rect">
            <a:avLst/>
          </a:prstGeom>
        </p:spPr>
      </p:pic>
    </p:spTree>
    <p:extLst>
      <p:ext uri="{BB962C8B-B14F-4D97-AF65-F5344CB8AC3E}">
        <p14:creationId xmlns:p14="http://schemas.microsoft.com/office/powerpoint/2010/main" val="2799624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dirty="0"/>
              <a:t>Fleksibilitet</a:t>
            </a:r>
          </a:p>
        </p:txBody>
      </p:sp>
      <p:sp>
        <p:nvSpPr>
          <p:cNvPr id="3" name="Pladsholder til indhold 2"/>
          <p:cNvSpPr>
            <a:spLocks noGrp="1"/>
          </p:cNvSpPr>
          <p:nvPr>
            <p:ph sz="half" idx="2"/>
          </p:nvPr>
        </p:nvSpPr>
        <p:spPr>
          <a:xfrm>
            <a:off x="457200" y="1628800"/>
            <a:ext cx="4690864" cy="4203464"/>
          </a:xfrm>
        </p:spPr>
        <p:txBody>
          <a:bodyPr/>
          <a:lstStyle/>
          <a:p>
            <a:pPr marL="342900" indent="-342900">
              <a:lnSpc>
                <a:spcPct val="110000"/>
              </a:lnSpc>
              <a:buFont typeface="Arial"/>
              <a:buChar char="•"/>
            </a:pPr>
            <a:r>
              <a:rPr lang="da-DK" dirty="0">
                <a:solidFill>
                  <a:schemeClr val="tx1">
                    <a:lumMod val="65000"/>
                    <a:lumOff val="35000"/>
                  </a:schemeClr>
                </a:solidFill>
              </a:rPr>
              <a:t>Massive ydervægge – af fx træ, letbeton eller teglblokke – med U-værdi op til 0,50 W/m²K kan dog anvendes – under forudsætning af, at varmetabsrammen overholdes, jf. i BR § 272 og BR18’s vejledning om energiforbrug pkt. 3.1</a:t>
            </a:r>
          </a:p>
        </p:txBody>
      </p:sp>
      <p:pic>
        <p:nvPicPr>
          <p:cNvPr id="8" name="Billed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4057" y="1076630"/>
            <a:ext cx="3609943" cy="4755956"/>
          </a:xfrm>
          <a:prstGeom prst="rect">
            <a:avLst/>
          </a:prstGeom>
        </p:spPr>
      </p:pic>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47924"/>
            <a:ext cx="412379" cy="412379"/>
          </a:xfrm>
          <a:prstGeom prst="rect">
            <a:avLst/>
          </a:prstGeom>
        </p:spPr>
      </p:pic>
    </p:spTree>
    <p:extLst>
      <p:ext uri="{BB962C8B-B14F-4D97-AF65-F5344CB8AC3E}">
        <p14:creationId xmlns:p14="http://schemas.microsoft.com/office/powerpoint/2010/main" val="39328060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548680"/>
            <a:ext cx="6203032" cy="639762"/>
          </a:xfrm>
        </p:spPr>
        <p:txBody>
          <a:bodyPr/>
          <a:lstStyle/>
          <a:p>
            <a:r>
              <a:rPr lang="da-DK" sz="3200" dirty="0"/>
              <a:t>Sommerhuse</a:t>
            </a:r>
          </a:p>
        </p:txBody>
      </p:sp>
      <p:sp>
        <p:nvSpPr>
          <p:cNvPr id="3" name="Pladsholder til indhold 2"/>
          <p:cNvSpPr>
            <a:spLocks noGrp="1"/>
          </p:cNvSpPr>
          <p:nvPr>
            <p:ph sz="half" idx="2"/>
          </p:nvPr>
        </p:nvSpPr>
        <p:spPr/>
        <p:txBody>
          <a:bodyPr/>
          <a:lstStyle/>
          <a:p>
            <a:pPr marL="342900" indent="-342900">
              <a:buFont typeface="Arial"/>
              <a:buChar char="•"/>
            </a:pPr>
            <a:r>
              <a:rPr lang="da-DK" b="1" dirty="0"/>
              <a:t>Ombygning, andre forandringer og udskiftninger </a:t>
            </a:r>
          </a:p>
          <a:p>
            <a:pPr marL="804863" lvl="1" indent="-341313">
              <a:buFont typeface="Arial"/>
              <a:buChar char="•"/>
            </a:pPr>
            <a:r>
              <a:rPr lang="da-DK" sz="2400" dirty="0"/>
              <a:t>Der skal energiforbedres, </a:t>
            </a:r>
            <a:r>
              <a:rPr lang="da-DK" sz="2400" dirty="0">
                <a:solidFill>
                  <a:srgbClr val="595959"/>
                </a:solidFill>
              </a:rPr>
              <a:t>hvis</a:t>
            </a:r>
            <a:r>
              <a:rPr lang="da-DK" sz="2400" dirty="0">
                <a:solidFill>
                  <a:schemeClr val="accent6"/>
                </a:solidFill>
              </a:rPr>
              <a:t> </a:t>
            </a:r>
            <a:r>
              <a:rPr lang="da-DK" sz="2400" dirty="0"/>
              <a:t>det er økonomisk rentabelt</a:t>
            </a:r>
          </a:p>
          <a:p>
            <a:pPr marL="804863" lvl="1" indent="-341313">
              <a:buFont typeface="Arial"/>
              <a:buChar char="•"/>
            </a:pPr>
            <a:r>
              <a:rPr lang="da-DK" sz="2400" dirty="0"/>
              <a:t>Ved beregning af rentabilitet betragtes </a:t>
            </a:r>
            <a:r>
              <a:rPr lang="da-DK" sz="2400" dirty="0">
                <a:solidFill>
                  <a:srgbClr val="595959"/>
                </a:solidFill>
              </a:rPr>
              <a:t>sommerhuset </a:t>
            </a:r>
            <a:r>
              <a:rPr lang="da-DK" sz="2400" dirty="0"/>
              <a:t>som et helårshus</a:t>
            </a:r>
          </a:p>
          <a:p>
            <a:pPr marL="804863" lvl="1" indent="-341313">
              <a:buFont typeface="Arial"/>
              <a:buChar char="•"/>
            </a:pPr>
            <a:r>
              <a:rPr lang="da-DK" sz="2400" dirty="0"/>
              <a:t>Hvis det er rentabelt skal man opfylde krav til U-værdier og linjetab, der følger af bilag 2, tabel 4 – se næste slide</a:t>
            </a:r>
          </a:p>
          <a:p>
            <a:pPr marL="342900" indent="-342900">
              <a:buFont typeface="Arial"/>
              <a:buChar char="•"/>
            </a:pPr>
            <a:endParaRPr lang="da-DK" dirty="0"/>
          </a:p>
          <a:p>
            <a:pPr marL="342900" indent="-342900">
              <a:buFont typeface="Arial"/>
              <a:buChar char="•"/>
            </a:pPr>
            <a:endParaRPr lang="da-DK" dirty="0"/>
          </a:p>
        </p:txBody>
      </p:sp>
      <p:pic>
        <p:nvPicPr>
          <p:cNvPr id="5" name="Pladsholder til billede 4"/>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tretch>
            <a:fillRect/>
          </a:stretch>
        </p:blipFill>
        <p:spPr>
          <a:xfrm>
            <a:off x="7347958" y="1102563"/>
            <a:ext cx="1796042" cy="4707520"/>
          </a:xfrm>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9" name="Billed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147924"/>
            <a:ext cx="412379" cy="412379"/>
          </a:xfrm>
          <a:prstGeom prst="rect">
            <a:avLst/>
          </a:prstGeom>
        </p:spPr>
      </p:pic>
    </p:spTree>
    <p:extLst>
      <p:ext uri="{BB962C8B-B14F-4D97-AF65-F5344CB8AC3E}">
        <p14:creationId xmlns:p14="http://schemas.microsoft.com/office/powerpoint/2010/main" val="24376163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5814888" y="980728"/>
            <a:ext cx="2808312" cy="2664296"/>
          </a:xfrm>
          <a:prstGeom prst="rect">
            <a:avLst/>
          </a:prstGeom>
          <a:solidFill>
            <a:srgbClr val="E9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Pladsholder til indhold 2"/>
          <p:cNvSpPr>
            <a:spLocks noGrp="1"/>
          </p:cNvSpPr>
          <p:nvPr>
            <p:ph sz="half" idx="4294967295"/>
          </p:nvPr>
        </p:nvSpPr>
        <p:spPr>
          <a:xfrm>
            <a:off x="5994908" y="1062455"/>
            <a:ext cx="2448272" cy="2376264"/>
          </a:xfrm>
          <a:prstGeom prst="rect">
            <a:avLst/>
          </a:prstGeom>
          <a:noFill/>
          <a:ln>
            <a:noFill/>
          </a:ln>
        </p:spPr>
        <p:txBody>
          <a:bodyPr/>
          <a:lstStyle/>
          <a:p>
            <a:endParaRPr lang="da-DK" sz="2000" dirty="0">
              <a:solidFill>
                <a:schemeClr val="tx1">
                  <a:lumMod val="65000"/>
                  <a:lumOff val="35000"/>
                </a:schemeClr>
              </a:solidFill>
            </a:endParaRPr>
          </a:p>
          <a:p>
            <a:r>
              <a:rPr lang="da-DK" sz="2000" dirty="0">
                <a:solidFill>
                  <a:schemeClr val="tx1">
                    <a:lumMod val="65000"/>
                    <a:lumOff val="35000"/>
                  </a:schemeClr>
                </a:solidFill>
              </a:rPr>
              <a:t>Forudsat samlet areal af vinduer og yderdøre, der højst udgør 30 pct. af det opvarmede etageareal </a:t>
            </a:r>
          </a:p>
        </p:txBody>
      </p:sp>
      <p:sp>
        <p:nvSpPr>
          <p:cNvPr id="12" name="Tekstfelt 11"/>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13" name="Billed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47924"/>
            <a:ext cx="412379" cy="412379"/>
          </a:xfrm>
          <a:prstGeom prst="rect">
            <a:avLst/>
          </a:prstGeom>
        </p:spPr>
      </p:pic>
      <p:pic>
        <p:nvPicPr>
          <p:cNvPr id="5" name="Billede 4">
            <a:extLst>
              <a:ext uri="{FF2B5EF4-FFF2-40B4-BE49-F238E27FC236}">
                <a16:creationId xmlns:a16="http://schemas.microsoft.com/office/drawing/2014/main" id="{FEDEF4DB-337E-0E49-975E-BC04767F7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749" y="568119"/>
            <a:ext cx="4582329" cy="5741201"/>
          </a:xfrm>
          <a:prstGeom prst="rect">
            <a:avLst/>
          </a:prstGeom>
        </p:spPr>
      </p:pic>
      <p:sp>
        <p:nvSpPr>
          <p:cNvPr id="7" name="Rektangel 6">
            <a:extLst>
              <a:ext uri="{FF2B5EF4-FFF2-40B4-BE49-F238E27FC236}">
                <a16:creationId xmlns:a16="http://schemas.microsoft.com/office/drawing/2014/main" id="{3ED13DF5-18EA-F440-A994-87F56515F47E}"/>
              </a:ext>
            </a:extLst>
          </p:cNvPr>
          <p:cNvSpPr/>
          <p:nvPr/>
        </p:nvSpPr>
        <p:spPr>
          <a:xfrm>
            <a:off x="5811544" y="3726751"/>
            <a:ext cx="2808312" cy="2582569"/>
          </a:xfrm>
          <a:prstGeom prst="rect">
            <a:avLst/>
          </a:prstGeom>
          <a:solidFill>
            <a:srgbClr val="E9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ladsholder til indhold 2">
            <a:extLst>
              <a:ext uri="{FF2B5EF4-FFF2-40B4-BE49-F238E27FC236}">
                <a16:creationId xmlns:a16="http://schemas.microsoft.com/office/drawing/2014/main" id="{34D0A44A-C8F4-084C-8A34-0027EC15D213}"/>
              </a:ext>
            </a:extLst>
          </p:cNvPr>
          <p:cNvSpPr txBox="1">
            <a:spLocks/>
          </p:cNvSpPr>
          <p:nvPr/>
        </p:nvSpPr>
        <p:spPr bwMode="auto">
          <a:xfrm>
            <a:off x="5940151" y="3861048"/>
            <a:ext cx="2386099" cy="18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a-DK" sz="2000" b="1" dirty="0">
                <a:solidFill>
                  <a:schemeClr val="tx1">
                    <a:lumMod val="65000"/>
                    <a:lumOff val="35000"/>
                  </a:schemeClr>
                </a:solidFill>
              </a:rPr>
              <a:t>Varmetabsramme</a:t>
            </a:r>
          </a:p>
          <a:p>
            <a:pPr fontAlgn="auto">
              <a:spcAft>
                <a:spcPts val="0"/>
              </a:spcAft>
            </a:pPr>
            <a:r>
              <a:rPr lang="da-DK" sz="2000" dirty="0">
                <a:solidFill>
                  <a:schemeClr val="tx1">
                    <a:lumMod val="65000"/>
                    <a:lumOff val="35000"/>
                  </a:schemeClr>
                </a:solidFill>
              </a:rPr>
              <a:t>Værdierne kan fraviges, såfremt det samlede varmetab ikke derved bliver større</a:t>
            </a:r>
            <a:endParaRPr lang="da-DK" sz="2000" dirty="0">
              <a:solidFill>
                <a:srgbClr val="FF0000"/>
              </a:solidFill>
            </a:endParaRPr>
          </a:p>
        </p:txBody>
      </p:sp>
    </p:spTree>
    <p:extLst>
      <p:ext uri="{BB962C8B-B14F-4D97-AF65-F5344CB8AC3E}">
        <p14:creationId xmlns:p14="http://schemas.microsoft.com/office/powerpoint/2010/main" val="38050382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683568" y="1484784"/>
            <a:ext cx="6984776" cy="648072"/>
          </a:xfrm>
        </p:spPr>
        <p:txBody>
          <a:bodyPr/>
          <a:lstStyle/>
          <a:p>
            <a:r>
              <a:rPr lang="da-DK" dirty="0"/>
              <a:t>Ventilation</a:t>
            </a:r>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869160"/>
            <a:ext cx="9144000" cy="1944067"/>
          </a:xfrm>
          <a:prstGeom prst="rect">
            <a:avLst/>
          </a:prstGeom>
        </p:spPr>
      </p:pic>
      <p:sp>
        <p:nvSpPr>
          <p:cNvPr id="7" name="Pladsholder til tekst 5"/>
          <p:cNvSpPr>
            <a:spLocks noGrp="1"/>
          </p:cNvSpPr>
          <p:nvPr>
            <p:ph type="body" sz="quarter" idx="12"/>
          </p:nvPr>
        </p:nvSpPr>
        <p:spPr>
          <a:xfrm>
            <a:off x="724918" y="2151472"/>
            <a:ext cx="6655393" cy="914400"/>
          </a:xfrm>
        </p:spPr>
        <p:txBody>
          <a:bodyPr/>
          <a:lstStyle/>
          <a:p>
            <a:r>
              <a:rPr lang="da-DK" dirty="0">
                <a:solidFill>
                  <a:schemeClr val="tx1">
                    <a:lumMod val="65000"/>
                    <a:lumOff val="35000"/>
                  </a:schemeClr>
                </a:solidFill>
              </a:rPr>
              <a:t>Kapitel 22 i BR18</a:t>
            </a:r>
          </a:p>
          <a:p>
            <a:endParaRPr lang="da-DK" dirty="0">
              <a:solidFill>
                <a:schemeClr val="tx1">
                  <a:lumMod val="65000"/>
                  <a:lumOff val="35000"/>
                </a:schemeClr>
              </a:solidFill>
            </a:endParaRPr>
          </a:p>
          <a:p>
            <a:r>
              <a:rPr lang="da-DK" dirty="0"/>
              <a:t>Krav til ventilation i eksisterende bygninger både ved ændret anvendelse, ombygning og andre forandringer i eksisterende bebyggelser</a:t>
            </a:r>
          </a:p>
          <a:p>
            <a:endParaRPr lang="da-DK" dirty="0">
              <a:solidFill>
                <a:schemeClr val="tx1">
                  <a:lumMod val="65000"/>
                  <a:lumOff val="35000"/>
                </a:schemeClr>
              </a:solidFill>
            </a:endParaRPr>
          </a:p>
        </p:txBody>
      </p:sp>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Ventilation</a:t>
            </a:r>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4" cy="368655"/>
          </a:xfrm>
          <a:prstGeom prst="rect">
            <a:avLst/>
          </a:prstGeom>
        </p:spPr>
      </p:pic>
      <p:sp>
        <p:nvSpPr>
          <p:cNvPr id="8"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Tree>
    <p:extLst>
      <p:ext uri="{BB962C8B-B14F-4D97-AF65-F5344CB8AC3E}">
        <p14:creationId xmlns:p14="http://schemas.microsoft.com/office/powerpoint/2010/main" val="13895000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p:cNvSpPr>
            <a:spLocks noGrp="1"/>
          </p:cNvSpPr>
          <p:nvPr>
            <p:ph type="body" idx="1"/>
          </p:nvPr>
        </p:nvSpPr>
        <p:spPr>
          <a:xfrm>
            <a:off x="440224" y="992630"/>
            <a:ext cx="6203032" cy="639762"/>
          </a:xfrm>
        </p:spPr>
        <p:txBody>
          <a:bodyPr/>
          <a:lstStyle/>
          <a:p>
            <a:br>
              <a:rPr lang="da-DK" sz="3200" u="sng" dirty="0">
                <a:solidFill>
                  <a:schemeClr val="bg1">
                    <a:lumMod val="50000"/>
                  </a:schemeClr>
                </a:solidFill>
              </a:rPr>
            </a:br>
            <a:r>
              <a:rPr lang="da-DK" sz="3200" dirty="0"/>
              <a:t>Ventilationskrav </a:t>
            </a:r>
            <a:br>
              <a:rPr lang="da-DK" sz="3200" dirty="0"/>
            </a:br>
            <a:r>
              <a:rPr lang="da-DK" dirty="0"/>
              <a:t>– Nybyggeri</a:t>
            </a:r>
          </a:p>
        </p:txBody>
      </p:sp>
      <p:sp>
        <p:nvSpPr>
          <p:cNvPr id="3" name="Pladsholder til indhold 2"/>
          <p:cNvSpPr>
            <a:spLocks noGrp="1"/>
          </p:cNvSpPr>
          <p:nvPr>
            <p:ph sz="half" idx="2"/>
          </p:nvPr>
        </p:nvSpPr>
        <p:spPr>
          <a:xfrm>
            <a:off x="440224" y="1844824"/>
            <a:ext cx="6707088" cy="4203464"/>
          </a:xfrm>
        </p:spPr>
        <p:txBody>
          <a:bodyPr/>
          <a:lstStyle/>
          <a:p>
            <a:pPr marL="342900" indent="-342900">
              <a:buFont typeface="Arial" panose="020B0604020202020204" pitchFamily="34" charset="0"/>
              <a:buChar char="•"/>
            </a:pPr>
            <a:r>
              <a:rPr lang="da-DK" sz="2200" dirty="0"/>
              <a:t>Ventilationsanlæg m. indblæsning og udsugning skal opfylde krav til varmegenvinding i EU-forordning nr. 1253/2014 </a:t>
            </a:r>
            <a:br>
              <a:rPr lang="da-DK" sz="2200" dirty="0"/>
            </a:br>
            <a:endParaRPr lang="da-DK" sz="2200" dirty="0"/>
          </a:p>
          <a:p>
            <a:pPr marL="342900" indent="-342900">
              <a:buFont typeface="Arial" panose="020B0604020202020204" pitchFamily="34" charset="0"/>
              <a:buChar char="•"/>
            </a:pPr>
            <a:r>
              <a:rPr lang="da-DK" sz="2200" dirty="0"/>
              <a:t>Svarer til en 73 pct. tør temperaturvirknings-grad for alle varmegenvindingssystemer på nær væskekoblede batterier, hvor kravet er 68 pct.</a:t>
            </a:r>
            <a:br>
              <a:rPr lang="da-DK" sz="2200" dirty="0"/>
            </a:br>
            <a:endParaRPr lang="da-DK" sz="2200" dirty="0"/>
          </a:p>
          <a:p>
            <a:pPr marL="342900" indent="-342900">
              <a:buFont typeface="Arial" panose="020B0604020202020204" pitchFamily="34" charset="0"/>
              <a:buChar char="•"/>
            </a:pPr>
            <a:r>
              <a:rPr lang="da-DK" sz="2200" dirty="0"/>
              <a:t>DK har strammere krav til ventilationsanlæg med indblæsning og udsugning, hvor aggregat og kanalsystem kun betjener én bolig:</a:t>
            </a:r>
          </a:p>
          <a:p>
            <a:pPr marL="1028700" lvl="1" indent="-342900"/>
            <a:r>
              <a:rPr lang="da-DK" sz="1800" dirty="0"/>
              <a:t>Her er der krav om varmegenvinding med en tør temperaturvirkningsgrad på mindst 80 pct.</a:t>
            </a:r>
          </a:p>
          <a:p>
            <a:pPr marL="342900" indent="-342900">
              <a:buFont typeface="Arial"/>
              <a:buChar char="•"/>
            </a:pPr>
            <a:endParaRPr lang="da-DK" dirty="0">
              <a:solidFill>
                <a:schemeClr val="tx1">
                  <a:lumMod val="65000"/>
                  <a:lumOff val="35000"/>
                </a:schemeClr>
              </a:solidFill>
            </a:endParaRPr>
          </a:p>
          <a:p>
            <a:pPr marL="342900" indent="-342900">
              <a:buFont typeface="Arial"/>
              <a:buChar char="•"/>
            </a:pPr>
            <a:endParaRPr lang="da-DK" dirty="0"/>
          </a:p>
          <a:p>
            <a:endParaRPr lang="da-DK" dirty="0"/>
          </a:p>
        </p:txBody>
      </p:sp>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Ventilation</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4" cy="368655"/>
          </a:xfrm>
          <a:prstGeom prst="rect">
            <a:avLst/>
          </a:prstGeom>
        </p:spPr>
      </p:pic>
    </p:spTree>
    <p:extLst>
      <p:ext uri="{BB962C8B-B14F-4D97-AF65-F5344CB8AC3E}">
        <p14:creationId xmlns:p14="http://schemas.microsoft.com/office/powerpoint/2010/main" val="35539465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p:cNvSpPr>
            <a:spLocks noGrp="1"/>
          </p:cNvSpPr>
          <p:nvPr>
            <p:ph type="body" idx="1"/>
          </p:nvPr>
        </p:nvSpPr>
        <p:spPr>
          <a:xfrm>
            <a:off x="436280" y="968213"/>
            <a:ext cx="6203032" cy="639762"/>
          </a:xfrm>
        </p:spPr>
        <p:txBody>
          <a:bodyPr/>
          <a:lstStyle/>
          <a:p>
            <a:br>
              <a:rPr lang="da-DK" sz="3200" u="sng" dirty="0">
                <a:solidFill>
                  <a:schemeClr val="bg1">
                    <a:lumMod val="50000"/>
                  </a:schemeClr>
                </a:solidFill>
              </a:rPr>
            </a:br>
            <a:r>
              <a:rPr lang="da-DK" sz="3200" dirty="0"/>
              <a:t>Ventilationskrav </a:t>
            </a:r>
            <a:br>
              <a:rPr lang="da-DK" sz="3200" dirty="0"/>
            </a:br>
            <a:r>
              <a:rPr lang="da-DK" dirty="0"/>
              <a:t>– Nybyggeri</a:t>
            </a:r>
          </a:p>
        </p:txBody>
      </p:sp>
      <p:sp>
        <p:nvSpPr>
          <p:cNvPr id="3" name="Pladsholder til indhold 2"/>
          <p:cNvSpPr>
            <a:spLocks noGrp="1"/>
          </p:cNvSpPr>
          <p:nvPr>
            <p:ph sz="half" idx="2"/>
          </p:nvPr>
        </p:nvSpPr>
        <p:spPr>
          <a:xfrm>
            <a:off x="457200" y="1916832"/>
            <a:ext cx="6923112" cy="4203464"/>
          </a:xfrm>
        </p:spPr>
        <p:txBody>
          <a:bodyPr/>
          <a:lstStyle/>
          <a:p>
            <a:pPr marL="342900" indent="-342900">
              <a:buFont typeface="Arial"/>
              <a:buChar char="•"/>
            </a:pPr>
            <a:r>
              <a:rPr lang="da-DK" dirty="0">
                <a:solidFill>
                  <a:schemeClr val="tx1">
                    <a:lumMod val="65000"/>
                    <a:lumOff val="35000"/>
                  </a:schemeClr>
                </a:solidFill>
              </a:rPr>
              <a:t>Ventilationsanlæg skal udføres med varmegenvinding, der forvarmer indblæsningsluften</a:t>
            </a:r>
            <a:br>
              <a:rPr lang="da-DK" dirty="0">
                <a:solidFill>
                  <a:schemeClr val="tx1">
                    <a:lumMod val="65000"/>
                    <a:lumOff val="35000"/>
                  </a:schemeClr>
                </a:solidFill>
              </a:rPr>
            </a:br>
            <a:endParaRPr lang="da-DK" dirty="0">
              <a:solidFill>
                <a:schemeClr val="tx1">
                  <a:lumMod val="65000"/>
                  <a:lumOff val="35000"/>
                </a:schemeClr>
              </a:solidFill>
            </a:endParaRPr>
          </a:p>
          <a:p>
            <a:pPr marL="342900" indent="-342900">
              <a:buFont typeface="Arial"/>
              <a:buChar char="•"/>
            </a:pPr>
            <a:r>
              <a:rPr lang="da-DK" dirty="0">
                <a:solidFill>
                  <a:schemeClr val="tx1">
                    <a:lumMod val="65000"/>
                    <a:lumOff val="35000"/>
                  </a:schemeClr>
                </a:solidFill>
              </a:rPr>
              <a:t>Om sommeren: Indblæsning kan erstattes af udeluft-tilførsel gennem vinduer – for beboelsesejendomme </a:t>
            </a:r>
            <a:br>
              <a:rPr lang="da-DK" dirty="0">
                <a:solidFill>
                  <a:schemeClr val="tx1">
                    <a:lumMod val="65000"/>
                    <a:lumOff val="35000"/>
                  </a:schemeClr>
                </a:solidFill>
              </a:rPr>
            </a:br>
            <a:r>
              <a:rPr lang="da-DK" dirty="0">
                <a:solidFill>
                  <a:schemeClr val="tx1">
                    <a:lumMod val="65000"/>
                    <a:lumOff val="35000"/>
                  </a:schemeClr>
                </a:solidFill>
              </a:rPr>
              <a:t>(udsugning må ikke stoppes, kun indblæsning)</a:t>
            </a:r>
            <a:br>
              <a:rPr lang="da-DK" dirty="0">
                <a:solidFill>
                  <a:schemeClr val="tx1">
                    <a:lumMod val="65000"/>
                    <a:lumOff val="35000"/>
                  </a:schemeClr>
                </a:solidFill>
              </a:rPr>
            </a:br>
            <a:endParaRPr lang="da-DK" dirty="0">
              <a:solidFill>
                <a:schemeClr val="tx1">
                  <a:lumMod val="65000"/>
                  <a:lumOff val="35000"/>
                </a:schemeClr>
              </a:solidFill>
            </a:endParaRPr>
          </a:p>
          <a:p>
            <a:pPr marL="342900" indent="-342900">
              <a:buFont typeface="Arial"/>
              <a:buChar char="•"/>
            </a:pPr>
            <a:r>
              <a:rPr lang="da-DK" dirty="0"/>
              <a:t>Naturlig ventilation stadig muligt i enfamiliehuse</a:t>
            </a:r>
          </a:p>
          <a:p>
            <a:endParaRPr lang="da-DK" dirty="0"/>
          </a:p>
        </p:txBody>
      </p:sp>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Ventilation</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4" cy="368655"/>
          </a:xfrm>
          <a:prstGeom prst="rect">
            <a:avLst/>
          </a:prstGeom>
        </p:spPr>
      </p:pic>
    </p:spTree>
    <p:extLst>
      <p:ext uri="{BB962C8B-B14F-4D97-AF65-F5344CB8AC3E}">
        <p14:creationId xmlns:p14="http://schemas.microsoft.com/office/powerpoint/2010/main" val="411571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611560" y="2952453"/>
            <a:ext cx="3600400" cy="3951288"/>
          </a:xfrm>
        </p:spPr>
        <p:txBody>
          <a:bodyPr/>
          <a:lstStyle/>
          <a:p>
            <a:pPr marL="342900" indent="-342900">
              <a:buFont typeface="Arial"/>
              <a:buChar char="•"/>
            </a:pPr>
            <a:r>
              <a:rPr lang="da-DK" sz="2000" dirty="0"/>
              <a:t>Når rum bygges om til nyt formål med et væsentligt højere energiforbrug fx</a:t>
            </a:r>
          </a:p>
          <a:p>
            <a:pPr marL="715963" lvl="1" indent="-342900">
              <a:buFont typeface="Arial"/>
              <a:buChar char="•"/>
            </a:pPr>
            <a:r>
              <a:rPr lang="da-DK" dirty="0">
                <a:latin typeface="Trebuchet MS"/>
                <a:cs typeface="Trebuchet MS"/>
              </a:rPr>
              <a:t>udhus inddrages til beboelse</a:t>
            </a:r>
          </a:p>
          <a:p>
            <a:pPr marL="715963" lvl="1" indent="-342900">
              <a:buFont typeface="Arial"/>
              <a:buChar char="•"/>
            </a:pPr>
            <a:r>
              <a:rPr lang="da-DK" dirty="0">
                <a:latin typeface="Trebuchet MS"/>
                <a:cs typeface="Trebuchet MS"/>
              </a:rPr>
              <a:t>uudnyttet tagetage inddrages til beboelse</a:t>
            </a:r>
          </a:p>
          <a:p>
            <a:pPr marL="715963" lvl="1" indent="-342900">
              <a:buFont typeface="Arial"/>
              <a:buChar char="•"/>
            </a:pPr>
            <a:r>
              <a:rPr lang="da-DK" dirty="0">
                <a:latin typeface="Trebuchet MS"/>
                <a:cs typeface="Trebuchet MS"/>
              </a:rPr>
              <a:t>tidligere pakhus, stald e.l. bygges om til kontorer</a:t>
            </a:r>
            <a:endParaRPr lang="da-DK" dirty="0"/>
          </a:p>
          <a:p>
            <a:pPr lvl="1" indent="0">
              <a:buNone/>
            </a:pPr>
            <a:endParaRPr lang="da-DK" sz="2400" dirty="0"/>
          </a:p>
          <a:p>
            <a:r>
              <a:rPr lang="da-DK" dirty="0"/>
              <a:t> </a:t>
            </a:r>
          </a:p>
          <a:p>
            <a:endParaRPr lang="da-DK" dirty="0"/>
          </a:p>
        </p:txBody>
      </p:sp>
      <p:sp>
        <p:nvSpPr>
          <p:cNvPr id="5" name="Pladsholder til tekst 4"/>
          <p:cNvSpPr>
            <a:spLocks noGrp="1"/>
          </p:cNvSpPr>
          <p:nvPr>
            <p:ph type="body" idx="10"/>
          </p:nvPr>
        </p:nvSpPr>
        <p:spPr>
          <a:xfrm>
            <a:off x="4716016" y="2240080"/>
            <a:ext cx="3600400" cy="639762"/>
          </a:xfrm>
        </p:spPr>
        <p:txBody>
          <a:bodyPr/>
          <a:lstStyle/>
          <a:p>
            <a:r>
              <a:rPr lang="da-DK" sz="2000" dirty="0">
                <a:solidFill>
                  <a:schemeClr val="tx1">
                    <a:lumMod val="65000"/>
                    <a:lumOff val="35000"/>
                  </a:schemeClr>
                </a:solidFill>
              </a:rPr>
              <a:t>          Tilbygning</a:t>
            </a:r>
          </a:p>
        </p:txBody>
      </p:sp>
      <p:sp>
        <p:nvSpPr>
          <p:cNvPr id="6" name="Pladsholder til indhold 5"/>
          <p:cNvSpPr>
            <a:spLocks noGrp="1"/>
          </p:cNvSpPr>
          <p:nvPr>
            <p:ph sz="half" idx="11"/>
          </p:nvPr>
        </p:nvSpPr>
        <p:spPr>
          <a:xfrm>
            <a:off x="4733967" y="2960160"/>
            <a:ext cx="3600400" cy="3951288"/>
          </a:xfrm>
        </p:spPr>
        <p:txBody>
          <a:bodyPr/>
          <a:lstStyle/>
          <a:p>
            <a:r>
              <a:rPr lang="da-DK" sz="2000" dirty="0"/>
              <a:t>Når du opfører flere kvadratmeter i tilknytning til eksisterende bygning fx</a:t>
            </a:r>
          </a:p>
          <a:p>
            <a:pPr marL="342900" indent="-342900">
              <a:buFont typeface="Arial"/>
              <a:buChar char="•"/>
            </a:pPr>
            <a:r>
              <a:rPr lang="da-DK" sz="2000" dirty="0">
                <a:latin typeface="Trebuchet MS"/>
                <a:cs typeface="Trebuchet MS"/>
              </a:rPr>
              <a:t>ny fløj (i samme niveau som eksisterende bygning)</a:t>
            </a:r>
          </a:p>
          <a:p>
            <a:pPr marL="342900" indent="-342900">
              <a:buFont typeface="Arial"/>
              <a:buChar char="•"/>
            </a:pPr>
            <a:r>
              <a:rPr lang="da-DK" sz="2000" dirty="0">
                <a:latin typeface="Trebuchet MS"/>
                <a:cs typeface="Trebuchet MS"/>
              </a:rPr>
              <a:t>ny tagetage (oven på eksisterende bygning)</a:t>
            </a:r>
          </a:p>
          <a:p>
            <a:pPr marL="342900" indent="-342900">
              <a:buFont typeface="Arial"/>
              <a:buChar char="•"/>
            </a:pPr>
            <a:r>
              <a:rPr lang="da-DK" sz="2000" dirty="0">
                <a:latin typeface="Trebuchet MS"/>
                <a:cs typeface="Trebuchet MS"/>
              </a:rPr>
              <a:t>ny kvist</a:t>
            </a:r>
          </a:p>
        </p:txBody>
      </p:sp>
      <p:sp>
        <p:nvSpPr>
          <p:cNvPr id="2" name="Titel 1"/>
          <p:cNvSpPr>
            <a:spLocks noGrp="1"/>
          </p:cNvSpPr>
          <p:nvPr>
            <p:ph type="title" idx="4294967295"/>
          </p:nvPr>
        </p:nvSpPr>
        <p:spPr>
          <a:xfrm>
            <a:off x="467544" y="692696"/>
            <a:ext cx="8229600" cy="576064"/>
          </a:xfrm>
          <a:prstGeom prst="rect">
            <a:avLst/>
          </a:prstGeom>
        </p:spPr>
        <p:txBody>
          <a:bodyPr/>
          <a:lstStyle/>
          <a:p>
            <a:r>
              <a:rPr lang="da-DK" sz="3200" dirty="0"/>
              <a:t>Definitioner </a:t>
            </a:r>
            <a:br>
              <a:rPr lang="da-DK" sz="3200" dirty="0"/>
            </a:br>
            <a:br>
              <a:rPr lang="da-DK" sz="3200" dirty="0"/>
            </a:br>
            <a:endParaRPr lang="da-DK" sz="3200" dirty="0"/>
          </a:p>
        </p:txBody>
      </p:sp>
      <p:sp>
        <p:nvSpPr>
          <p:cNvPr id="7" name="Pladsholder til tekst 6"/>
          <p:cNvSpPr>
            <a:spLocks noGrp="1"/>
          </p:cNvSpPr>
          <p:nvPr>
            <p:ph type="body" idx="1"/>
          </p:nvPr>
        </p:nvSpPr>
        <p:spPr>
          <a:xfrm>
            <a:off x="611560" y="2240080"/>
            <a:ext cx="3816424" cy="639762"/>
          </a:xfrm>
        </p:spPr>
        <p:txBody>
          <a:bodyPr/>
          <a:lstStyle/>
          <a:p>
            <a:r>
              <a:rPr lang="da-DK" dirty="0">
                <a:solidFill>
                  <a:schemeClr val="tx1">
                    <a:lumMod val="65000"/>
                    <a:lumOff val="35000"/>
                  </a:schemeClr>
                </a:solidFill>
              </a:rPr>
              <a:t>      </a:t>
            </a:r>
            <a:r>
              <a:rPr lang="da-DK" sz="2000" dirty="0">
                <a:solidFill>
                  <a:schemeClr val="tx1">
                    <a:lumMod val="65000"/>
                    <a:lumOff val="35000"/>
                  </a:schemeClr>
                </a:solidFill>
              </a:rPr>
              <a:t>Ændret anvendelse</a:t>
            </a:r>
            <a:endParaRPr lang="da-DK" dirty="0">
              <a:solidFill>
                <a:schemeClr val="tx1">
                  <a:lumMod val="65000"/>
                  <a:lumOff val="35000"/>
                </a:schemeClr>
              </a:solidFill>
            </a:endParaRPr>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0032" y="2345957"/>
            <a:ext cx="472515" cy="430200"/>
          </a:xfrm>
          <a:prstGeom prst="rect">
            <a:avLst/>
          </a:prstGeom>
        </p:spPr>
      </p:pic>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2380042"/>
            <a:ext cx="502751" cy="400886"/>
          </a:xfrm>
          <a:prstGeom prst="rect">
            <a:avLst/>
          </a:prstGeom>
        </p:spPr>
      </p:pic>
    </p:spTree>
    <p:extLst>
      <p:ext uri="{BB962C8B-B14F-4D97-AF65-F5344CB8AC3E}">
        <p14:creationId xmlns:p14="http://schemas.microsoft.com/office/powerpoint/2010/main" val="39193471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p:cNvSpPr>
            <a:spLocks noGrp="1"/>
          </p:cNvSpPr>
          <p:nvPr>
            <p:ph type="body" idx="1"/>
          </p:nvPr>
        </p:nvSpPr>
        <p:spPr>
          <a:xfrm>
            <a:off x="430560" y="890902"/>
            <a:ext cx="6203032" cy="639762"/>
          </a:xfrm>
        </p:spPr>
        <p:txBody>
          <a:bodyPr/>
          <a:lstStyle/>
          <a:p>
            <a:br>
              <a:rPr lang="da-DK" sz="3200" u="sng" dirty="0">
                <a:solidFill>
                  <a:schemeClr val="bg1">
                    <a:lumMod val="50000"/>
                  </a:schemeClr>
                </a:solidFill>
              </a:rPr>
            </a:br>
            <a:r>
              <a:rPr lang="da-DK" sz="3200" dirty="0"/>
              <a:t>Ventilationskrav </a:t>
            </a:r>
            <a:br>
              <a:rPr lang="da-DK" sz="3200" dirty="0"/>
            </a:br>
            <a:r>
              <a:rPr lang="da-DK" dirty="0"/>
              <a:t>– Eksisterende byggeri - præciseringer</a:t>
            </a:r>
          </a:p>
        </p:txBody>
      </p:sp>
      <p:sp>
        <p:nvSpPr>
          <p:cNvPr id="3" name="Pladsholder til indhold 2"/>
          <p:cNvSpPr>
            <a:spLocks noGrp="1"/>
          </p:cNvSpPr>
          <p:nvPr>
            <p:ph sz="half" idx="2"/>
          </p:nvPr>
        </p:nvSpPr>
        <p:spPr>
          <a:xfrm>
            <a:off x="430560" y="1745067"/>
            <a:ext cx="6635080" cy="4203464"/>
          </a:xfrm>
        </p:spPr>
        <p:txBody>
          <a:bodyPr/>
          <a:lstStyle/>
          <a:p>
            <a:r>
              <a:rPr lang="da-DK" dirty="0">
                <a:solidFill>
                  <a:schemeClr val="tx1">
                    <a:lumMod val="65000"/>
                    <a:lumOff val="35000"/>
                  </a:schemeClr>
                </a:solidFill>
              </a:rPr>
              <a:t>Ved ombygning må </a:t>
            </a:r>
            <a:r>
              <a:rPr lang="da-DK" dirty="0"/>
              <a:t>man ikke forringe ventilationen</a:t>
            </a:r>
          </a:p>
          <a:p>
            <a:pPr marL="342900" indent="-342900">
              <a:buFont typeface="Arial" panose="020B0604020202020204" pitchFamily="34" charset="0"/>
              <a:buChar char="•"/>
            </a:pPr>
            <a:r>
              <a:rPr lang="da-DK" dirty="0">
                <a:solidFill>
                  <a:schemeClr val="tx1">
                    <a:lumMod val="65000"/>
                    <a:lumOff val="35000"/>
                  </a:schemeClr>
                </a:solidFill>
              </a:rPr>
              <a:t>Fx må man ikke ændre en afkastkanal på et badeværelse, ved at isætte en ventilator, der helt lukker for ventilationen når den ikke er i drift</a:t>
            </a:r>
          </a:p>
          <a:p>
            <a:pPr marL="342900" indent="-342900">
              <a:buFont typeface="Arial" panose="020B0604020202020204" pitchFamily="34" charset="0"/>
              <a:buChar char="•"/>
            </a:pPr>
            <a:r>
              <a:rPr lang="da-DK" dirty="0">
                <a:solidFill>
                  <a:schemeClr val="tx1">
                    <a:lumMod val="65000"/>
                    <a:lumOff val="35000"/>
                  </a:schemeClr>
                </a:solidFill>
              </a:rPr>
              <a:t>Ved isætning af nye vinduer skal man sikre sig, at ventilationen ikke forringes. Fx ved at isætte nye </a:t>
            </a:r>
            <a:r>
              <a:rPr lang="da-DK" dirty="0" err="1">
                <a:solidFill>
                  <a:schemeClr val="tx1">
                    <a:lumMod val="65000"/>
                    <a:lumOff val="35000"/>
                  </a:schemeClr>
                </a:solidFill>
              </a:rPr>
              <a:t>udeluftventiler</a:t>
            </a:r>
            <a:endParaRPr lang="da-DK" dirty="0">
              <a:solidFill>
                <a:schemeClr val="tx1">
                  <a:lumMod val="65000"/>
                  <a:lumOff val="35000"/>
                </a:schemeClr>
              </a:solidFill>
            </a:endParaRPr>
          </a:p>
          <a:p>
            <a:pPr marL="342900" indent="-342900">
              <a:buFont typeface="Arial" panose="020B0604020202020204" pitchFamily="34" charset="0"/>
              <a:buChar char="•"/>
            </a:pPr>
            <a:r>
              <a:rPr lang="da-DK" dirty="0">
                <a:solidFill>
                  <a:schemeClr val="tx1">
                    <a:lumMod val="65000"/>
                    <a:lumOff val="35000"/>
                  </a:schemeClr>
                </a:solidFill>
              </a:rPr>
              <a:t>Et nyt ventilationsanlæg i eksisterende byggeri skal leve op til krav som for nybyggeri (se slide 110 og 111)</a:t>
            </a:r>
          </a:p>
        </p:txBody>
      </p:sp>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Ventilation</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4" cy="368655"/>
          </a:xfrm>
          <a:prstGeom prst="rect">
            <a:avLst/>
          </a:prstGeom>
        </p:spPr>
      </p:pic>
    </p:spTree>
    <p:extLst>
      <p:ext uri="{BB962C8B-B14F-4D97-AF65-F5344CB8AC3E}">
        <p14:creationId xmlns:p14="http://schemas.microsoft.com/office/powerpoint/2010/main" val="6060012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611560" y="1484784"/>
            <a:ext cx="7056784" cy="648072"/>
          </a:xfrm>
        </p:spPr>
        <p:txBody>
          <a:bodyPr/>
          <a:lstStyle/>
          <a:p>
            <a:r>
              <a:rPr lang="da-DK" dirty="0"/>
              <a:t>Varmeinstallationer</a:t>
            </a:r>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13288"/>
            <a:ext cx="9144000" cy="1944067"/>
          </a:xfrm>
          <a:prstGeom prst="rect">
            <a:avLst/>
          </a:prstGeom>
        </p:spPr>
      </p:pic>
      <p:sp>
        <p:nvSpPr>
          <p:cNvPr id="7" name="Pladsholder til tekst 5"/>
          <p:cNvSpPr>
            <a:spLocks noGrp="1"/>
          </p:cNvSpPr>
          <p:nvPr>
            <p:ph type="body" sz="quarter" idx="12"/>
          </p:nvPr>
        </p:nvSpPr>
        <p:spPr>
          <a:xfrm>
            <a:off x="683568" y="2924944"/>
            <a:ext cx="6264696" cy="914400"/>
          </a:xfrm>
        </p:spPr>
        <p:txBody>
          <a:bodyPr/>
          <a:lstStyle/>
          <a:p>
            <a:r>
              <a:rPr lang="da-DK" dirty="0">
                <a:solidFill>
                  <a:schemeClr val="tx1">
                    <a:lumMod val="65000"/>
                    <a:lumOff val="35000"/>
                  </a:schemeClr>
                </a:solidFill>
              </a:rPr>
              <a:t>Kapitel 11 og 19 i BR18</a:t>
            </a:r>
          </a:p>
        </p:txBody>
      </p:sp>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Varmeinstallationer</a:t>
            </a:r>
          </a:p>
        </p:txBody>
      </p:sp>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3" cy="368655"/>
          </a:xfrm>
          <a:prstGeom prst="rect">
            <a:avLst/>
          </a:prstGeom>
        </p:spPr>
      </p:pic>
      <p:sp>
        <p:nvSpPr>
          <p:cNvPr id="10"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Tree>
    <p:extLst>
      <p:ext uri="{BB962C8B-B14F-4D97-AF65-F5344CB8AC3E}">
        <p14:creationId xmlns:p14="http://schemas.microsoft.com/office/powerpoint/2010/main" val="3763507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67544" y="404664"/>
            <a:ext cx="3600400" cy="639762"/>
          </a:xfrm>
        </p:spPr>
        <p:txBody>
          <a:bodyPr/>
          <a:lstStyle/>
          <a:p>
            <a:r>
              <a:rPr lang="da-DK" dirty="0"/>
              <a:t>Bygningsopvarmning</a:t>
            </a:r>
          </a:p>
        </p:txBody>
      </p:sp>
      <p:sp>
        <p:nvSpPr>
          <p:cNvPr id="4" name="Pladsholder til indhold 3">
            <a:extLst>
              <a:ext uri="{FF2B5EF4-FFF2-40B4-BE49-F238E27FC236}">
                <a16:creationId xmlns:a16="http://schemas.microsoft.com/office/drawing/2014/main" id="{816410E3-0342-E447-9345-060DF542259D}"/>
              </a:ext>
            </a:extLst>
          </p:cNvPr>
          <p:cNvSpPr>
            <a:spLocks noGrp="1"/>
          </p:cNvSpPr>
          <p:nvPr>
            <p:ph sz="half" idx="2"/>
          </p:nvPr>
        </p:nvSpPr>
        <p:spPr>
          <a:xfrm>
            <a:off x="683568" y="1340768"/>
            <a:ext cx="3744416" cy="5148201"/>
          </a:xfrm>
        </p:spPr>
        <p:txBody>
          <a:bodyPr/>
          <a:lstStyle/>
          <a:p>
            <a:r>
              <a:rPr lang="da-DK" sz="1700" dirty="0"/>
              <a:t>§ 293</a:t>
            </a:r>
            <a:br>
              <a:rPr lang="da-DK" sz="1700" dirty="0"/>
            </a:br>
            <a:r>
              <a:rPr lang="da-DK" sz="1700" i="1" dirty="0"/>
              <a:t>Bygningsopvarmning skal baseres på vedvarende energi </a:t>
            </a:r>
            <a:br>
              <a:rPr lang="da-DK" sz="1700" i="1" dirty="0"/>
            </a:br>
            <a:endParaRPr lang="da-DK" sz="1700" i="1" dirty="0"/>
          </a:p>
          <a:p>
            <a:r>
              <a:rPr lang="da-DK" sz="1700" dirty="0"/>
              <a:t>§ 294</a:t>
            </a:r>
            <a:br>
              <a:rPr lang="da-DK" sz="1700" dirty="0"/>
            </a:br>
            <a:r>
              <a:rPr lang="da-DK" sz="1700" i="1" dirty="0"/>
              <a:t>I bygninger beliggende i områder, hvor tilslutning til fjernvarmenet er mulig, </a:t>
            </a:r>
            <a:r>
              <a:rPr lang="da-DK" sz="1700" i="1" u="sng" dirty="0"/>
              <a:t>kan bygningsopvarmning baseres på fjernvarme </a:t>
            </a:r>
            <a:r>
              <a:rPr lang="da-DK" sz="1700" i="1" dirty="0"/>
              <a:t>uanset § 293</a:t>
            </a:r>
          </a:p>
          <a:p>
            <a:endParaRPr lang="da-DK" dirty="0"/>
          </a:p>
          <a:p>
            <a:endParaRPr lang="da-DK" dirty="0"/>
          </a:p>
        </p:txBody>
      </p:sp>
      <p:sp>
        <p:nvSpPr>
          <p:cNvPr id="5" name="Pladsholder til indhold 4">
            <a:extLst>
              <a:ext uri="{FF2B5EF4-FFF2-40B4-BE49-F238E27FC236}">
                <a16:creationId xmlns:a16="http://schemas.microsoft.com/office/drawing/2014/main" id="{3B6A18A5-518A-314A-8DBC-10062DCE8C54}"/>
              </a:ext>
            </a:extLst>
          </p:cNvPr>
          <p:cNvSpPr>
            <a:spLocks noGrp="1"/>
          </p:cNvSpPr>
          <p:nvPr>
            <p:ph sz="half" idx="11"/>
          </p:nvPr>
        </p:nvSpPr>
        <p:spPr>
          <a:xfrm>
            <a:off x="4733966" y="1340768"/>
            <a:ext cx="3726466" cy="4859566"/>
          </a:xfrm>
        </p:spPr>
        <p:txBody>
          <a:bodyPr/>
          <a:lstStyle/>
          <a:p>
            <a:r>
              <a:rPr lang="da-DK" sz="1700" dirty="0"/>
              <a:t>§ 295: </a:t>
            </a:r>
            <a:r>
              <a:rPr lang="da-DK" sz="1700" i="1" u="sng" dirty="0"/>
              <a:t>I bygninger beliggende i områder, hvor der er etableret naturgasnet, eller hvor der foreligger en projektgodkendelse </a:t>
            </a:r>
            <a:r>
              <a:rPr lang="da-DK" sz="1700" i="1" dirty="0"/>
              <a:t>udarbejdet inden 1. januar 2013 om individuel naturgasforsyning af området iht. varmeforsynings-loven, </a:t>
            </a:r>
            <a:r>
              <a:rPr lang="da-DK" sz="1700" i="1" u="sng" dirty="0"/>
              <a:t>kan bygningsopvarmningen baseres på naturgas</a:t>
            </a:r>
            <a:r>
              <a:rPr lang="da-DK" sz="1700" i="1" dirty="0"/>
              <a:t> uanset § 293</a:t>
            </a:r>
          </a:p>
          <a:p>
            <a:br>
              <a:rPr lang="da-DK" sz="1700" dirty="0"/>
            </a:br>
            <a:r>
              <a:rPr lang="da-DK" sz="1700" dirty="0"/>
              <a:t>§ 296</a:t>
            </a:r>
            <a:r>
              <a:rPr lang="da-DK" sz="1700" i="1" dirty="0"/>
              <a:t>: </a:t>
            </a:r>
            <a:r>
              <a:rPr lang="da-DK" sz="1700" i="1" u="sng" dirty="0"/>
              <a:t>Eksisterende bygninger </a:t>
            </a:r>
            <a:r>
              <a:rPr lang="da-DK" sz="1700" i="1" dirty="0"/>
              <a:t>beliggende i områder, hvor tilslutning til fjernvarmenet ikke er mulig, eller hvor der ikke er etableret </a:t>
            </a:r>
            <a:r>
              <a:rPr lang="da-DK" sz="1700" i="1" dirty="0" err="1"/>
              <a:t>naturgas-net</a:t>
            </a:r>
            <a:r>
              <a:rPr lang="da-DK" sz="1700" i="1" dirty="0"/>
              <a:t> eller truffet beslutning herom i henhold til varmeforsyningsloven inden 1. januar 2013, jf. § 295, </a:t>
            </a:r>
            <a:r>
              <a:rPr lang="da-DK" sz="1700" i="1" u="sng" dirty="0"/>
              <a:t>er ikke omfattet af § 293.</a:t>
            </a:r>
          </a:p>
          <a:p>
            <a:endParaRPr lang="da-DK" dirty="0"/>
          </a:p>
        </p:txBody>
      </p:sp>
    </p:spTree>
    <p:extLst>
      <p:ext uri="{BB962C8B-B14F-4D97-AF65-F5344CB8AC3E}">
        <p14:creationId xmlns:p14="http://schemas.microsoft.com/office/powerpoint/2010/main" val="985027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lstStyle/>
          <a:p>
            <a:r>
              <a:rPr lang="da-DK" sz="2400" dirty="0"/>
              <a:t>Oliekedler</a:t>
            </a:r>
          </a:p>
        </p:txBody>
      </p:sp>
      <p:sp>
        <p:nvSpPr>
          <p:cNvPr id="4" name="Pladsholder til indhold 3"/>
          <p:cNvSpPr>
            <a:spLocks noGrp="1"/>
          </p:cNvSpPr>
          <p:nvPr>
            <p:ph idx="1"/>
          </p:nvPr>
        </p:nvSpPr>
        <p:spPr>
          <a:xfrm>
            <a:off x="457200" y="1268760"/>
            <a:ext cx="8229600" cy="4857403"/>
          </a:xfrm>
        </p:spPr>
        <p:txBody>
          <a:bodyPr/>
          <a:lstStyle/>
          <a:p>
            <a:pPr marL="457200" indent="-457200">
              <a:buFont typeface="Arial"/>
              <a:buChar char="•"/>
            </a:pPr>
            <a:r>
              <a:rPr lang="da-DK" sz="2400" dirty="0"/>
              <a:t>I nybyggeri: </a:t>
            </a:r>
          </a:p>
          <a:p>
            <a:pPr marL="1143000" lvl="1" indent="-457200">
              <a:buFont typeface="Arial"/>
              <a:buChar char="•"/>
            </a:pPr>
            <a:r>
              <a:rPr lang="da-DK" sz="2000" dirty="0"/>
              <a:t>Der må ikke anvendes oliekedler</a:t>
            </a:r>
            <a:br>
              <a:rPr lang="da-DK" sz="2000" dirty="0"/>
            </a:br>
            <a:endParaRPr lang="da-DK" sz="2000" dirty="0"/>
          </a:p>
          <a:p>
            <a:pPr marL="457200" indent="-457200">
              <a:buFont typeface="Arial"/>
              <a:buChar char="•"/>
            </a:pPr>
            <a:r>
              <a:rPr lang="da-DK" sz="2000" dirty="0"/>
              <a:t>I eksisterende byggeri i fjernvarme- og naturgasområder : </a:t>
            </a:r>
          </a:p>
          <a:p>
            <a:pPr marL="1143000" lvl="1" indent="-457200">
              <a:buFont typeface="Arial"/>
              <a:buChar char="•"/>
            </a:pPr>
            <a:r>
              <a:rPr lang="da-DK" sz="2000" dirty="0"/>
              <a:t>Der må ikke </a:t>
            </a:r>
            <a:r>
              <a:rPr lang="da-DK" sz="2000" dirty="0" err="1"/>
              <a:t>nyinstalleres</a:t>
            </a:r>
            <a:r>
              <a:rPr lang="da-DK" sz="2000" dirty="0"/>
              <a:t> oliekedler (heller ikke i fjernvarme- og naturgasområder planlagt og projektgodkendt før 1/1-2013). </a:t>
            </a:r>
          </a:p>
          <a:p>
            <a:pPr marL="1143000" lvl="1" indent="-457200">
              <a:buFont typeface="Arial"/>
              <a:buChar char="•"/>
            </a:pPr>
            <a:r>
              <a:rPr lang="da-DK" sz="2000" dirty="0"/>
              <a:t>Der må stadig skiftes fra gl. gaskedel til ny gaskedel </a:t>
            </a:r>
          </a:p>
          <a:p>
            <a:pPr marL="1143000" lvl="1" indent="-457200">
              <a:buFont typeface="Arial"/>
              <a:buChar char="•"/>
            </a:pPr>
            <a:r>
              <a:rPr lang="da-DK" sz="2000" dirty="0"/>
              <a:t>Må gerne installere varmepumpe, hvis den dækker over 50% (dog kan  det kræves at man betaler tilslutningsafgift til fjernvarme))</a:t>
            </a:r>
          </a:p>
          <a:p>
            <a:pPr marL="457200" indent="-457200">
              <a:buFont typeface="Arial"/>
              <a:buChar char="•"/>
            </a:pPr>
            <a:r>
              <a:rPr lang="da-DK" sz="2000" dirty="0"/>
              <a:t>I eksisterende byggeri uden for fjernvarme- og naturgasområder</a:t>
            </a:r>
          </a:p>
          <a:p>
            <a:pPr marL="1143000" lvl="1" indent="-457200">
              <a:buFont typeface="Arial"/>
              <a:buChar char="•"/>
            </a:pPr>
            <a:r>
              <a:rPr lang="da-DK" sz="2000" dirty="0"/>
              <a:t>Der må fortsat anvendes oliekedler, </a:t>
            </a:r>
            <a:r>
              <a:rPr lang="da-DK" sz="2000" u="sng" dirty="0"/>
              <a:t>uanset</a:t>
            </a:r>
            <a:r>
              <a:rPr lang="da-DK" sz="2000" dirty="0"/>
              <a:t> tidligere opvarmningsform. Man må godt skifte fra gl. oliekedel til ny oliekedel.</a:t>
            </a:r>
            <a:endParaRPr lang="da-DK" sz="2400" dirty="0"/>
          </a:p>
          <a:p>
            <a:pPr marL="1143000" lvl="1" indent="-457200">
              <a:buFont typeface="Arial"/>
              <a:buChar char="•"/>
            </a:pPr>
            <a:endParaRPr lang="da-DK" dirty="0"/>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Varmeinstallationer</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3" cy="368655"/>
          </a:xfrm>
          <a:prstGeom prst="rect">
            <a:avLst/>
          </a:prstGeom>
        </p:spPr>
      </p:pic>
    </p:spTree>
    <p:extLst>
      <p:ext uri="{BB962C8B-B14F-4D97-AF65-F5344CB8AC3E}">
        <p14:creationId xmlns:p14="http://schemas.microsoft.com/office/powerpoint/2010/main" val="6580482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836712"/>
            <a:ext cx="7632848" cy="1143000"/>
          </a:xfrm>
        </p:spPr>
        <p:txBody>
          <a:bodyPr/>
          <a:lstStyle/>
          <a:p>
            <a:pPr>
              <a:lnSpc>
                <a:spcPct val="100000"/>
              </a:lnSpc>
            </a:pPr>
            <a:r>
              <a:rPr lang="da-DK" sz="2800" dirty="0"/>
              <a:t>Varmepumper til rumopvarmning </a:t>
            </a:r>
            <a:br>
              <a:rPr lang="da-DK" sz="2000" dirty="0"/>
            </a:br>
            <a:r>
              <a:rPr lang="da-DK" sz="2000" dirty="0"/>
              <a:t>og til kombineret rum- og brugsvandsopvarmning</a:t>
            </a:r>
            <a:br>
              <a:rPr lang="da-DK" sz="2000" dirty="0"/>
            </a:br>
            <a:endParaRPr lang="da-DK" sz="2000" dirty="0"/>
          </a:p>
        </p:txBody>
      </p:sp>
      <p:sp>
        <p:nvSpPr>
          <p:cNvPr id="3" name="Pladsholder til indhold 2"/>
          <p:cNvSpPr>
            <a:spLocks noGrp="1"/>
          </p:cNvSpPr>
          <p:nvPr>
            <p:ph idx="1"/>
          </p:nvPr>
        </p:nvSpPr>
        <p:spPr>
          <a:xfrm>
            <a:off x="395536" y="2132857"/>
            <a:ext cx="8579296" cy="3888432"/>
          </a:xfrm>
        </p:spPr>
        <p:txBody>
          <a:bodyPr/>
          <a:lstStyle/>
          <a:p>
            <a:r>
              <a:rPr lang="da-DK" sz="2400" b="1" dirty="0">
                <a:solidFill>
                  <a:schemeClr val="tx1">
                    <a:lumMod val="65000"/>
                    <a:lumOff val="35000"/>
                  </a:schemeClr>
                </a:solidFill>
                <a:latin typeface="Trebuchet MS"/>
                <a:cs typeface="Trebuchet MS"/>
              </a:rPr>
              <a:t>SCOP</a:t>
            </a:r>
            <a:r>
              <a:rPr lang="da-DK" sz="2400" dirty="0">
                <a:solidFill>
                  <a:schemeClr val="tx1">
                    <a:lumMod val="65000"/>
                    <a:lumOff val="35000"/>
                  </a:schemeClr>
                </a:solidFill>
                <a:latin typeface="Trebuchet MS"/>
                <a:cs typeface="Trebuchet MS"/>
              </a:rPr>
              <a:t> = sæsoneffektfaktor</a:t>
            </a:r>
            <a:br>
              <a:rPr lang="da-DK" sz="2400" dirty="0">
                <a:solidFill>
                  <a:schemeClr val="tx1">
                    <a:lumMod val="65000"/>
                    <a:lumOff val="35000"/>
                  </a:schemeClr>
                </a:solidFill>
                <a:latin typeface="Trebuchet MS"/>
                <a:cs typeface="Trebuchet MS"/>
              </a:rPr>
            </a:br>
            <a:endParaRPr lang="da-DK" sz="2400" dirty="0">
              <a:solidFill>
                <a:schemeClr val="tx1">
                  <a:lumMod val="65000"/>
                  <a:lumOff val="35000"/>
                </a:schemeClr>
              </a:solidFill>
              <a:latin typeface="Trebuchet MS"/>
              <a:cs typeface="Trebuchet MS"/>
            </a:endParaRPr>
          </a:p>
          <a:p>
            <a:r>
              <a:rPr lang="da-DK" b="1" dirty="0">
                <a:solidFill>
                  <a:schemeClr val="tx1">
                    <a:lumMod val="65000"/>
                    <a:lumOff val="35000"/>
                  </a:schemeClr>
                </a:solidFill>
                <a:cs typeface="Trebuchet MS"/>
              </a:rPr>
              <a:t>Jordvarmepumpe (væske-vand-vandvarmepumpe)</a:t>
            </a:r>
            <a:endParaRPr lang="da-DK" b="1" dirty="0">
              <a:solidFill>
                <a:schemeClr val="tx1">
                  <a:lumMod val="65000"/>
                  <a:lumOff val="35000"/>
                </a:schemeClr>
              </a:solidFill>
              <a:latin typeface="Trebuchet MS"/>
              <a:cs typeface="Trebuchet MS"/>
            </a:endParaRPr>
          </a:p>
          <a:p>
            <a:pPr marL="709613" lvl="1" indent="-342900">
              <a:buFont typeface="Arial"/>
              <a:buChar char="•"/>
            </a:pPr>
            <a:r>
              <a:rPr lang="da-DK" dirty="0">
                <a:solidFill>
                  <a:schemeClr val="tx1">
                    <a:lumMod val="65000"/>
                    <a:lumOff val="35000"/>
                  </a:schemeClr>
                </a:solidFill>
                <a:cs typeface="Trebuchet MS"/>
              </a:rPr>
              <a:t>SCOP til gulvvarme = 3,33  </a:t>
            </a:r>
            <a:r>
              <a:rPr lang="da-DK" sz="1800" dirty="0">
                <a:solidFill>
                  <a:schemeClr val="tx1">
                    <a:lumMod val="65000"/>
                    <a:lumOff val="35000"/>
                  </a:schemeClr>
                </a:solidFill>
                <a:cs typeface="Trebuchet MS"/>
              </a:rPr>
              <a:t>(lavtemperaturanlæg, dvs. kun brugsvand ved udetemperatur på ned til -7 grader)</a:t>
            </a:r>
          </a:p>
          <a:p>
            <a:pPr marL="709613" lvl="1" indent="-342900">
              <a:buFont typeface="Arial"/>
              <a:buChar char="•"/>
            </a:pPr>
            <a:r>
              <a:rPr lang="da-DK" dirty="0">
                <a:solidFill>
                  <a:schemeClr val="tx1">
                    <a:lumMod val="65000"/>
                    <a:lumOff val="35000"/>
                  </a:schemeClr>
                </a:solidFill>
                <a:cs typeface="Trebuchet MS"/>
              </a:rPr>
              <a:t>SCOP til radiatorer = 2,95</a:t>
            </a:r>
          </a:p>
          <a:p>
            <a:r>
              <a:rPr lang="da-DK" b="1" dirty="0">
                <a:solidFill>
                  <a:schemeClr val="tx1">
                    <a:lumMod val="65000"/>
                    <a:lumOff val="35000"/>
                  </a:schemeClr>
                </a:solidFill>
                <a:cs typeface="Trebuchet MS"/>
              </a:rPr>
              <a:t>Luft-vandvarmepumper</a:t>
            </a:r>
            <a:endParaRPr lang="da-DK" b="1" dirty="0">
              <a:solidFill>
                <a:schemeClr val="tx1">
                  <a:lumMod val="65000"/>
                  <a:lumOff val="35000"/>
                </a:schemeClr>
              </a:solidFill>
              <a:latin typeface="Trebuchet MS"/>
              <a:cs typeface="Trebuchet MS"/>
            </a:endParaRPr>
          </a:p>
          <a:p>
            <a:pPr marL="709613" lvl="1" indent="-342900">
              <a:buFont typeface="Arial"/>
              <a:buChar char="•"/>
            </a:pPr>
            <a:r>
              <a:rPr lang="da-DK" dirty="0">
                <a:solidFill>
                  <a:schemeClr val="tx1">
                    <a:lumMod val="65000"/>
                    <a:lumOff val="35000"/>
                  </a:schemeClr>
                </a:solidFill>
                <a:latin typeface="Trebuchet MS"/>
                <a:cs typeface="Trebuchet MS"/>
              </a:rPr>
              <a:t>SCOP til gulvvarme = 3,2 </a:t>
            </a:r>
            <a:r>
              <a:rPr lang="da-DK" sz="1800" dirty="0">
                <a:solidFill>
                  <a:schemeClr val="tx1">
                    <a:lumMod val="65000"/>
                    <a:lumOff val="35000"/>
                  </a:schemeClr>
                </a:solidFill>
                <a:cs typeface="Trebuchet MS"/>
              </a:rPr>
              <a:t>(lavtemperaturanlæg, dvs. kun brugsvand ved udetemperatur på ned til -7 grader)</a:t>
            </a:r>
          </a:p>
          <a:p>
            <a:pPr marL="709613" lvl="1" indent="-342900">
              <a:buFont typeface="Arial"/>
              <a:buChar char="•"/>
            </a:pPr>
            <a:r>
              <a:rPr lang="da-DK" dirty="0">
                <a:solidFill>
                  <a:schemeClr val="tx1">
                    <a:lumMod val="65000"/>
                    <a:lumOff val="35000"/>
                  </a:schemeClr>
                </a:solidFill>
                <a:cs typeface="Trebuchet MS"/>
              </a:rPr>
              <a:t>SCOP til radiatorer = 2,84</a:t>
            </a:r>
            <a:endParaRPr lang="da-DK" dirty="0">
              <a:solidFill>
                <a:schemeClr val="tx1">
                  <a:lumMod val="65000"/>
                  <a:lumOff val="35000"/>
                </a:schemeClr>
              </a:solidFill>
              <a:latin typeface="Trebuchet MS"/>
              <a:cs typeface="Trebuchet MS"/>
            </a:endParaRPr>
          </a:p>
        </p:txBody>
      </p:sp>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Varmeinstallationer</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3" cy="368655"/>
          </a:xfrm>
          <a:prstGeom prst="rect">
            <a:avLst/>
          </a:prstGeom>
        </p:spPr>
      </p:pic>
    </p:spTree>
    <p:extLst>
      <p:ext uri="{BB962C8B-B14F-4D97-AF65-F5344CB8AC3E}">
        <p14:creationId xmlns:p14="http://schemas.microsoft.com/office/powerpoint/2010/main" val="35728736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58472" y="985292"/>
            <a:ext cx="7632848" cy="4464496"/>
          </a:xfrm>
          <a:prstGeom prst="rect">
            <a:avLst/>
          </a:prstGeom>
          <a:solidFill>
            <a:schemeClr val="bg1"/>
          </a:solidFill>
          <a:ln>
            <a:noFill/>
          </a:ln>
          <a:effectLst>
            <a:outerShdw blurRad="2794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457200" y="413792"/>
            <a:ext cx="8229600" cy="1143000"/>
          </a:xfrm>
        </p:spPr>
        <p:txBody>
          <a:bodyPr/>
          <a:lstStyle/>
          <a:p>
            <a:r>
              <a:rPr lang="da-DK" sz="3200" dirty="0"/>
              <a:t>Varmepumper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64524" y="1511173"/>
            <a:ext cx="7424382" cy="41595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Varmeinstallationer</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008" y="245083"/>
            <a:ext cx="343053" cy="368655"/>
          </a:xfrm>
          <a:prstGeom prst="rect">
            <a:avLst/>
          </a:prstGeom>
        </p:spPr>
      </p:pic>
      <p:sp>
        <p:nvSpPr>
          <p:cNvPr id="3" name="Tekstfelt 2"/>
          <p:cNvSpPr txBox="1"/>
          <p:nvPr/>
        </p:nvSpPr>
        <p:spPr>
          <a:xfrm>
            <a:off x="809534" y="6093296"/>
            <a:ext cx="7002826" cy="369332"/>
          </a:xfrm>
          <a:prstGeom prst="rect">
            <a:avLst/>
          </a:prstGeom>
          <a:noFill/>
        </p:spPr>
        <p:txBody>
          <a:bodyPr wrap="square" rtlCol="0">
            <a:spAutoFit/>
          </a:bodyPr>
          <a:lstStyle/>
          <a:p>
            <a:r>
              <a:rPr lang="da-DK" dirty="0"/>
              <a:t>ECO 2017 = 2018</a:t>
            </a:r>
          </a:p>
        </p:txBody>
      </p:sp>
    </p:spTree>
    <p:extLst>
      <p:ext uri="{BB962C8B-B14F-4D97-AF65-F5344CB8AC3E}">
        <p14:creationId xmlns:p14="http://schemas.microsoft.com/office/powerpoint/2010/main" val="2960066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529208" y="741317"/>
            <a:ext cx="4762872" cy="639762"/>
          </a:xfrm>
        </p:spPr>
        <p:txBody>
          <a:bodyPr/>
          <a:lstStyle/>
          <a:p>
            <a:r>
              <a:rPr lang="da-DK" sz="3200" dirty="0"/>
              <a:t>Øvrigt</a:t>
            </a:r>
          </a:p>
        </p:txBody>
      </p:sp>
      <p:sp>
        <p:nvSpPr>
          <p:cNvPr id="3" name="Pladsholder til indhold 2"/>
          <p:cNvSpPr>
            <a:spLocks noGrp="1"/>
          </p:cNvSpPr>
          <p:nvPr>
            <p:ph sz="half" idx="2"/>
          </p:nvPr>
        </p:nvSpPr>
        <p:spPr>
          <a:xfrm>
            <a:off x="457200" y="1508659"/>
            <a:ext cx="4834880" cy="4584636"/>
          </a:xfrm>
        </p:spPr>
        <p:txBody>
          <a:bodyPr/>
          <a:lstStyle/>
          <a:p>
            <a:pPr marL="342900" indent="-342900">
              <a:buFont typeface="Arial"/>
              <a:buChar char="•"/>
            </a:pPr>
            <a:r>
              <a:rPr lang="da-DK" sz="2000" dirty="0">
                <a:solidFill>
                  <a:schemeClr val="tx1">
                    <a:lumMod val="65000"/>
                    <a:lumOff val="35000"/>
                  </a:schemeClr>
                </a:solidFill>
              </a:rPr>
              <a:t>Alt i installationen skal isoleres – også ved renovering</a:t>
            </a:r>
            <a:br>
              <a:rPr lang="da-DK" sz="2000" dirty="0">
                <a:solidFill>
                  <a:schemeClr val="tx1">
                    <a:lumMod val="65000"/>
                    <a:lumOff val="35000"/>
                  </a:schemeClr>
                </a:solidFill>
              </a:rPr>
            </a:br>
            <a:r>
              <a:rPr lang="da-DK" sz="1600" dirty="0">
                <a:solidFill>
                  <a:schemeClr val="tx1">
                    <a:lumMod val="65000"/>
                    <a:lumOff val="35000"/>
                  </a:schemeClr>
                </a:solidFill>
              </a:rPr>
              <a:t>inkl. ventilationsanlæg, </a:t>
            </a:r>
            <a:r>
              <a:rPr lang="da-DK" sz="1600" dirty="0" err="1">
                <a:solidFill>
                  <a:schemeClr val="tx1">
                    <a:lumMod val="65000"/>
                    <a:lumOff val="35000"/>
                  </a:schemeClr>
                </a:solidFill>
              </a:rPr>
              <a:t>fordelerrør</a:t>
            </a:r>
            <a:r>
              <a:rPr lang="da-DK" sz="1600" dirty="0">
                <a:solidFill>
                  <a:schemeClr val="tx1">
                    <a:lumMod val="65000"/>
                    <a:lumOff val="35000"/>
                  </a:schemeClr>
                </a:solidFill>
              </a:rPr>
              <a:t>, </a:t>
            </a:r>
            <a:r>
              <a:rPr lang="da-DK" sz="1600" dirty="0" err="1">
                <a:solidFill>
                  <a:schemeClr val="tx1">
                    <a:lumMod val="65000"/>
                    <a:lumOff val="35000"/>
                  </a:schemeClr>
                </a:solidFill>
              </a:rPr>
              <a:t>shunte</a:t>
            </a:r>
            <a:r>
              <a:rPr lang="da-DK" sz="1600" dirty="0">
                <a:solidFill>
                  <a:schemeClr val="tx1">
                    <a:lumMod val="65000"/>
                    <a:lumOff val="35000"/>
                  </a:schemeClr>
                </a:solidFill>
              </a:rPr>
              <a:t>, fjernvarmeunits mv. </a:t>
            </a:r>
            <a:br>
              <a:rPr lang="da-DK" sz="1600" dirty="0">
                <a:solidFill>
                  <a:schemeClr val="tx1">
                    <a:lumMod val="65000"/>
                    <a:lumOff val="35000"/>
                  </a:schemeClr>
                </a:solidFill>
              </a:rPr>
            </a:br>
            <a:br>
              <a:rPr lang="da-DK" sz="1600" dirty="0">
                <a:solidFill>
                  <a:schemeClr val="tx1">
                    <a:lumMod val="65000"/>
                    <a:lumOff val="35000"/>
                  </a:schemeClr>
                </a:solidFill>
              </a:rPr>
            </a:br>
            <a:r>
              <a:rPr lang="da-DK" sz="1600" dirty="0">
                <a:solidFill>
                  <a:schemeClr val="tx1">
                    <a:lumMod val="65000"/>
                    <a:lumOff val="35000"/>
                  </a:schemeClr>
                </a:solidFill>
              </a:rPr>
              <a:t>(DS 452, Termisk isolering af tekniske installationer)</a:t>
            </a:r>
          </a:p>
          <a:p>
            <a:pPr marL="342900" indent="-342900">
              <a:buFont typeface="Arial"/>
              <a:buChar char="•"/>
            </a:pPr>
            <a:endParaRPr lang="da-DK" sz="1000" dirty="0">
              <a:solidFill>
                <a:schemeClr val="tx1">
                  <a:lumMod val="65000"/>
                  <a:lumOff val="35000"/>
                </a:schemeClr>
              </a:solidFill>
            </a:endParaRPr>
          </a:p>
          <a:p>
            <a:pPr marL="342900" indent="-342900">
              <a:buFont typeface="Arial"/>
              <a:buChar char="•"/>
            </a:pPr>
            <a:r>
              <a:rPr lang="da-DK" sz="2000" dirty="0">
                <a:solidFill>
                  <a:schemeClr val="tx1">
                    <a:lumMod val="65000"/>
                    <a:lumOff val="35000"/>
                  </a:schemeClr>
                </a:solidFill>
              </a:rPr>
              <a:t>Køl: Der gælder tilsvarende krav til køling som til varme </a:t>
            </a:r>
            <a:r>
              <a:rPr lang="da-DK" sz="1800" dirty="0">
                <a:solidFill>
                  <a:schemeClr val="tx1">
                    <a:lumMod val="65000"/>
                    <a:lumOff val="35000"/>
                  </a:schemeClr>
                </a:solidFill>
              </a:rPr>
              <a:t>(dimensionering, styring, udførelse og drift: DS 469, Varme og køleanlæg i bygninger) </a:t>
            </a:r>
          </a:p>
          <a:p>
            <a:pPr marL="342900" indent="-342900">
              <a:buFont typeface="Arial"/>
              <a:buChar char="•"/>
            </a:pPr>
            <a:endParaRPr lang="da-DK" sz="1000" dirty="0">
              <a:solidFill>
                <a:schemeClr val="tx1">
                  <a:lumMod val="65000"/>
                  <a:lumOff val="35000"/>
                </a:schemeClr>
              </a:solidFill>
            </a:endParaRPr>
          </a:p>
          <a:p>
            <a:pPr marL="342900" indent="-342900">
              <a:buFont typeface="Arial"/>
              <a:buChar char="•"/>
            </a:pPr>
            <a:r>
              <a:rPr lang="da-DK" sz="2000" dirty="0">
                <a:solidFill>
                  <a:schemeClr val="tx1">
                    <a:lumMod val="65000"/>
                    <a:lumOff val="35000"/>
                  </a:schemeClr>
                </a:solidFill>
              </a:rPr>
              <a:t>Der er krav om individuel regulering af rumtemperatur i nybyggeri</a:t>
            </a:r>
          </a:p>
        </p:txBody>
      </p:sp>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Varmeinstallationer</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008" y="245083"/>
            <a:ext cx="343053" cy="368655"/>
          </a:xfrm>
          <a:prstGeom prst="rect">
            <a:avLst/>
          </a:prstGeom>
        </p:spPr>
      </p:pic>
    </p:spTree>
    <p:extLst>
      <p:ext uri="{BB962C8B-B14F-4D97-AF65-F5344CB8AC3E}">
        <p14:creationId xmlns:p14="http://schemas.microsoft.com/office/powerpoint/2010/main" val="42675933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p:txBody>
          <a:bodyPr/>
          <a:lstStyle/>
          <a:p>
            <a:r>
              <a:rPr lang="da-DK" dirty="0"/>
              <a:t>Funktionsafprøvning af tekniske anlæg – </a:t>
            </a:r>
          </a:p>
          <a:p>
            <a:r>
              <a:rPr lang="da-DK" sz="2800" dirty="0"/>
              <a:t>nyt lovkrav i BR siden 1/7-17</a:t>
            </a:r>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13288"/>
            <a:ext cx="9144000" cy="1944067"/>
          </a:xfrm>
          <a:prstGeom prst="rect">
            <a:avLst/>
          </a:prstGeom>
        </p:spPr>
      </p:pic>
      <p:sp>
        <p:nvSpPr>
          <p:cNvPr id="8" name="Tekstboks 3"/>
          <p:cNvSpPr txBox="1"/>
          <p:nvPr/>
        </p:nvSpPr>
        <p:spPr>
          <a:xfrm rot="16200000">
            <a:off x="5392688" y="2536305"/>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Tree>
    <p:extLst>
      <p:ext uri="{BB962C8B-B14F-4D97-AF65-F5344CB8AC3E}">
        <p14:creationId xmlns:p14="http://schemas.microsoft.com/office/powerpoint/2010/main" val="14525113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8C3FD76-DE1D-43AE-9131-5E92642C3851}"/>
              </a:ext>
            </a:extLst>
          </p:cNvPr>
          <p:cNvSpPr>
            <a:spLocks noGrp="1"/>
          </p:cNvSpPr>
          <p:nvPr>
            <p:ph type="body" idx="1"/>
          </p:nvPr>
        </p:nvSpPr>
        <p:spPr>
          <a:xfrm>
            <a:off x="601216" y="1133054"/>
            <a:ext cx="4978896" cy="639762"/>
          </a:xfrm>
        </p:spPr>
        <p:txBody>
          <a:bodyPr/>
          <a:lstStyle/>
          <a:p>
            <a:r>
              <a:rPr lang="da-DK" noProof="0" dirty="0"/>
              <a:t>Baggrund for funktionsafprøvning af tekniske installationer</a:t>
            </a:r>
          </a:p>
        </p:txBody>
      </p:sp>
      <p:sp>
        <p:nvSpPr>
          <p:cNvPr id="15" name="Content Placeholder 12">
            <a:extLst>
              <a:ext uri="{FF2B5EF4-FFF2-40B4-BE49-F238E27FC236}">
                <a16:creationId xmlns:a16="http://schemas.microsoft.com/office/drawing/2014/main" id="{76A87FC7-1F1B-4860-91DA-4218EBDE5F63}"/>
              </a:ext>
            </a:extLst>
          </p:cNvPr>
          <p:cNvSpPr>
            <a:spLocks noGrp="1"/>
          </p:cNvSpPr>
          <p:nvPr>
            <p:ph sz="half" idx="2"/>
          </p:nvPr>
        </p:nvSpPr>
        <p:spPr>
          <a:xfrm>
            <a:off x="673224" y="1881299"/>
            <a:ext cx="5194920" cy="3951288"/>
          </a:xfrm>
        </p:spPr>
        <p:txBody>
          <a:bodyPr/>
          <a:lstStyle/>
          <a:p>
            <a:pPr marL="342900" indent="-342900">
              <a:buFont typeface="Arial" panose="020B0604020202020204" pitchFamily="34" charset="0"/>
              <a:buChar char="•"/>
            </a:pPr>
            <a:r>
              <a:rPr lang="da-DK" sz="2000" noProof="0" dirty="0">
                <a:solidFill>
                  <a:schemeClr val="tx1">
                    <a:lumMod val="65000"/>
                    <a:lumOff val="35000"/>
                  </a:schemeClr>
                </a:solidFill>
              </a:rPr>
              <a:t>Mange bygninger har et højere energiforbrug end det beregnede, når de tages i brug </a:t>
            </a:r>
          </a:p>
          <a:p>
            <a:pPr marL="342900" indent="-342900">
              <a:buFont typeface="Arial" panose="020B0604020202020204" pitchFamily="34" charset="0"/>
              <a:buChar char="•"/>
            </a:pPr>
            <a:r>
              <a:rPr lang="da-DK" sz="2000" noProof="0" dirty="0">
                <a:solidFill>
                  <a:schemeClr val="tx1">
                    <a:lumMod val="65000"/>
                    <a:lumOff val="35000"/>
                  </a:schemeClr>
                </a:solidFill>
              </a:rPr>
              <a:t>Nybyggerier og større renoveringer afleveres ofte med alvorlige fejl i de tekniske installationer</a:t>
            </a:r>
          </a:p>
          <a:p>
            <a:pPr marL="342900" indent="-342900">
              <a:buFont typeface="Arial" panose="020B0604020202020204" pitchFamily="34" charset="0"/>
              <a:buChar char="•"/>
            </a:pPr>
            <a:r>
              <a:rPr lang="da-DK" sz="2000" noProof="0" dirty="0">
                <a:solidFill>
                  <a:schemeClr val="tx1">
                    <a:lumMod val="65000"/>
                    <a:lumOff val="35000"/>
                  </a:schemeClr>
                </a:solidFill>
              </a:rPr>
              <a:t>Når først byggeriet er taget i brug, er det svært finde årsagen til et overforbrug: Adfærd eller installationer? </a:t>
            </a:r>
          </a:p>
          <a:p>
            <a:pPr marL="342900" indent="-342900">
              <a:buFont typeface="Arial" panose="020B0604020202020204" pitchFamily="34" charset="0"/>
              <a:buChar char="•"/>
            </a:pPr>
            <a:r>
              <a:rPr lang="da-DK" sz="2000" noProof="0" dirty="0">
                <a:solidFill>
                  <a:schemeClr val="tx1">
                    <a:lumMod val="65000"/>
                    <a:lumOff val="35000"/>
                  </a:schemeClr>
                </a:solidFill>
              </a:rPr>
              <a:t>Mulighed for at spare ressourcer efter aflevering</a:t>
            </a:r>
          </a:p>
          <a:p>
            <a:pPr marL="342900" indent="-342900">
              <a:buFont typeface="Arial" panose="020B0604020202020204" pitchFamily="34" charset="0"/>
              <a:buChar char="•"/>
            </a:pPr>
            <a:r>
              <a:rPr lang="da-DK" sz="2000" dirty="0">
                <a:solidFill>
                  <a:schemeClr val="tx1">
                    <a:lumMod val="65000"/>
                    <a:lumOff val="35000"/>
                  </a:schemeClr>
                </a:solidFill>
              </a:rPr>
              <a:t>S</a:t>
            </a:r>
            <a:r>
              <a:rPr lang="da-DK" sz="2000" noProof="0" dirty="0" err="1">
                <a:solidFill>
                  <a:schemeClr val="tx1">
                    <a:lumMod val="65000"/>
                    <a:lumOff val="35000"/>
                  </a:schemeClr>
                </a:solidFill>
              </a:rPr>
              <a:t>ikre</a:t>
            </a:r>
            <a:r>
              <a:rPr lang="da-DK" sz="2000" noProof="0" dirty="0">
                <a:solidFill>
                  <a:schemeClr val="tx1">
                    <a:lumMod val="65000"/>
                    <a:lumOff val="35000"/>
                  </a:schemeClr>
                </a:solidFill>
              </a:rPr>
              <a:t>, at parterne ikke skal bruge tid og penge på kostbar efterregulering</a:t>
            </a:r>
          </a:p>
        </p:txBody>
      </p:sp>
      <p:pic>
        <p:nvPicPr>
          <p:cNvPr id="19" name="Billede 18">
            <a:extLst>
              <a:ext uri="{FF2B5EF4-FFF2-40B4-BE49-F238E27FC236}">
                <a16:creationId xmlns:a16="http://schemas.microsoft.com/office/drawing/2014/main" id="{E67C8EEA-DEA0-4C2A-95F8-42A095D2C4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2160" y="1056105"/>
            <a:ext cx="3131840" cy="4745789"/>
          </a:xfrm>
          <a:prstGeom prst="rect">
            <a:avLst/>
          </a:prstGeom>
        </p:spPr>
      </p:pic>
    </p:spTree>
    <p:extLst>
      <p:ext uri="{BB962C8B-B14F-4D97-AF65-F5344CB8AC3E}">
        <p14:creationId xmlns:p14="http://schemas.microsoft.com/office/powerpoint/2010/main" val="36811433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EE0B4F3-EE37-400D-88E6-2551D95AAFC3}"/>
              </a:ext>
            </a:extLst>
          </p:cNvPr>
          <p:cNvSpPr>
            <a:spLocks noGrp="1"/>
          </p:cNvSpPr>
          <p:nvPr>
            <p:ph type="body" idx="1"/>
          </p:nvPr>
        </p:nvSpPr>
        <p:spPr>
          <a:xfrm>
            <a:off x="611560" y="1124744"/>
            <a:ext cx="3600400" cy="639762"/>
          </a:xfrm>
        </p:spPr>
        <p:txBody>
          <a:bodyPr/>
          <a:lstStyle/>
          <a:p>
            <a:r>
              <a:rPr lang="da-DK" noProof="0" dirty="0"/>
              <a:t>Hvornår skal noget funktionsafprøves?</a:t>
            </a:r>
          </a:p>
        </p:txBody>
      </p:sp>
      <p:sp>
        <p:nvSpPr>
          <p:cNvPr id="8" name="Content Placeholder 2">
            <a:extLst>
              <a:ext uri="{FF2B5EF4-FFF2-40B4-BE49-F238E27FC236}">
                <a16:creationId xmlns:a16="http://schemas.microsoft.com/office/drawing/2014/main" id="{047BCC25-0329-4DD5-BD19-E7DADC8F5B5A}"/>
              </a:ext>
            </a:extLst>
          </p:cNvPr>
          <p:cNvSpPr>
            <a:spLocks noGrp="1"/>
          </p:cNvSpPr>
          <p:nvPr>
            <p:ph sz="half" idx="2"/>
          </p:nvPr>
        </p:nvSpPr>
        <p:spPr>
          <a:xfrm>
            <a:off x="611560" y="1988840"/>
            <a:ext cx="4392488" cy="3951288"/>
          </a:xfrm>
        </p:spPr>
        <p:txBody>
          <a:bodyPr/>
          <a:lstStyle/>
          <a:p>
            <a:r>
              <a:rPr lang="da-DK" sz="2200" b="1" noProof="0" dirty="0"/>
              <a:t>Gælder ved: </a:t>
            </a:r>
            <a:endParaRPr lang="da-DK" sz="2200" noProof="0" dirty="0"/>
          </a:p>
          <a:p>
            <a:pPr marL="285750" lvl="0" indent="-285750">
              <a:buFont typeface="Arial" panose="020B0604020202020204" pitchFamily="34" charset="0"/>
              <a:buChar char="•"/>
            </a:pPr>
            <a:r>
              <a:rPr lang="da-DK" sz="2200" noProof="0" dirty="0">
                <a:solidFill>
                  <a:schemeClr val="tx1">
                    <a:lumMod val="65000"/>
                    <a:lumOff val="35000"/>
                  </a:schemeClr>
                </a:solidFill>
              </a:rPr>
              <a:t>Nybyggeri</a:t>
            </a:r>
          </a:p>
          <a:p>
            <a:pPr marL="285750" lvl="0" indent="-285750">
              <a:buFont typeface="Arial" panose="020B0604020202020204" pitchFamily="34" charset="0"/>
              <a:buChar char="•"/>
            </a:pPr>
            <a:r>
              <a:rPr lang="da-DK" sz="2200" noProof="0" dirty="0">
                <a:solidFill>
                  <a:schemeClr val="tx1">
                    <a:lumMod val="65000"/>
                    <a:lumOff val="35000"/>
                  </a:schemeClr>
                </a:solidFill>
              </a:rPr>
              <a:t>Eksisterende byggeri:</a:t>
            </a:r>
          </a:p>
          <a:p>
            <a:pPr marL="285750" lvl="0" indent="-285750">
              <a:buFont typeface="Arial" panose="020B0604020202020204" pitchFamily="34" charset="0"/>
              <a:buChar char="•"/>
            </a:pPr>
            <a:endParaRPr lang="da-DK" sz="1000" noProof="0" dirty="0">
              <a:solidFill>
                <a:schemeClr val="tx1">
                  <a:lumMod val="65000"/>
                  <a:lumOff val="35000"/>
                </a:schemeClr>
              </a:solidFill>
            </a:endParaRPr>
          </a:p>
          <a:p>
            <a:pPr marL="742950" lvl="1" indent="-285750">
              <a:buFont typeface="Wingdings" panose="05000000000000000000" pitchFamily="2" charset="2"/>
              <a:buChar char="§"/>
            </a:pPr>
            <a:r>
              <a:rPr lang="da-DK" sz="1800" noProof="0" dirty="0">
                <a:solidFill>
                  <a:schemeClr val="tx1">
                    <a:lumMod val="65000"/>
                    <a:lumOff val="35000"/>
                  </a:schemeClr>
                </a:solidFill>
                <a:latin typeface="Trebuchet MS" panose="020B0603020202020204" pitchFamily="34" charset="0"/>
              </a:rPr>
              <a:t>Installation af nye tekniske anlæg/installationer  </a:t>
            </a:r>
          </a:p>
          <a:p>
            <a:pPr marL="742950" lvl="1" indent="-285750">
              <a:buFont typeface="Wingdings" panose="05000000000000000000" pitchFamily="2" charset="2"/>
              <a:buChar char="§"/>
            </a:pPr>
            <a:endParaRPr lang="da-DK" sz="1000" noProof="0" dirty="0">
              <a:solidFill>
                <a:schemeClr val="tx1">
                  <a:lumMod val="65000"/>
                  <a:lumOff val="35000"/>
                </a:schemeClr>
              </a:solidFill>
              <a:latin typeface="Trebuchet MS" panose="020B0603020202020204" pitchFamily="34" charset="0"/>
            </a:endParaRPr>
          </a:p>
          <a:p>
            <a:pPr marL="742950" lvl="1" indent="-285750">
              <a:buFont typeface="Wingdings" panose="05000000000000000000" pitchFamily="2" charset="2"/>
              <a:buChar char="§"/>
            </a:pPr>
            <a:r>
              <a:rPr lang="da-DK" sz="1800" noProof="0" dirty="0">
                <a:solidFill>
                  <a:schemeClr val="tx1">
                    <a:lumMod val="65000"/>
                    <a:lumOff val="35000"/>
                  </a:schemeClr>
                </a:solidFill>
                <a:latin typeface="Trebuchet MS" panose="020B0603020202020204" pitchFamily="34" charset="0"/>
              </a:rPr>
              <a:t>Udskiftning af </a:t>
            </a:r>
            <a:r>
              <a:rPr lang="da-DK" sz="1800" dirty="0">
                <a:solidFill>
                  <a:schemeClr val="tx1">
                    <a:lumMod val="65000"/>
                    <a:lumOff val="35000"/>
                  </a:schemeClr>
                </a:solidFill>
                <a:latin typeface="Trebuchet MS" panose="020B0603020202020204" pitchFamily="34" charset="0"/>
              </a:rPr>
              <a:t>eksisterende tekniske anlæg</a:t>
            </a:r>
            <a:r>
              <a:rPr lang="da-DK" sz="1800" noProof="0" dirty="0">
                <a:solidFill>
                  <a:schemeClr val="tx1">
                    <a:lumMod val="65000"/>
                    <a:lumOff val="35000"/>
                  </a:schemeClr>
                </a:solidFill>
                <a:latin typeface="Trebuchet MS" panose="020B0603020202020204" pitchFamily="34" charset="0"/>
              </a:rPr>
              <a:t>/installationer med nye anlæg/installationer</a:t>
            </a:r>
          </a:p>
          <a:p>
            <a:endParaRPr lang="da-DK" noProof="0" dirty="0"/>
          </a:p>
        </p:txBody>
      </p:sp>
      <p:pic>
        <p:nvPicPr>
          <p:cNvPr id="9" name="Picture 3">
            <a:extLst>
              <a:ext uri="{FF2B5EF4-FFF2-40B4-BE49-F238E27FC236}">
                <a16:creationId xmlns:a16="http://schemas.microsoft.com/office/drawing/2014/main" id="{CFA453FC-1760-48B5-B6BB-3F1F90AA71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225" b="6699"/>
          <a:stretch/>
        </p:blipFill>
        <p:spPr>
          <a:xfrm>
            <a:off x="5648927" y="1189044"/>
            <a:ext cx="3495073" cy="5003583"/>
          </a:xfrm>
          <a:prstGeom prst="rect">
            <a:avLst/>
          </a:prstGeom>
        </p:spPr>
      </p:pic>
    </p:spTree>
    <p:extLst>
      <p:ext uri="{BB962C8B-B14F-4D97-AF65-F5344CB8AC3E}">
        <p14:creationId xmlns:p14="http://schemas.microsoft.com/office/powerpoint/2010/main" val="400441895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467544" y="1796394"/>
            <a:ext cx="3888432" cy="45849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4588840" y="1796394"/>
            <a:ext cx="4108303" cy="45849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467544" y="692696"/>
            <a:ext cx="8229600" cy="5760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Definitioner </a:t>
            </a:r>
          </a:p>
        </p:txBody>
      </p:sp>
      <p:sp>
        <p:nvSpPr>
          <p:cNvPr id="3" name="Pladsholder til indhold 2"/>
          <p:cNvSpPr>
            <a:spLocks noGrp="1"/>
          </p:cNvSpPr>
          <p:nvPr>
            <p:ph sz="half" idx="2"/>
          </p:nvPr>
        </p:nvSpPr>
        <p:spPr>
          <a:xfrm>
            <a:off x="611560" y="2027213"/>
            <a:ext cx="3672408" cy="4165414"/>
          </a:xfrm>
        </p:spPr>
        <p:txBody>
          <a:bodyPr/>
          <a:lstStyle/>
          <a:p>
            <a:r>
              <a:rPr lang="da-DK" b="1" dirty="0"/>
              <a:t>          </a:t>
            </a:r>
            <a:r>
              <a:rPr lang="da-DK" sz="2000" b="1" dirty="0"/>
              <a:t>Ombygning og andre    	forandringer</a:t>
            </a:r>
          </a:p>
          <a:p>
            <a:r>
              <a:rPr lang="da-DK" sz="2000" dirty="0"/>
              <a:t>Når noget bygges om eller forandres, som ikke falder under ændret anvendelse og tilbygning fx </a:t>
            </a:r>
          </a:p>
          <a:p>
            <a:pPr marL="342900" indent="-342900">
              <a:buFont typeface="Arial"/>
              <a:buChar char="•"/>
            </a:pPr>
            <a:r>
              <a:rPr lang="da-DK" sz="1800" dirty="0"/>
              <a:t>ny tagbelægning fx nyt tegltag el. stålpladetag</a:t>
            </a:r>
          </a:p>
          <a:p>
            <a:pPr marL="342900" indent="-342900">
              <a:buFont typeface="Arial"/>
              <a:buChar char="•"/>
            </a:pPr>
            <a:r>
              <a:rPr lang="da-DK" sz="1800" dirty="0"/>
              <a:t>ny </a:t>
            </a:r>
            <a:r>
              <a:rPr lang="da-DK" sz="1800" dirty="0" err="1"/>
              <a:t>regnskærm</a:t>
            </a:r>
            <a:r>
              <a:rPr lang="da-DK" sz="1800" dirty="0"/>
              <a:t> på let ydervæg</a:t>
            </a:r>
          </a:p>
          <a:p>
            <a:pPr marL="342900" indent="-342900">
              <a:buFont typeface="Arial"/>
              <a:buChar char="•"/>
            </a:pPr>
            <a:r>
              <a:rPr lang="da-DK" sz="1800" dirty="0"/>
              <a:t>ny-pudsning af facade (ikke tidligere pudset)</a:t>
            </a:r>
          </a:p>
          <a:p>
            <a:pPr marL="342900" indent="-342900">
              <a:buFont typeface="Arial"/>
              <a:buChar char="•"/>
            </a:pPr>
            <a:endParaRPr lang="da-DK" sz="2000" dirty="0"/>
          </a:p>
          <a:p>
            <a:endParaRPr lang="da-DK" dirty="0"/>
          </a:p>
        </p:txBody>
      </p:sp>
      <p:sp>
        <p:nvSpPr>
          <p:cNvPr id="6" name="Pladsholder til indhold 5"/>
          <p:cNvSpPr>
            <a:spLocks noGrp="1"/>
          </p:cNvSpPr>
          <p:nvPr>
            <p:ph sz="half" idx="11"/>
          </p:nvPr>
        </p:nvSpPr>
        <p:spPr/>
        <p:txBody>
          <a:bodyPr/>
          <a:lstStyle/>
          <a:p>
            <a:r>
              <a:rPr lang="da-DK" b="1" dirty="0"/>
              <a:t>            </a:t>
            </a:r>
            <a:r>
              <a:rPr lang="da-DK" sz="2000" b="1" dirty="0"/>
              <a:t>Udskiftning</a:t>
            </a:r>
          </a:p>
          <a:p>
            <a:r>
              <a:rPr lang="da-DK" sz="2000" dirty="0"/>
              <a:t>Når en bygningsdel tages ud af bygningen og erstattes af en ny – uden øvrige ændringer af bygningen fx </a:t>
            </a:r>
          </a:p>
          <a:p>
            <a:pPr marL="342900" indent="-342900">
              <a:buFont typeface="Arial"/>
              <a:buChar char="•"/>
            </a:pPr>
            <a:r>
              <a:rPr lang="da-DK" sz="1800" dirty="0"/>
              <a:t>udskiftning af kedel</a:t>
            </a:r>
          </a:p>
          <a:p>
            <a:pPr marL="342900" indent="-342900">
              <a:buFont typeface="Arial"/>
              <a:buChar char="•"/>
            </a:pPr>
            <a:r>
              <a:rPr lang="da-DK" sz="1800" dirty="0"/>
              <a:t>udskiftning af vinduer</a:t>
            </a:r>
          </a:p>
          <a:p>
            <a:pPr marL="342900" indent="-342900">
              <a:buFont typeface="Arial"/>
              <a:buChar char="•"/>
            </a:pPr>
            <a:r>
              <a:rPr lang="da-DK" sz="1800" dirty="0"/>
              <a:t>udskiftning af en </a:t>
            </a:r>
            <a:r>
              <a:rPr lang="da-DK" sz="1800" u="sng" dirty="0"/>
              <a:t>hel</a:t>
            </a:r>
            <a:r>
              <a:rPr lang="da-DK" sz="1800" dirty="0"/>
              <a:t> tagkonstruktion inkl. spær</a:t>
            </a:r>
            <a:endParaRPr lang="da-DK" dirty="0"/>
          </a:p>
        </p:txBody>
      </p:sp>
      <p:pic>
        <p:nvPicPr>
          <p:cNvPr id="2" name="Billed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576" y="2092773"/>
            <a:ext cx="576064" cy="524476"/>
          </a:xfrm>
          <a:prstGeom prst="rect">
            <a:avLst/>
          </a:prstGeom>
        </p:spPr>
      </p:pic>
      <p:pic>
        <p:nvPicPr>
          <p:cNvPr id="4" name="Bille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048" y="2068051"/>
            <a:ext cx="584191" cy="562393"/>
          </a:xfrm>
          <a:prstGeom prst="rect">
            <a:avLst/>
          </a:prstGeom>
        </p:spPr>
      </p:pic>
    </p:spTree>
    <p:extLst>
      <p:ext uri="{BB962C8B-B14F-4D97-AF65-F5344CB8AC3E}">
        <p14:creationId xmlns:p14="http://schemas.microsoft.com/office/powerpoint/2010/main" val="39555716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F7092307-D852-44F0-ACB8-0183E9831E3D}"/>
              </a:ext>
            </a:extLst>
          </p:cNvPr>
          <p:cNvSpPr>
            <a:spLocks noGrp="1"/>
          </p:cNvSpPr>
          <p:nvPr>
            <p:ph type="body" idx="1"/>
          </p:nvPr>
        </p:nvSpPr>
        <p:spPr>
          <a:xfrm>
            <a:off x="601216" y="836712"/>
            <a:ext cx="4762872" cy="639762"/>
          </a:xfrm>
        </p:spPr>
        <p:txBody>
          <a:bodyPr/>
          <a:lstStyle/>
          <a:p>
            <a:r>
              <a:rPr lang="da-DK" noProof="0" dirty="0"/>
              <a:t>Eksempel fra udbudstekst</a:t>
            </a:r>
          </a:p>
        </p:txBody>
      </p:sp>
      <p:sp>
        <p:nvSpPr>
          <p:cNvPr id="11" name="Content Placeholder 3">
            <a:extLst>
              <a:ext uri="{FF2B5EF4-FFF2-40B4-BE49-F238E27FC236}">
                <a16:creationId xmlns:a16="http://schemas.microsoft.com/office/drawing/2014/main" id="{2B9CB2ED-0CA2-414F-8B93-868058C37CD2}"/>
              </a:ext>
            </a:extLst>
          </p:cNvPr>
          <p:cNvSpPr>
            <a:spLocks noGrp="1"/>
          </p:cNvSpPr>
          <p:nvPr>
            <p:ph sz="half" idx="2"/>
          </p:nvPr>
        </p:nvSpPr>
        <p:spPr>
          <a:xfrm>
            <a:off x="686684" y="1772816"/>
            <a:ext cx="4605396" cy="4248472"/>
          </a:xfrm>
        </p:spPr>
        <p:txBody>
          <a:bodyPr/>
          <a:lstStyle/>
          <a:p>
            <a:r>
              <a:rPr lang="da-DK" sz="2000" noProof="0" dirty="0">
                <a:solidFill>
                  <a:schemeClr val="tx1">
                    <a:lumMod val="65000"/>
                    <a:lumOff val="35000"/>
                  </a:schemeClr>
                </a:solidFill>
              </a:rPr>
              <a:t>“</a:t>
            </a:r>
            <a:r>
              <a:rPr lang="da-DK" sz="2000" i="1" noProof="0" dirty="0">
                <a:solidFill>
                  <a:schemeClr val="tx1">
                    <a:lumMod val="65000"/>
                    <a:lumOff val="35000"/>
                  </a:schemeClr>
                </a:solidFill>
              </a:rPr>
              <a:t>Der skal i projektets afleveringsfase afsættes nødvendig tid til at udføre funktionsafprøvning og til at rette eventuelle fejl.</a:t>
            </a:r>
          </a:p>
          <a:p>
            <a:endParaRPr lang="da-DK" sz="400" i="1" noProof="0" dirty="0">
              <a:solidFill>
                <a:schemeClr val="tx1">
                  <a:lumMod val="65000"/>
                  <a:lumOff val="35000"/>
                </a:schemeClr>
              </a:solidFill>
            </a:endParaRPr>
          </a:p>
          <a:p>
            <a:r>
              <a:rPr lang="da-DK" sz="2000" i="1" noProof="0" dirty="0">
                <a:solidFill>
                  <a:schemeClr val="tx1">
                    <a:lumMod val="65000"/>
                    <a:lumOff val="35000"/>
                  </a:schemeClr>
                </a:solidFill>
              </a:rPr>
              <a:t>Byggeriet kan først endeligt afleveres når alle funktionsafprøvninger er bestået.</a:t>
            </a:r>
          </a:p>
          <a:p>
            <a:endParaRPr lang="da-DK" sz="400" i="1" noProof="0" dirty="0">
              <a:solidFill>
                <a:schemeClr val="tx1">
                  <a:lumMod val="65000"/>
                  <a:lumOff val="35000"/>
                </a:schemeClr>
              </a:solidFill>
            </a:endParaRPr>
          </a:p>
          <a:p>
            <a:r>
              <a:rPr lang="da-DK" sz="2000" i="1" noProof="0" dirty="0">
                <a:solidFill>
                  <a:schemeClr val="tx1">
                    <a:lumMod val="65000"/>
                    <a:lumOff val="35000"/>
                  </a:schemeClr>
                </a:solidFill>
              </a:rPr>
              <a:t>Den endelige betaling af projekt-beløbet afhænger af, hvorvidt funktionskravene er bestået eller ej</a:t>
            </a:r>
            <a:r>
              <a:rPr lang="da-DK" sz="2000" noProof="0" dirty="0">
                <a:solidFill>
                  <a:schemeClr val="tx1">
                    <a:lumMod val="65000"/>
                    <a:lumOff val="35000"/>
                  </a:schemeClr>
                </a:solidFill>
              </a:rPr>
              <a:t>.”</a:t>
            </a:r>
          </a:p>
        </p:txBody>
      </p:sp>
    </p:spTree>
    <p:extLst>
      <p:ext uri="{BB962C8B-B14F-4D97-AF65-F5344CB8AC3E}">
        <p14:creationId xmlns:p14="http://schemas.microsoft.com/office/powerpoint/2010/main" val="113425881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9A74F1C-FD89-BB48-BBAE-5C646DD82050}"/>
              </a:ext>
            </a:extLst>
          </p:cNvPr>
          <p:cNvSpPr>
            <a:spLocks noGrp="1"/>
          </p:cNvSpPr>
          <p:nvPr>
            <p:ph type="body" idx="1"/>
          </p:nvPr>
        </p:nvSpPr>
        <p:spPr/>
        <p:txBody>
          <a:bodyPr/>
          <a:lstStyle/>
          <a:p>
            <a:r>
              <a:rPr lang="da-DK" dirty="0"/>
              <a:t>Vejledning om funktionsafprøvning i BR</a:t>
            </a:r>
          </a:p>
        </p:txBody>
      </p:sp>
      <p:sp>
        <p:nvSpPr>
          <p:cNvPr id="5" name="Pladsholder til indhold 4">
            <a:extLst>
              <a:ext uri="{FF2B5EF4-FFF2-40B4-BE49-F238E27FC236}">
                <a16:creationId xmlns:a16="http://schemas.microsoft.com/office/drawing/2014/main" id="{6F3ECDE7-CCEA-1B42-9633-48FF64753BD3}"/>
              </a:ext>
            </a:extLst>
          </p:cNvPr>
          <p:cNvSpPr>
            <a:spLocks noGrp="1"/>
          </p:cNvSpPr>
          <p:nvPr>
            <p:ph sz="half" idx="2"/>
          </p:nvPr>
        </p:nvSpPr>
        <p:spPr/>
        <p:txBody>
          <a:bodyPr/>
          <a:lstStyle/>
          <a:p>
            <a:r>
              <a:rPr lang="da-DK" dirty="0"/>
              <a:t>Ligger i BR under vejledninger til kapitel 11, Energiforbrug</a:t>
            </a:r>
          </a:p>
          <a:p>
            <a:r>
              <a:rPr lang="da-DK" dirty="0">
                <a:hlinkClick r:id="rId2"/>
              </a:rPr>
              <a:t>http://bygningsreglementet.dk/Tekniske-bestemmelser/11/BRV/Funktionsafprovning</a:t>
            </a:r>
            <a:r>
              <a:rPr lang="da-DK" dirty="0"/>
              <a:t> </a:t>
            </a:r>
          </a:p>
        </p:txBody>
      </p:sp>
    </p:spTree>
    <p:extLst>
      <p:ext uri="{BB962C8B-B14F-4D97-AF65-F5344CB8AC3E}">
        <p14:creationId xmlns:p14="http://schemas.microsoft.com/office/powerpoint/2010/main" val="15625990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FDBC072-77DD-4B56-B9BB-F0946E56DBD9}"/>
              </a:ext>
            </a:extLst>
          </p:cNvPr>
          <p:cNvSpPr>
            <a:spLocks noGrp="1"/>
          </p:cNvSpPr>
          <p:nvPr>
            <p:ph type="body" idx="1"/>
          </p:nvPr>
        </p:nvSpPr>
        <p:spPr>
          <a:xfrm>
            <a:off x="611560" y="1205062"/>
            <a:ext cx="8280920" cy="639762"/>
          </a:xfrm>
        </p:spPr>
        <p:txBody>
          <a:bodyPr/>
          <a:lstStyle/>
          <a:p>
            <a:r>
              <a:rPr lang="da-DK" noProof="0" dirty="0"/>
              <a:t>Fire uddybende vejledninger om funktionsafprøvning i eksisterende bygninger fra </a:t>
            </a:r>
            <a:r>
              <a:rPr lang="da-DK" noProof="0" dirty="0" err="1"/>
              <a:t>Videncentret</a:t>
            </a:r>
            <a:endParaRPr lang="da-DK" noProof="0" dirty="0"/>
          </a:p>
        </p:txBody>
      </p:sp>
      <p:sp>
        <p:nvSpPr>
          <p:cNvPr id="6" name="Content Placeholder 2">
            <a:extLst>
              <a:ext uri="{FF2B5EF4-FFF2-40B4-BE49-F238E27FC236}">
                <a16:creationId xmlns:a16="http://schemas.microsoft.com/office/drawing/2014/main" id="{8CAB89A9-B7C4-4F8E-BDC9-93CF65A1D2DD}"/>
              </a:ext>
            </a:extLst>
          </p:cNvPr>
          <p:cNvSpPr>
            <a:spLocks noGrp="1"/>
          </p:cNvSpPr>
          <p:nvPr>
            <p:ph sz="half" idx="2"/>
          </p:nvPr>
        </p:nvSpPr>
        <p:spPr>
          <a:xfrm>
            <a:off x="683568" y="2132856"/>
            <a:ext cx="3969331" cy="3951288"/>
          </a:xfrm>
        </p:spPr>
        <p:txBody>
          <a:bodyPr/>
          <a:lstStyle/>
          <a:p>
            <a:pPr marL="342900" indent="-342900">
              <a:buFont typeface="Arial" panose="020B0604020202020204" pitchFamily="34" charset="0"/>
              <a:buChar char="•"/>
            </a:pPr>
            <a:r>
              <a:rPr lang="da-DK" noProof="0" dirty="0">
                <a:solidFill>
                  <a:schemeClr val="tx1">
                    <a:lumMod val="65000"/>
                    <a:lumOff val="35000"/>
                  </a:schemeClr>
                </a:solidFill>
              </a:rPr>
              <a:t>Fjernvarme</a:t>
            </a:r>
          </a:p>
          <a:p>
            <a:pPr marL="342900" indent="-342900">
              <a:buFont typeface="Arial" panose="020B0604020202020204" pitchFamily="34" charset="0"/>
              <a:buChar char="•"/>
            </a:pPr>
            <a:r>
              <a:rPr lang="da-DK" noProof="0" dirty="0">
                <a:solidFill>
                  <a:schemeClr val="tx1">
                    <a:lumMod val="65000"/>
                    <a:lumOff val="35000"/>
                  </a:schemeClr>
                </a:solidFill>
              </a:rPr>
              <a:t>Naturgas</a:t>
            </a:r>
          </a:p>
          <a:p>
            <a:pPr marL="342900" indent="-342900">
              <a:buFont typeface="Arial" panose="020B0604020202020204" pitchFamily="34" charset="0"/>
              <a:buChar char="•"/>
            </a:pPr>
            <a:r>
              <a:rPr lang="da-DK" noProof="0" dirty="0">
                <a:solidFill>
                  <a:schemeClr val="tx1">
                    <a:lumMod val="65000"/>
                    <a:lumOff val="35000"/>
                  </a:schemeClr>
                </a:solidFill>
              </a:rPr>
              <a:t>Ventilationsanlæg</a:t>
            </a:r>
          </a:p>
          <a:p>
            <a:pPr marL="342900" indent="-342900">
              <a:buFont typeface="Arial" panose="020B0604020202020204" pitchFamily="34" charset="0"/>
              <a:buChar char="•"/>
            </a:pPr>
            <a:r>
              <a:rPr lang="da-DK" noProof="0" dirty="0">
                <a:solidFill>
                  <a:schemeClr val="tx1">
                    <a:lumMod val="65000"/>
                    <a:lumOff val="35000"/>
                  </a:schemeClr>
                </a:solidFill>
              </a:rPr>
              <a:t>Belysningsanlæg </a:t>
            </a:r>
            <a:br>
              <a:rPr lang="da-DK" noProof="0" dirty="0">
                <a:solidFill>
                  <a:schemeClr val="tx1">
                    <a:lumMod val="65000"/>
                    <a:lumOff val="35000"/>
                  </a:schemeClr>
                </a:solidFill>
              </a:rPr>
            </a:br>
            <a:endParaRPr lang="da-DK" noProof="0" dirty="0">
              <a:solidFill>
                <a:schemeClr val="tx1">
                  <a:lumMod val="65000"/>
                  <a:lumOff val="35000"/>
                </a:schemeClr>
              </a:solidFill>
            </a:endParaRPr>
          </a:p>
        </p:txBody>
      </p:sp>
      <p:pic>
        <p:nvPicPr>
          <p:cNvPr id="9" name="Billede 8">
            <a:extLst>
              <a:ext uri="{FF2B5EF4-FFF2-40B4-BE49-F238E27FC236}">
                <a16:creationId xmlns:a16="http://schemas.microsoft.com/office/drawing/2014/main" id="{D5022F2C-63EA-A941-8C4B-8D4333864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527599">
            <a:off x="3005785" y="2195634"/>
            <a:ext cx="6171244" cy="3471767"/>
          </a:xfrm>
          <a:prstGeom prst="rect">
            <a:avLst/>
          </a:prstGeom>
        </p:spPr>
      </p:pic>
    </p:spTree>
    <p:extLst>
      <p:ext uri="{BB962C8B-B14F-4D97-AF65-F5344CB8AC3E}">
        <p14:creationId xmlns:p14="http://schemas.microsoft.com/office/powerpoint/2010/main" val="335679547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p:txBody>
          <a:bodyPr/>
          <a:lstStyle/>
          <a:p>
            <a:r>
              <a:rPr lang="da-DK" dirty="0"/>
              <a:t>Frivillig lavenergiklasse</a:t>
            </a:r>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13288"/>
            <a:ext cx="9144000" cy="1944067"/>
          </a:xfrm>
          <a:prstGeom prst="rect">
            <a:avLst/>
          </a:prstGeom>
        </p:spPr>
      </p:pic>
      <p:sp>
        <p:nvSpPr>
          <p:cNvPr id="8" name="Tekstboks 3"/>
          <p:cNvSpPr txBox="1"/>
          <p:nvPr/>
        </p:nvSpPr>
        <p:spPr>
          <a:xfrm rot="16200000">
            <a:off x="5392688" y="2536305"/>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Tree>
    <p:extLst>
      <p:ext uri="{BB962C8B-B14F-4D97-AF65-F5344CB8AC3E}">
        <p14:creationId xmlns:p14="http://schemas.microsoft.com/office/powerpoint/2010/main" val="3179168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1268760"/>
            <a:ext cx="7283152" cy="639762"/>
          </a:xfrm>
        </p:spPr>
        <p:txBody>
          <a:bodyPr/>
          <a:lstStyle/>
          <a:p>
            <a:r>
              <a:rPr lang="da-DK" sz="3600" dirty="0"/>
              <a:t>Frivillig lavenergiklasse</a:t>
            </a:r>
          </a:p>
        </p:txBody>
      </p:sp>
      <p:sp>
        <p:nvSpPr>
          <p:cNvPr id="3" name="Pladsholder til indhold 2"/>
          <p:cNvSpPr>
            <a:spLocks noGrp="1"/>
          </p:cNvSpPr>
          <p:nvPr>
            <p:ph sz="half" idx="2"/>
          </p:nvPr>
        </p:nvSpPr>
        <p:spPr>
          <a:xfrm>
            <a:off x="457200" y="2204864"/>
            <a:ext cx="8219256" cy="4059448"/>
          </a:xfrm>
        </p:spPr>
        <p:txBody>
          <a:bodyPr/>
          <a:lstStyle/>
          <a:p>
            <a:pPr marL="342900" indent="-342900">
              <a:buFont typeface="Arial"/>
              <a:buChar char="•"/>
            </a:pPr>
            <a:r>
              <a:rPr lang="da-DK" dirty="0"/>
              <a:t>Der er ikke planer længere nye stramninger til energikravene i 2020 </a:t>
            </a:r>
            <a:r>
              <a:rPr lang="mr-IN" dirty="0"/>
              <a:t>–</a:t>
            </a:r>
            <a:r>
              <a:rPr lang="da-DK" dirty="0"/>
              <a:t> disse krav er blevet til en frivillig lavenergiklasse</a:t>
            </a:r>
          </a:p>
          <a:p>
            <a:pPr marL="342900" indent="-342900">
              <a:buFont typeface="Arial"/>
              <a:buChar char="•"/>
            </a:pPr>
            <a:r>
              <a:rPr lang="da-DK" dirty="0"/>
              <a:t>Bl.a. krav om </a:t>
            </a:r>
          </a:p>
          <a:p>
            <a:pPr marL="441325" lvl="1" indent="-153988">
              <a:buFont typeface="Arial"/>
              <a:buChar char="•"/>
            </a:pPr>
            <a:r>
              <a:rPr lang="da-DK" dirty="0">
                <a:solidFill>
                  <a:schemeClr val="tx1">
                    <a:lumMod val="65000"/>
                    <a:lumOff val="35000"/>
                  </a:schemeClr>
                </a:solidFill>
                <a:latin typeface="Trebuchet MS" panose="020B0603020202020204" pitchFamily="34" charset="0"/>
              </a:rPr>
              <a:t>Lavere transmissionstab</a:t>
            </a:r>
          </a:p>
          <a:p>
            <a:pPr marL="441325" lvl="1" indent="-153988">
              <a:buFont typeface="Arial"/>
              <a:buChar char="•"/>
            </a:pPr>
            <a:r>
              <a:rPr lang="da-DK" dirty="0">
                <a:solidFill>
                  <a:schemeClr val="tx1">
                    <a:lumMod val="65000"/>
                    <a:lumOff val="35000"/>
                  </a:schemeClr>
                </a:solidFill>
                <a:latin typeface="Trebuchet MS" panose="020B0603020202020204" pitchFamily="34" charset="0"/>
              </a:rPr>
              <a:t>Højere energitilskud gennem vinduer</a:t>
            </a:r>
          </a:p>
          <a:p>
            <a:pPr marL="441325" lvl="1" indent="-153988">
              <a:buFont typeface="Arial"/>
              <a:buChar char="•"/>
            </a:pPr>
            <a:r>
              <a:rPr lang="da-DK" dirty="0">
                <a:solidFill>
                  <a:schemeClr val="tx1">
                    <a:lumMod val="65000"/>
                    <a:lumOff val="35000"/>
                  </a:schemeClr>
                </a:solidFill>
                <a:latin typeface="Trebuchet MS" panose="020B0603020202020204" pitchFamily="34" charset="0"/>
              </a:rPr>
              <a:t>Øget tæthed</a:t>
            </a:r>
          </a:p>
          <a:p>
            <a:pPr marL="441325" lvl="1" indent="-153988">
              <a:buFont typeface="Arial"/>
              <a:buChar char="•"/>
            </a:pPr>
            <a:r>
              <a:rPr lang="da-DK" dirty="0">
                <a:solidFill>
                  <a:schemeClr val="tx1">
                    <a:lumMod val="65000"/>
                    <a:lumOff val="35000"/>
                  </a:schemeClr>
                </a:solidFill>
                <a:latin typeface="Trebuchet MS" panose="020B0603020202020204" pitchFamily="34" charset="0"/>
              </a:rPr>
              <a:t>Skærpede U-værdier visse steder</a:t>
            </a:r>
            <a:endParaRPr lang="da-DK" dirty="0">
              <a:latin typeface="Trebuchet MS" panose="020B0603020202020204" pitchFamily="34" charset="0"/>
            </a:endParaRPr>
          </a:p>
          <a:p>
            <a:pPr marL="441325" lvl="1" indent="-153988">
              <a:buFont typeface="Arial"/>
              <a:buChar char="•"/>
            </a:pPr>
            <a:r>
              <a:rPr lang="da-DK" dirty="0">
                <a:latin typeface="Trebuchet MS" panose="020B0603020202020204" pitchFamily="34" charset="0"/>
                <a:cs typeface="Trebuchet MS"/>
              </a:rPr>
              <a:t>100 % af bygninger </a:t>
            </a:r>
            <a:r>
              <a:rPr lang="da-DK" u="sng" dirty="0">
                <a:latin typeface="Trebuchet MS" panose="020B0603020202020204" pitchFamily="34" charset="0"/>
                <a:cs typeface="Trebuchet MS"/>
              </a:rPr>
              <a:t>skal</a:t>
            </a:r>
            <a:r>
              <a:rPr lang="da-DK" dirty="0">
                <a:latin typeface="Trebuchet MS" panose="020B0603020202020204" pitchFamily="34" charset="0"/>
                <a:cs typeface="Trebuchet MS"/>
              </a:rPr>
              <a:t> tæthedstestes </a:t>
            </a:r>
            <a:br>
              <a:rPr lang="da-DK" dirty="0">
                <a:latin typeface="Trebuchet MS" panose="020B0603020202020204" pitchFamily="34" charset="0"/>
                <a:cs typeface="Trebuchet MS"/>
              </a:rPr>
            </a:br>
            <a:r>
              <a:rPr lang="da-DK" dirty="0">
                <a:latin typeface="Trebuchet MS" panose="020B0603020202020204" pitchFamily="34" charset="0"/>
                <a:cs typeface="Trebuchet MS"/>
              </a:rPr>
              <a:t>(</a:t>
            </a:r>
            <a:r>
              <a:rPr lang="da-DK" dirty="0" err="1">
                <a:latin typeface="Trebuchet MS" panose="020B0603020202020204" pitchFamily="34" charset="0"/>
                <a:cs typeface="Trebuchet MS"/>
              </a:rPr>
              <a:t>blower</a:t>
            </a:r>
            <a:r>
              <a:rPr lang="da-DK" dirty="0">
                <a:latin typeface="Trebuchet MS" panose="020B0603020202020204" pitchFamily="34" charset="0"/>
                <a:cs typeface="Trebuchet MS"/>
              </a:rPr>
              <a:t> </a:t>
            </a:r>
            <a:r>
              <a:rPr lang="da-DK" dirty="0" err="1">
                <a:latin typeface="Trebuchet MS" panose="020B0603020202020204" pitchFamily="34" charset="0"/>
                <a:cs typeface="Trebuchet MS"/>
              </a:rPr>
              <a:t>door</a:t>
            </a:r>
            <a:r>
              <a:rPr lang="da-DK" dirty="0">
                <a:latin typeface="Trebuchet MS" panose="020B0603020202020204" pitchFamily="34" charset="0"/>
                <a:cs typeface="Trebuchet MS"/>
              </a:rPr>
              <a:t>)</a:t>
            </a:r>
            <a:endParaRPr lang="da-DK" dirty="0">
              <a:solidFill>
                <a:schemeClr val="tx1">
                  <a:lumMod val="65000"/>
                  <a:lumOff val="35000"/>
                </a:schemeClr>
              </a:solidFill>
              <a:latin typeface="Trebuchet MS" panose="020B0603020202020204" pitchFamily="34" charset="0"/>
            </a:endParaRPr>
          </a:p>
          <a:p>
            <a:endParaRPr lang="da-DK" dirty="0"/>
          </a:p>
          <a:p>
            <a:pPr marL="342900" indent="-342900">
              <a:buFont typeface="Arial"/>
              <a:buChar char="•"/>
            </a:pPr>
            <a:endParaRPr lang="da-DK" dirty="0"/>
          </a:p>
        </p:txBody>
      </p:sp>
    </p:spTree>
    <p:extLst>
      <p:ext uri="{BB962C8B-B14F-4D97-AF65-F5344CB8AC3E}">
        <p14:creationId xmlns:p14="http://schemas.microsoft.com/office/powerpoint/2010/main" val="28808483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D98995B8-439D-4DF5-9F48-D46AEB3965CA}"/>
              </a:ext>
            </a:extLst>
          </p:cNvPr>
          <p:cNvSpPr/>
          <p:nvPr/>
        </p:nvSpPr>
        <p:spPr>
          <a:xfrm>
            <a:off x="0" y="1052737"/>
            <a:ext cx="9144000" cy="47525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da-DK" dirty="0"/>
          </a:p>
        </p:txBody>
      </p:sp>
      <p:sp>
        <p:nvSpPr>
          <p:cNvPr id="30" name="Pladsholder til tekst 1">
            <a:extLst>
              <a:ext uri="{FF2B5EF4-FFF2-40B4-BE49-F238E27FC236}">
                <a16:creationId xmlns:a16="http://schemas.microsoft.com/office/drawing/2014/main" id="{57FB5A9B-B53C-4263-97EF-1C19EA4B9631}"/>
              </a:ext>
            </a:extLst>
          </p:cNvPr>
          <p:cNvSpPr txBox="1">
            <a:spLocks/>
          </p:cNvSpPr>
          <p:nvPr/>
        </p:nvSpPr>
        <p:spPr>
          <a:xfrm>
            <a:off x="611560" y="989038"/>
            <a:ext cx="4762872" cy="639762"/>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da-DK" dirty="0"/>
              <a:t>Spørgsmål?</a:t>
            </a:r>
          </a:p>
        </p:txBody>
      </p:sp>
      <p:pic>
        <p:nvPicPr>
          <p:cNvPr id="39" name="Billede 38">
            <a:extLst>
              <a:ext uri="{FF2B5EF4-FFF2-40B4-BE49-F238E27FC236}">
                <a16:creationId xmlns:a16="http://schemas.microsoft.com/office/drawing/2014/main" id="{C5DB8F84-36A4-4A6B-8261-6DB6E6382E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5214" y="1412776"/>
            <a:ext cx="4453571" cy="4209293"/>
          </a:xfrm>
          <a:prstGeom prst="rect">
            <a:avLst/>
          </a:prstGeom>
        </p:spPr>
      </p:pic>
    </p:spTree>
    <p:extLst>
      <p:ext uri="{BB962C8B-B14F-4D97-AF65-F5344CB8AC3E}">
        <p14:creationId xmlns:p14="http://schemas.microsoft.com/office/powerpoint/2010/main" val="60671559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611560" y="836712"/>
            <a:ext cx="4762872" cy="639762"/>
          </a:xfrm>
        </p:spPr>
        <p:txBody>
          <a:bodyPr/>
          <a:lstStyle/>
          <a:p>
            <a:r>
              <a:rPr lang="da-DK" sz="2400" dirty="0"/>
              <a:t>Følg os</a:t>
            </a:r>
          </a:p>
        </p:txBody>
      </p:sp>
      <p:pic>
        <p:nvPicPr>
          <p:cNvPr id="17" name="Billede 16">
            <a:extLst>
              <a:ext uri="{FF2B5EF4-FFF2-40B4-BE49-F238E27FC236}">
                <a16:creationId xmlns:a16="http://schemas.microsoft.com/office/drawing/2014/main" id="{EF85AB01-4F65-4A06-A2D6-83A04E2AF6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422" y="2276872"/>
            <a:ext cx="3909356" cy="4025978"/>
          </a:xfrm>
          <a:prstGeom prst="rect">
            <a:avLst/>
          </a:prstGeom>
        </p:spPr>
      </p:pic>
      <p:sp>
        <p:nvSpPr>
          <p:cNvPr id="18" name="Pladsholder til tekst 2">
            <a:extLst>
              <a:ext uri="{FF2B5EF4-FFF2-40B4-BE49-F238E27FC236}">
                <a16:creationId xmlns:a16="http://schemas.microsoft.com/office/drawing/2014/main" id="{32AE6B3A-0D98-4DA3-8004-42E0297E001E}"/>
              </a:ext>
            </a:extLst>
          </p:cNvPr>
          <p:cNvSpPr txBox="1">
            <a:spLocks/>
          </p:cNvSpPr>
          <p:nvPr/>
        </p:nvSpPr>
        <p:spPr>
          <a:xfrm>
            <a:off x="659519" y="1747664"/>
            <a:ext cx="3528392" cy="24734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a-DK" sz="2000" dirty="0"/>
              <a:t>Få nyhedsbrev i din indbakke</a:t>
            </a:r>
          </a:p>
        </p:txBody>
      </p:sp>
      <p:sp>
        <p:nvSpPr>
          <p:cNvPr id="19" name="Pladsholder til tekst 2">
            <a:extLst>
              <a:ext uri="{FF2B5EF4-FFF2-40B4-BE49-F238E27FC236}">
                <a16:creationId xmlns:a16="http://schemas.microsoft.com/office/drawing/2014/main" id="{79250469-DAB7-4968-8FBB-3F4E0EEAB5F6}"/>
              </a:ext>
            </a:extLst>
          </p:cNvPr>
          <p:cNvSpPr txBox="1">
            <a:spLocks/>
          </p:cNvSpPr>
          <p:nvPr/>
        </p:nvSpPr>
        <p:spPr>
          <a:xfrm>
            <a:off x="4932040" y="1747664"/>
            <a:ext cx="3744416" cy="24734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a-DK" sz="2000" dirty="0"/>
              <a:t>Find os på: </a:t>
            </a:r>
          </a:p>
          <a:p>
            <a:pPr fontAlgn="auto">
              <a:spcAft>
                <a:spcPts val="0"/>
              </a:spcAft>
            </a:pPr>
            <a:r>
              <a:rPr lang="da-DK" sz="2000" dirty="0"/>
              <a:t>LinkedIn </a:t>
            </a:r>
            <a:r>
              <a:rPr lang="en-GB" sz="2000" baseline="30000" dirty="0"/>
              <a:t>•</a:t>
            </a:r>
            <a:r>
              <a:rPr lang="da-DK" sz="2000" dirty="0"/>
              <a:t> Twitter </a:t>
            </a:r>
            <a:r>
              <a:rPr lang="en-GB" sz="2000" baseline="30000" dirty="0"/>
              <a:t>•</a:t>
            </a:r>
            <a:r>
              <a:rPr lang="da-DK" sz="2000" dirty="0"/>
              <a:t> Facebook</a:t>
            </a:r>
          </a:p>
        </p:txBody>
      </p:sp>
      <p:pic>
        <p:nvPicPr>
          <p:cNvPr id="20" name="Billede 19">
            <a:extLst>
              <a:ext uri="{FF2B5EF4-FFF2-40B4-BE49-F238E27FC236}">
                <a16:creationId xmlns:a16="http://schemas.microsoft.com/office/drawing/2014/main" id="{6E7F9BD8-F8FB-456E-86CC-7CE10FCF13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5707" y="3068960"/>
            <a:ext cx="3456384" cy="2304256"/>
          </a:xfrm>
          <a:prstGeom prst="rect">
            <a:avLst/>
          </a:prstGeom>
        </p:spPr>
      </p:pic>
    </p:spTree>
    <p:extLst>
      <p:ext uri="{BB962C8B-B14F-4D97-AF65-F5344CB8AC3E}">
        <p14:creationId xmlns:p14="http://schemas.microsoft.com/office/powerpoint/2010/main" val="218009117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457200" y="1556792"/>
            <a:ext cx="4762872" cy="4176464"/>
          </a:xfrm>
        </p:spPr>
        <p:txBody>
          <a:bodyPr/>
          <a:lstStyle/>
          <a:p>
            <a:endParaRPr lang="da-DK" sz="1200" dirty="0"/>
          </a:p>
          <a:p>
            <a:r>
              <a:rPr lang="da-DK" sz="2000" b="1" dirty="0" err="1">
                <a:solidFill>
                  <a:schemeClr val="tx1">
                    <a:lumMod val="65000"/>
                    <a:lumOff val="35000"/>
                  </a:schemeClr>
                </a:solidFill>
              </a:rPr>
              <a:t>Videncenter</a:t>
            </a:r>
            <a:r>
              <a:rPr lang="da-DK" sz="2000" b="1" dirty="0">
                <a:solidFill>
                  <a:schemeClr val="tx1">
                    <a:lumMod val="65000"/>
                    <a:lumOff val="35000"/>
                  </a:schemeClr>
                </a:solidFill>
              </a:rPr>
              <a:t> for Energibesparelser </a:t>
            </a:r>
            <a:br>
              <a:rPr lang="da-DK" sz="2000" b="1" dirty="0">
                <a:solidFill>
                  <a:schemeClr val="tx1">
                    <a:lumMod val="65000"/>
                    <a:lumOff val="35000"/>
                  </a:schemeClr>
                </a:solidFill>
              </a:rPr>
            </a:br>
            <a:r>
              <a:rPr lang="da-DK" sz="2000" b="1" dirty="0">
                <a:solidFill>
                  <a:schemeClr val="tx1">
                    <a:lumMod val="65000"/>
                    <a:lumOff val="35000"/>
                  </a:schemeClr>
                </a:solidFill>
              </a:rPr>
              <a:t>i Bygninger</a:t>
            </a:r>
          </a:p>
          <a:p>
            <a:endParaRPr lang="da-DK" sz="2000" dirty="0">
              <a:solidFill>
                <a:schemeClr val="tx1">
                  <a:lumMod val="65000"/>
                  <a:lumOff val="35000"/>
                </a:schemeClr>
              </a:solidFill>
            </a:endParaRPr>
          </a:p>
          <a:p>
            <a:r>
              <a:rPr lang="da-DK" sz="2000" dirty="0">
                <a:solidFill>
                  <a:schemeClr val="tx1">
                    <a:lumMod val="65000"/>
                    <a:lumOff val="35000"/>
                  </a:schemeClr>
                </a:solidFill>
              </a:rPr>
              <a:t>Telefon 72 20 22 55</a:t>
            </a:r>
          </a:p>
          <a:p>
            <a:endParaRPr lang="da-DK" sz="2000" dirty="0"/>
          </a:p>
          <a:p>
            <a:r>
              <a:rPr lang="da-DK" sz="2000" dirty="0" err="1">
                <a:solidFill>
                  <a:srgbClr val="58B7DD"/>
                </a:solidFill>
              </a:rPr>
              <a:t>www.ByggeriOgEnergi.dk</a:t>
            </a:r>
            <a:endParaRPr lang="da-DK" sz="2000" dirty="0">
              <a:solidFill>
                <a:srgbClr val="58B7DD"/>
              </a:solidFill>
            </a:endParaRPr>
          </a:p>
          <a:p>
            <a:r>
              <a:rPr lang="da-DK" sz="2000" dirty="0" err="1">
                <a:solidFill>
                  <a:srgbClr val="58B7DD"/>
                </a:solidFill>
              </a:rPr>
              <a:t>info@byggeriogenergi.dk</a:t>
            </a:r>
            <a:r>
              <a:rPr lang="da-DK" sz="2000" dirty="0"/>
              <a:t>  </a:t>
            </a:r>
            <a:r>
              <a:rPr lang="da-DK" sz="2000" b="1" cap="all" dirty="0"/>
              <a:t> </a:t>
            </a:r>
            <a:endParaRPr lang="da-DK" sz="2000" dirty="0">
              <a:solidFill>
                <a:srgbClr val="58B7DD"/>
              </a:solidFill>
            </a:endParaRPr>
          </a:p>
        </p:txBody>
      </p:sp>
      <p:sp>
        <p:nvSpPr>
          <p:cNvPr id="5" name="Titel 1"/>
          <p:cNvSpPr txBox="1">
            <a:spLocks/>
          </p:cNvSpPr>
          <p:nvPr/>
        </p:nvSpPr>
        <p:spPr>
          <a:xfrm>
            <a:off x="457200" y="413792"/>
            <a:ext cx="8229600" cy="85496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2400" dirty="0"/>
              <a:t>Kontakt</a:t>
            </a:r>
          </a:p>
        </p:txBody>
      </p:sp>
    </p:spTree>
    <p:extLst>
      <p:ext uri="{BB962C8B-B14F-4D97-AF65-F5344CB8AC3E}">
        <p14:creationId xmlns:p14="http://schemas.microsoft.com/office/powerpoint/2010/main" val="277023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467544" y="2047090"/>
            <a:ext cx="8064896" cy="28220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indhold 2"/>
          <p:cNvSpPr>
            <a:spLocks noGrp="1"/>
          </p:cNvSpPr>
          <p:nvPr>
            <p:ph sz="half" idx="2"/>
          </p:nvPr>
        </p:nvSpPr>
        <p:spPr>
          <a:xfrm>
            <a:off x="683568" y="2492896"/>
            <a:ext cx="7632848" cy="3951288"/>
          </a:xfrm>
        </p:spPr>
        <p:txBody>
          <a:bodyPr/>
          <a:lstStyle/>
          <a:p>
            <a:r>
              <a:rPr lang="da-DK" sz="2000" b="1" dirty="0"/>
              <a:t>          Reparationer og vedligeholdelse</a:t>
            </a:r>
          </a:p>
          <a:p>
            <a:endParaRPr lang="da-DK" sz="600" b="1" dirty="0"/>
          </a:p>
          <a:p>
            <a:pPr marL="342900" indent="-342900">
              <a:buFont typeface="Arial"/>
              <a:buChar char="•"/>
            </a:pPr>
            <a:r>
              <a:rPr lang="da-DK" sz="2000" dirty="0"/>
              <a:t>Er ikke omfattet af kravene – malerbehandling, maling af eternittag, reparation af puds på facader, </a:t>
            </a:r>
            <a:r>
              <a:rPr lang="da-DK" sz="2000" dirty="0" err="1"/>
              <a:t>ompudsning</a:t>
            </a:r>
            <a:r>
              <a:rPr lang="da-DK" sz="2000" dirty="0"/>
              <a:t> af facade, nye skotrender og inddækninger og lapning af huller i tagdækningen o.l.</a:t>
            </a:r>
          </a:p>
          <a:p>
            <a:pPr marL="342900" indent="-342900">
              <a:buFont typeface="Arial"/>
              <a:buChar char="•"/>
            </a:pPr>
            <a:endParaRPr lang="da-DK" sz="2000" dirty="0"/>
          </a:p>
          <a:p>
            <a:pPr marL="342900" indent="-342900">
              <a:buFont typeface="Arial"/>
              <a:buChar char="•"/>
            </a:pPr>
            <a:endParaRPr lang="da-DK" sz="2000" dirty="0"/>
          </a:p>
          <a:p>
            <a:endParaRPr lang="da-DK" sz="2000" dirty="0"/>
          </a:p>
        </p:txBody>
      </p:sp>
      <p:sp>
        <p:nvSpPr>
          <p:cNvPr id="8" name="Titel 1"/>
          <p:cNvSpPr txBox="1">
            <a:spLocks/>
          </p:cNvSpPr>
          <p:nvPr/>
        </p:nvSpPr>
        <p:spPr>
          <a:xfrm>
            <a:off x="467544" y="692696"/>
            <a:ext cx="8229600" cy="5760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Definitioner </a:t>
            </a:r>
            <a:br>
              <a:rPr lang="da-DK" sz="3200" dirty="0"/>
            </a:br>
            <a:endParaRPr lang="da-DK" sz="3200" dirty="0"/>
          </a:p>
        </p:txBody>
      </p:sp>
      <p:pic>
        <p:nvPicPr>
          <p:cNvPr id="2" name="Billed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576" y="2276872"/>
            <a:ext cx="582829" cy="648072"/>
          </a:xfrm>
          <a:prstGeom prst="rect">
            <a:avLst/>
          </a:prstGeom>
        </p:spPr>
      </p:pic>
    </p:spTree>
    <p:extLst>
      <p:ext uri="{BB962C8B-B14F-4D97-AF65-F5344CB8AC3E}">
        <p14:creationId xmlns:p14="http://schemas.microsoft.com/office/powerpoint/2010/main" val="211685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836712"/>
            <a:ext cx="6059016" cy="432048"/>
          </a:xfrm>
        </p:spPr>
        <p:txBody>
          <a:bodyPr/>
          <a:lstStyle/>
          <a:p>
            <a:r>
              <a:rPr lang="da-DK" sz="3200" dirty="0"/>
              <a:t>Tænk altid i energi…</a:t>
            </a:r>
          </a:p>
        </p:txBody>
      </p:sp>
      <p:sp>
        <p:nvSpPr>
          <p:cNvPr id="6" name="Pladsholder til indhold 5"/>
          <p:cNvSpPr>
            <a:spLocks noGrp="1"/>
          </p:cNvSpPr>
          <p:nvPr>
            <p:ph sz="half" idx="2"/>
          </p:nvPr>
        </p:nvSpPr>
        <p:spPr/>
        <p:txBody>
          <a:bodyPr/>
          <a:lstStyle/>
          <a:p>
            <a:pPr marL="457200" indent="-457200">
              <a:buFont typeface="Arial"/>
              <a:buChar char="•"/>
            </a:pPr>
            <a:r>
              <a:rPr lang="da-DK" sz="2400" dirty="0"/>
              <a:t>Energikravene vedrører </a:t>
            </a:r>
            <a:r>
              <a:rPr lang="da-DK" sz="2400" u="sng" dirty="0"/>
              <a:t>også</a:t>
            </a:r>
            <a:r>
              <a:rPr lang="da-DK" sz="2400" dirty="0"/>
              <a:t> eksisterende bygninger ved ombygning og andre forandringer, herunder udskiftninger </a:t>
            </a:r>
            <a:br>
              <a:rPr lang="da-DK" sz="2400" dirty="0"/>
            </a:br>
            <a:r>
              <a:rPr lang="da-DK" sz="2400" dirty="0"/>
              <a:t>(f</a:t>
            </a:r>
            <a:r>
              <a:rPr lang="da-DK" dirty="0"/>
              <a:t>remgår af BR18, kapitel 1, § 2)</a:t>
            </a:r>
            <a:endParaRPr lang="da-DK" sz="2400" dirty="0"/>
          </a:p>
          <a:p>
            <a:endParaRPr lang="da-DK" sz="2400" dirty="0"/>
          </a:p>
          <a:p>
            <a:pPr marL="457200" indent="-457200">
              <a:buFont typeface="Arial"/>
              <a:buChar char="•"/>
            </a:pPr>
            <a:r>
              <a:rPr lang="da-DK" sz="2400" dirty="0"/>
              <a:t>Eneste undtagelse er </a:t>
            </a:r>
            <a:r>
              <a:rPr lang="da-DK" sz="2400" dirty="0" err="1"/>
              <a:t>repara</a:t>
            </a:r>
            <a:r>
              <a:rPr lang="da-DK" sz="2400" dirty="0"/>
              <a:t>-</a:t>
            </a:r>
            <a:br>
              <a:rPr lang="da-DK" sz="2400" dirty="0"/>
            </a:br>
            <a:r>
              <a:rPr lang="da-DK" sz="2400" dirty="0" err="1"/>
              <a:t>tioner</a:t>
            </a:r>
            <a:r>
              <a:rPr lang="da-DK" sz="2400" dirty="0"/>
              <a:t> (malerarbejde o.l.)</a:t>
            </a:r>
            <a:br>
              <a:rPr lang="da-DK" sz="2400" dirty="0"/>
            </a:br>
            <a:endParaRPr lang="da-DK" sz="2400" dirty="0"/>
          </a:p>
        </p:txBody>
      </p:sp>
      <p:pic>
        <p:nvPicPr>
          <p:cNvPr id="4" name="Pladsholder til billede 3"/>
          <p:cNvPicPr>
            <a:picLocks noGrp="1" noChangeAspect="1"/>
          </p:cNvPicPr>
          <p:nvPr>
            <p:ph type="pic" sz="quarter" idx="10"/>
          </p:nvPr>
        </p:nvPicPr>
        <p:blipFill>
          <a:blip r:embed="rId2">
            <a:extLst>
              <a:ext uri="{28A0092B-C50C-407E-A947-70E740481C1C}">
                <a14:useLocalDpi xmlns:a14="http://schemas.microsoft.com/office/drawing/2010/main"/>
              </a:ext>
            </a:extLst>
          </a:blip>
          <a:stretch>
            <a:fillRect/>
          </a:stretch>
        </p:blipFill>
        <p:spPr>
          <a:xfrm>
            <a:off x="5542643" y="3451311"/>
            <a:ext cx="3600487" cy="2381275"/>
          </a:xfrm>
        </p:spPr>
      </p:pic>
    </p:spTree>
    <p:extLst>
      <p:ext uri="{BB962C8B-B14F-4D97-AF65-F5344CB8AC3E}">
        <p14:creationId xmlns:p14="http://schemas.microsoft.com/office/powerpoint/2010/main" val="23511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724942"/>
          </a:xfrm>
        </p:spPr>
        <p:txBody>
          <a:bodyPr/>
          <a:lstStyle/>
          <a:p>
            <a:r>
              <a:rPr lang="da-DK" sz="3200" dirty="0"/>
              <a:t>…Og tænk altid i indeklima</a:t>
            </a:r>
          </a:p>
        </p:txBody>
      </p:sp>
      <p:sp>
        <p:nvSpPr>
          <p:cNvPr id="3" name="Pladsholder til indhold 2"/>
          <p:cNvSpPr>
            <a:spLocks noGrp="1"/>
          </p:cNvSpPr>
          <p:nvPr>
            <p:ph idx="1"/>
          </p:nvPr>
        </p:nvSpPr>
        <p:spPr/>
        <p:txBody>
          <a:bodyPr/>
          <a:lstStyle/>
          <a:p>
            <a:pPr marL="457200" indent="-457200">
              <a:buFont typeface="Arial"/>
              <a:buChar char="•"/>
            </a:pPr>
            <a:r>
              <a:rPr lang="da-DK" sz="2400" dirty="0">
                <a:solidFill>
                  <a:srgbClr val="595959"/>
                </a:solidFill>
              </a:rPr>
              <a:t>Krav til ventilation i eksisterende bygninger ved ombygninger og forandringer, som påvirker ventilationen</a:t>
            </a:r>
          </a:p>
          <a:p>
            <a:pPr marL="1143000" lvl="1" indent="-457200">
              <a:buFont typeface="Arial"/>
              <a:buChar char="•"/>
            </a:pPr>
            <a:r>
              <a:rPr lang="da-DK" sz="2000" dirty="0">
                <a:solidFill>
                  <a:srgbClr val="595959"/>
                </a:solidFill>
                <a:latin typeface="Trebuchet MS" panose="020B0603020202020204" pitchFamily="34" charset="0"/>
              </a:rPr>
              <a:t>herunder udskiftninger, der reducerer ventilationen – fx udskiftning af døre og vinduer </a:t>
            </a:r>
            <a:br>
              <a:rPr lang="da-DK" sz="2000" dirty="0">
                <a:solidFill>
                  <a:srgbClr val="595959"/>
                </a:solidFill>
                <a:latin typeface="Trebuchet MS" panose="020B0603020202020204" pitchFamily="34" charset="0"/>
              </a:rPr>
            </a:br>
            <a:r>
              <a:rPr lang="da-DK" sz="2000" dirty="0">
                <a:solidFill>
                  <a:srgbClr val="595959"/>
                </a:solidFill>
                <a:latin typeface="Trebuchet MS" panose="020B0603020202020204" pitchFamily="34" charset="0"/>
              </a:rPr>
              <a:t>(sidstnævnte kan dog løses med </a:t>
            </a:r>
            <a:r>
              <a:rPr lang="da-DK" sz="2000" dirty="0" err="1">
                <a:solidFill>
                  <a:srgbClr val="595959"/>
                </a:solidFill>
                <a:latin typeface="Trebuchet MS" panose="020B0603020202020204" pitchFamily="34" charset="0"/>
              </a:rPr>
              <a:t>udeluftventiler</a:t>
            </a:r>
            <a:r>
              <a:rPr lang="da-DK" sz="2000" dirty="0">
                <a:solidFill>
                  <a:srgbClr val="595959"/>
                </a:solidFill>
                <a:latin typeface="Trebuchet MS" panose="020B0603020202020204" pitchFamily="34" charset="0"/>
              </a:rPr>
              <a:t>) </a:t>
            </a:r>
            <a:br>
              <a:rPr lang="da-DK" sz="2000" dirty="0">
                <a:solidFill>
                  <a:srgbClr val="595959"/>
                </a:solidFill>
                <a:latin typeface="Trebuchet MS" panose="020B0603020202020204" pitchFamily="34" charset="0"/>
              </a:rPr>
            </a:br>
            <a:endParaRPr lang="da-DK" sz="600" dirty="0">
              <a:solidFill>
                <a:srgbClr val="595959"/>
              </a:solidFill>
              <a:latin typeface="Trebuchet MS" panose="020B0603020202020204" pitchFamily="34" charset="0"/>
            </a:endParaRPr>
          </a:p>
          <a:p>
            <a:pPr marL="457200" indent="-457200">
              <a:buFont typeface="Arial"/>
              <a:buChar char="•"/>
            </a:pPr>
            <a:r>
              <a:rPr lang="da-DK" sz="2400" dirty="0">
                <a:solidFill>
                  <a:srgbClr val="595959"/>
                </a:solidFill>
              </a:rPr>
              <a:t>Fremgår af BR18’s vejledning om ventilation, punkt 1.1</a:t>
            </a:r>
          </a:p>
          <a:p>
            <a:pPr marL="457200" indent="-457200">
              <a:buFont typeface="Arial"/>
              <a:buChar char="•"/>
            </a:pPr>
            <a:r>
              <a:rPr lang="da-DK" sz="2400" dirty="0"/>
              <a:t>Formål</a:t>
            </a:r>
          </a:p>
          <a:p>
            <a:pPr marL="1143000" lvl="1" indent="-457200">
              <a:buFont typeface="Arial"/>
              <a:buChar char="•"/>
            </a:pPr>
            <a:r>
              <a:rPr lang="da-DK" sz="2000" dirty="0">
                <a:solidFill>
                  <a:srgbClr val="595959"/>
                </a:solidFill>
              </a:rPr>
              <a:t>Tilfredsstillende luftkvalitet og fugtforhold i hele benyttelsestiden – også ved renovering</a:t>
            </a:r>
            <a:endParaRPr lang="da-DK" sz="2000" dirty="0"/>
          </a:p>
          <a:p>
            <a:pPr marL="1143000" lvl="1" indent="-457200">
              <a:buFont typeface="Arial"/>
              <a:buChar char="•"/>
            </a:pPr>
            <a:r>
              <a:rPr lang="da-DK" sz="2000" dirty="0"/>
              <a:t>Godt indeklima og god bygningskvalitet</a:t>
            </a:r>
          </a:p>
        </p:txBody>
      </p:sp>
    </p:spTree>
    <p:extLst>
      <p:ext uri="{BB962C8B-B14F-4D97-AF65-F5344CB8AC3E}">
        <p14:creationId xmlns:p14="http://schemas.microsoft.com/office/powerpoint/2010/main" val="4284615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686800" cy="936104"/>
          </a:xfrm>
        </p:spPr>
        <p:txBody>
          <a:bodyPr/>
          <a:lstStyle/>
          <a:p>
            <a:r>
              <a:rPr lang="da-DK" sz="3200" dirty="0"/>
              <a:t>Husk altid fugten </a:t>
            </a:r>
            <a:br>
              <a:rPr lang="da-DK" sz="2000" dirty="0"/>
            </a:br>
            <a:r>
              <a:rPr lang="da-DK" sz="2000" dirty="0"/>
              <a:t>ved nybyggeri, ændret anvendelse, </a:t>
            </a:r>
            <a:br>
              <a:rPr lang="da-DK" sz="2000" dirty="0"/>
            </a:br>
            <a:r>
              <a:rPr lang="da-DK" sz="2000" dirty="0"/>
              <a:t>tilbygning eller ombygning og andre forandringer! </a:t>
            </a:r>
            <a:br>
              <a:rPr lang="da-DK" sz="2000" u="sng" dirty="0">
                <a:solidFill>
                  <a:schemeClr val="bg1">
                    <a:lumMod val="65000"/>
                  </a:schemeClr>
                </a:solidFill>
              </a:rPr>
            </a:br>
            <a:r>
              <a:rPr lang="da-DK" sz="2000" u="sng" dirty="0">
                <a:solidFill>
                  <a:schemeClr val="bg1">
                    <a:lumMod val="65000"/>
                  </a:schemeClr>
                </a:solidFill>
              </a:rPr>
              <a:t>						</a:t>
            </a:r>
            <a:endParaRPr lang="da-DK" sz="2000" dirty="0"/>
          </a:p>
        </p:txBody>
      </p:sp>
      <p:sp>
        <p:nvSpPr>
          <p:cNvPr id="8" name="Pladsholder til indhold 7"/>
          <p:cNvSpPr>
            <a:spLocks noGrp="1"/>
          </p:cNvSpPr>
          <p:nvPr>
            <p:ph idx="1"/>
          </p:nvPr>
        </p:nvSpPr>
        <p:spPr>
          <a:xfrm>
            <a:off x="520833" y="2060848"/>
            <a:ext cx="8227631" cy="4797152"/>
          </a:xfrm>
          <a:ln w="6350" cmpd="sng"/>
        </p:spPr>
        <p:txBody>
          <a:bodyPr/>
          <a:lstStyle/>
          <a:p>
            <a:pPr>
              <a:lnSpc>
                <a:spcPct val="100000"/>
              </a:lnSpc>
            </a:pPr>
            <a:r>
              <a:rPr lang="da-DK" dirty="0"/>
              <a:t>Bygninger skal projekteres, udføres og vedligeholdes</a:t>
            </a:r>
          </a:p>
          <a:p>
            <a:pPr marL="457200" indent="-457200">
              <a:lnSpc>
                <a:spcPct val="100000"/>
              </a:lnSpc>
              <a:buFont typeface="Arial"/>
              <a:buChar char="•"/>
            </a:pPr>
            <a:r>
              <a:rPr lang="da-DK" sz="2400" dirty="0"/>
              <a:t>så vand og fugt ikke medfører risiko for personers sundhed eller skader på bygningen</a:t>
            </a:r>
          </a:p>
          <a:p>
            <a:pPr marL="457200" indent="-457200">
              <a:lnSpc>
                <a:spcPct val="100000"/>
              </a:lnSpc>
              <a:buFont typeface="Arial"/>
              <a:buChar char="•"/>
            </a:pPr>
            <a:r>
              <a:rPr lang="da-DK" sz="2400" dirty="0"/>
              <a:t>så klimaskærmen er tæt mod indtrængen af regn og smeltevand, og så det på en forsvarlig måde kan løbe af. Tagvand skal via tagrender og/eller tagnedløb afledes til afløb</a:t>
            </a:r>
          </a:p>
          <a:p>
            <a:pPr marL="457200" indent="-457200">
              <a:buFont typeface="Arial"/>
              <a:buChar char="•"/>
            </a:pPr>
            <a:endParaRPr lang="da-DK" sz="1800" dirty="0"/>
          </a:p>
          <a:p>
            <a:r>
              <a:rPr lang="da-DK" sz="2000" dirty="0"/>
              <a:t>BR18: §§ 334 –338</a:t>
            </a:r>
            <a:br>
              <a:rPr lang="da-DK" sz="2000" dirty="0"/>
            </a:br>
            <a:endParaRPr lang="da-DK" sz="2000" dirty="0"/>
          </a:p>
          <a:p>
            <a:endParaRPr lang="da-DK" sz="1800" u="sng" dirty="0">
              <a:solidFill>
                <a:schemeClr val="tx1">
                  <a:lumMod val="65000"/>
                  <a:lumOff val="35000"/>
                </a:schemeClr>
              </a:solidFill>
            </a:endParaRPr>
          </a:p>
          <a:p>
            <a:pPr marL="4343400" lvl="8" indent="-457200">
              <a:buFont typeface="Arial"/>
              <a:buChar char="•"/>
            </a:pPr>
            <a:endParaRPr lang="da-DK" dirty="0"/>
          </a:p>
          <a:p>
            <a:pPr>
              <a:lnSpc>
                <a:spcPct val="100000"/>
              </a:lnSpc>
            </a:pPr>
            <a:endParaRPr lang="da-DK" sz="1800" dirty="0"/>
          </a:p>
        </p:txBody>
      </p:sp>
    </p:spTree>
    <p:extLst>
      <p:ext uri="{BB962C8B-B14F-4D97-AF65-F5344CB8AC3E}">
        <p14:creationId xmlns:p14="http://schemas.microsoft.com/office/powerpoint/2010/main" val="415888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686800" cy="936104"/>
          </a:xfrm>
        </p:spPr>
        <p:txBody>
          <a:bodyPr/>
          <a:lstStyle/>
          <a:p>
            <a:r>
              <a:rPr lang="da-DK" sz="3200" dirty="0"/>
              <a:t>Husk altid fugten </a:t>
            </a:r>
            <a:br>
              <a:rPr lang="da-DK" sz="2000" dirty="0"/>
            </a:br>
            <a:r>
              <a:rPr lang="da-DK" sz="2000" dirty="0"/>
              <a:t>ved nybyggeri, ændret anvendelse, </a:t>
            </a:r>
            <a:br>
              <a:rPr lang="da-DK" sz="2000" dirty="0"/>
            </a:br>
            <a:r>
              <a:rPr lang="da-DK" sz="2000" dirty="0"/>
              <a:t>tilbygning eller ombygning og andre forandringer! </a:t>
            </a:r>
            <a:br>
              <a:rPr lang="da-DK" sz="2000" dirty="0"/>
            </a:br>
            <a:r>
              <a:rPr lang="da-DK" sz="2000" u="sng" dirty="0">
                <a:solidFill>
                  <a:schemeClr val="bg1">
                    <a:lumMod val="65000"/>
                  </a:schemeClr>
                </a:solidFill>
              </a:rPr>
              <a:t>									</a:t>
            </a:r>
            <a:endParaRPr lang="da-DK" sz="2000" dirty="0"/>
          </a:p>
        </p:txBody>
      </p:sp>
      <p:sp>
        <p:nvSpPr>
          <p:cNvPr id="8" name="Pladsholder til indhold 7"/>
          <p:cNvSpPr>
            <a:spLocks noGrp="1"/>
          </p:cNvSpPr>
          <p:nvPr>
            <p:ph idx="1"/>
          </p:nvPr>
        </p:nvSpPr>
        <p:spPr>
          <a:xfrm>
            <a:off x="520833" y="1772816"/>
            <a:ext cx="8155623" cy="5085184"/>
          </a:xfrm>
          <a:ln w="6350" cmpd="sng"/>
        </p:spPr>
        <p:txBody>
          <a:bodyPr/>
          <a:lstStyle/>
          <a:p>
            <a:r>
              <a:rPr lang="da-DK" dirty="0"/>
              <a:t>Bygninger skal sikres mod </a:t>
            </a:r>
          </a:p>
          <a:p>
            <a:pPr marL="457200" indent="-457200">
              <a:buFont typeface="Arial"/>
              <a:buChar char="•"/>
            </a:pPr>
            <a:r>
              <a:rPr lang="da-DK" sz="2400" dirty="0"/>
              <a:t>Skadelig akkumulering af kondensfugt som følge af fugttransport fra </a:t>
            </a:r>
            <a:r>
              <a:rPr lang="da-DK" sz="2400" dirty="0" err="1"/>
              <a:t>indeluften</a:t>
            </a:r>
            <a:endParaRPr lang="da-DK" sz="2400" dirty="0"/>
          </a:p>
          <a:p>
            <a:pPr marL="457200" indent="-457200">
              <a:buFont typeface="Arial"/>
              <a:buChar char="•"/>
            </a:pPr>
            <a:r>
              <a:rPr lang="da-DK" sz="2400" dirty="0"/>
              <a:t>Kuldebroer i klimaskærmen må ikke medføre problemer med fx kondensdannelse og skimmelvækst</a:t>
            </a:r>
          </a:p>
          <a:p>
            <a:pPr marL="457200" indent="-457200">
              <a:buFont typeface="Arial"/>
              <a:buChar char="•"/>
            </a:pPr>
            <a:r>
              <a:rPr lang="da-DK" sz="2400" dirty="0"/>
              <a:t>Bygningskonstruktioner og –materialer må ikke have et fugtindhold, der ved indflytning medfører risiko for vækst af skimmelsvamp</a:t>
            </a:r>
          </a:p>
          <a:p>
            <a:pPr marL="457200" indent="-457200">
              <a:buFont typeface="Arial"/>
              <a:buChar char="•"/>
            </a:pPr>
            <a:r>
              <a:rPr lang="da-DK" sz="2400" dirty="0"/>
              <a:t>Indtrængning af vand fra grundvand og overfladevand og mod opsugning af fugt fra undergrunden</a:t>
            </a:r>
          </a:p>
          <a:p>
            <a:r>
              <a:rPr lang="da-DK" sz="2000" dirty="0"/>
              <a:t>BR18: §§ 334 338</a:t>
            </a:r>
          </a:p>
          <a:p>
            <a:pPr marL="457200" indent="-457200">
              <a:buFont typeface="Arial"/>
              <a:buChar char="•"/>
            </a:pPr>
            <a:endParaRPr lang="da-DK" sz="2400" dirty="0"/>
          </a:p>
          <a:p>
            <a:endParaRPr lang="da-DK" sz="2400" dirty="0"/>
          </a:p>
        </p:txBody>
      </p:sp>
    </p:spTree>
    <p:extLst>
      <p:ext uri="{BB962C8B-B14F-4D97-AF65-F5344CB8AC3E}">
        <p14:creationId xmlns:p14="http://schemas.microsoft.com/office/powerpoint/2010/main" val="64316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2644"/>
            <a:ext cx="9144000" cy="1945356"/>
          </a:xfrm>
          <a:prstGeom prst="rect">
            <a:avLst/>
          </a:prstGeom>
        </p:spPr>
      </p:pic>
      <p:sp>
        <p:nvSpPr>
          <p:cNvPr id="2" name="Pladsholder til tekst 1"/>
          <p:cNvSpPr>
            <a:spLocks noGrp="1"/>
          </p:cNvSpPr>
          <p:nvPr>
            <p:ph type="body" sz="quarter" idx="11"/>
          </p:nvPr>
        </p:nvSpPr>
        <p:spPr/>
        <p:txBody>
          <a:bodyPr/>
          <a:lstStyle/>
          <a:p>
            <a:r>
              <a:rPr lang="da-DK" sz="4000" dirty="0"/>
              <a:t>Hvordan overholdes energikravene i BR?</a:t>
            </a:r>
          </a:p>
        </p:txBody>
      </p:sp>
      <p:sp>
        <p:nvSpPr>
          <p:cNvPr id="3" name="Pladsholder til tekst 2"/>
          <p:cNvSpPr>
            <a:spLocks noGrp="1"/>
          </p:cNvSpPr>
          <p:nvPr>
            <p:ph type="body" sz="quarter" idx="12"/>
          </p:nvPr>
        </p:nvSpPr>
        <p:spPr>
          <a:xfrm>
            <a:off x="755576" y="2708920"/>
            <a:ext cx="6264696" cy="914400"/>
          </a:xfrm>
        </p:spPr>
        <p:txBody>
          <a:bodyPr/>
          <a:lstStyle/>
          <a:p>
            <a:r>
              <a:rPr lang="da-DK" sz="3200" dirty="0">
                <a:solidFill>
                  <a:schemeClr val="tx1">
                    <a:lumMod val="65000"/>
                    <a:lumOff val="35000"/>
                  </a:schemeClr>
                </a:solidFill>
              </a:rPr>
              <a:t>Nybyggeri</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4" name="Tekstfelt 13"/>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6" name="Bille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266182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6256" y="388098"/>
            <a:ext cx="1812751" cy="382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kstfelt 11"/>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pic>
        <p:nvPicPr>
          <p:cNvPr id="7" name="Billede 6">
            <a:extLst>
              <a:ext uri="{FF2B5EF4-FFF2-40B4-BE49-F238E27FC236}">
                <a16:creationId xmlns:a16="http://schemas.microsoft.com/office/drawing/2014/main" id="{6212F4D6-AA4E-5846-924D-C98B9816D7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2439" y="1268760"/>
            <a:ext cx="6300192" cy="4510365"/>
          </a:xfrm>
          <a:prstGeom prst="rect">
            <a:avLst/>
          </a:prstGeom>
        </p:spPr>
      </p:pic>
    </p:spTree>
    <p:extLst>
      <p:ext uri="{BB962C8B-B14F-4D97-AF65-F5344CB8AC3E}">
        <p14:creationId xmlns:p14="http://schemas.microsoft.com/office/powerpoint/2010/main" val="173620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EF1A6495-B983-4184-AFF7-C55B4682B4B4}"/>
              </a:ext>
            </a:extLst>
          </p:cNvPr>
          <p:cNvSpPr/>
          <p:nvPr/>
        </p:nvSpPr>
        <p:spPr>
          <a:xfrm>
            <a:off x="4211960" y="1957508"/>
            <a:ext cx="4536504" cy="1008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da-DK" dirty="0"/>
          </a:p>
        </p:txBody>
      </p:sp>
      <p:sp>
        <p:nvSpPr>
          <p:cNvPr id="2" name="Pladsholder til tekst 1"/>
          <p:cNvSpPr>
            <a:spLocks noGrp="1"/>
          </p:cNvSpPr>
          <p:nvPr>
            <p:ph type="body" idx="1"/>
          </p:nvPr>
        </p:nvSpPr>
        <p:spPr>
          <a:xfrm>
            <a:off x="611560" y="836712"/>
            <a:ext cx="4762872" cy="639762"/>
          </a:xfrm>
        </p:spPr>
        <p:txBody>
          <a:bodyPr/>
          <a:lstStyle/>
          <a:p>
            <a:r>
              <a:rPr lang="da-DK" sz="2400" dirty="0"/>
              <a:t>Om </a:t>
            </a:r>
            <a:r>
              <a:rPr lang="da-DK" sz="2400" dirty="0" err="1"/>
              <a:t>Videncenter</a:t>
            </a:r>
            <a:r>
              <a:rPr lang="da-DK" sz="2400" dirty="0"/>
              <a:t> for Energibesparelser i Bygninger</a:t>
            </a:r>
          </a:p>
        </p:txBody>
      </p:sp>
      <p:sp>
        <p:nvSpPr>
          <p:cNvPr id="3" name="Pladsholder til tekst 2"/>
          <p:cNvSpPr>
            <a:spLocks noGrp="1"/>
          </p:cNvSpPr>
          <p:nvPr>
            <p:ph sz="half" idx="2"/>
          </p:nvPr>
        </p:nvSpPr>
        <p:spPr>
          <a:xfrm>
            <a:off x="611560" y="1881299"/>
            <a:ext cx="3456384" cy="1835733"/>
          </a:xfrm>
        </p:spPr>
        <p:txBody>
          <a:bodyPr/>
          <a:lstStyle/>
          <a:p>
            <a:r>
              <a:rPr lang="da-DK" sz="2000" b="1" dirty="0"/>
              <a:t>www.ByggeriOgEnergi.dk</a:t>
            </a:r>
          </a:p>
          <a:p>
            <a:r>
              <a:rPr lang="da-DK" sz="2000" dirty="0" err="1"/>
              <a:t>Tlf</a:t>
            </a:r>
            <a:r>
              <a:rPr lang="da-DK" sz="2000" dirty="0"/>
              <a:t>: 72 20 22 55</a:t>
            </a:r>
          </a:p>
          <a:p>
            <a:r>
              <a:rPr lang="da-DK" sz="2000" dirty="0" err="1"/>
              <a:t>info@ByggeriOgEnergi.dk</a:t>
            </a:r>
            <a:endParaRPr lang="da-DK" sz="2000" dirty="0"/>
          </a:p>
        </p:txBody>
      </p:sp>
      <p:sp>
        <p:nvSpPr>
          <p:cNvPr id="5" name="TextBox 8">
            <a:extLst>
              <a:ext uri="{FF2B5EF4-FFF2-40B4-BE49-F238E27FC236}">
                <a16:creationId xmlns:a16="http://schemas.microsoft.com/office/drawing/2014/main" id="{5B6A4C58-24BC-4951-83D7-7BC944EF9E8B}"/>
              </a:ext>
            </a:extLst>
          </p:cNvPr>
          <p:cNvSpPr txBox="1"/>
          <p:nvPr/>
        </p:nvSpPr>
        <p:spPr>
          <a:xfrm>
            <a:off x="4349668" y="2065659"/>
            <a:ext cx="4190937" cy="784830"/>
          </a:xfrm>
          <a:prstGeom prst="rect">
            <a:avLst/>
          </a:prstGeom>
          <a:noFill/>
          <a:ln>
            <a:noFill/>
          </a:ln>
        </p:spPr>
        <p:txBody>
          <a:bodyPr wrap="square" rtlCol="0">
            <a:spAutoFit/>
          </a:bodyPr>
          <a:lstStyle/>
          <a:p>
            <a:pPr algn="ctr"/>
            <a:r>
              <a:rPr lang="da-DK" sz="1500" dirty="0">
                <a:solidFill>
                  <a:schemeClr val="tx1">
                    <a:lumMod val="65000"/>
                    <a:lumOff val="35000"/>
                  </a:schemeClr>
                </a:solidFill>
                <a:latin typeface="Trebuchet MS" panose="020B0603020202020204" pitchFamily="34" charset="0"/>
              </a:rPr>
              <a:t>Hjemmeside – Energiløsninger og guider – Beregningsprogrammer til besparelser og fugt – Information om energikrav i BR18 m.m. </a:t>
            </a:r>
          </a:p>
        </p:txBody>
      </p:sp>
      <p:grpSp>
        <p:nvGrpSpPr>
          <p:cNvPr id="12" name="Gruppe 11">
            <a:extLst>
              <a:ext uri="{FF2B5EF4-FFF2-40B4-BE49-F238E27FC236}">
                <a16:creationId xmlns:a16="http://schemas.microsoft.com/office/drawing/2014/main" id="{92BA1767-EB3B-41DE-BF2C-5B5486D5F08D}"/>
              </a:ext>
            </a:extLst>
          </p:cNvPr>
          <p:cNvGrpSpPr/>
          <p:nvPr/>
        </p:nvGrpSpPr>
        <p:grpSpPr>
          <a:xfrm>
            <a:off x="4132262" y="3221090"/>
            <a:ext cx="4616201" cy="2534035"/>
            <a:chOff x="3695199" y="2943545"/>
            <a:chExt cx="5267494" cy="2891558"/>
          </a:xfrm>
        </p:grpSpPr>
        <p:pic>
          <p:nvPicPr>
            <p:cNvPr id="6" name="Billede 5">
              <a:extLst>
                <a:ext uri="{FF2B5EF4-FFF2-40B4-BE49-F238E27FC236}">
                  <a16:creationId xmlns:a16="http://schemas.microsoft.com/office/drawing/2014/main" id="{2DB5EFFC-6C31-4A14-B958-6FB02B8F61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2320" y="5204498"/>
              <a:ext cx="1279463" cy="593591"/>
            </a:xfrm>
            <a:prstGeom prst="rect">
              <a:avLst/>
            </a:prstGeom>
          </p:spPr>
        </p:pic>
        <p:pic>
          <p:nvPicPr>
            <p:cNvPr id="7" name="Billede 6">
              <a:extLst>
                <a:ext uri="{FF2B5EF4-FFF2-40B4-BE49-F238E27FC236}">
                  <a16:creationId xmlns:a16="http://schemas.microsoft.com/office/drawing/2014/main" id="{1C68E347-16A7-4CD5-AD68-DC3E636D3C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2320" y="4091068"/>
              <a:ext cx="1362328" cy="902542"/>
            </a:xfrm>
            <a:prstGeom prst="rect">
              <a:avLst/>
            </a:prstGeom>
          </p:spPr>
        </p:pic>
        <p:pic>
          <p:nvPicPr>
            <p:cNvPr id="8" name="Billede 7">
              <a:extLst>
                <a:ext uri="{FF2B5EF4-FFF2-40B4-BE49-F238E27FC236}">
                  <a16:creationId xmlns:a16="http://schemas.microsoft.com/office/drawing/2014/main" id="{ACBEC5B7-60E6-401D-8F51-A64D888C7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1262" y="4367491"/>
              <a:ext cx="1886963" cy="329470"/>
            </a:xfrm>
            <a:prstGeom prst="rect">
              <a:avLst/>
            </a:prstGeom>
          </p:spPr>
        </p:pic>
        <p:pic>
          <p:nvPicPr>
            <p:cNvPr id="9" name="Billede 8">
              <a:extLst>
                <a:ext uri="{FF2B5EF4-FFF2-40B4-BE49-F238E27FC236}">
                  <a16:creationId xmlns:a16="http://schemas.microsoft.com/office/drawing/2014/main" id="{9759F9DE-D6D9-41AB-88EF-61369F465D7A}"/>
                </a:ext>
              </a:extLst>
            </p:cNvPr>
            <p:cNvPicPr>
              <a:picLocks noChangeAspect="1"/>
            </p:cNvPicPr>
            <p:nvPr/>
          </p:nvPicPr>
          <p:blipFill>
            <a:blip r:embed="rId5"/>
            <a:stretch>
              <a:fillRect/>
            </a:stretch>
          </p:blipFill>
          <p:spPr>
            <a:xfrm>
              <a:off x="4680635" y="4988474"/>
              <a:ext cx="2205893" cy="846629"/>
            </a:xfrm>
            <a:prstGeom prst="rect">
              <a:avLst/>
            </a:prstGeom>
          </p:spPr>
        </p:pic>
        <p:pic>
          <p:nvPicPr>
            <p:cNvPr id="10" name="Billede 9">
              <a:extLst>
                <a:ext uri="{FF2B5EF4-FFF2-40B4-BE49-F238E27FC236}">
                  <a16:creationId xmlns:a16="http://schemas.microsoft.com/office/drawing/2014/main" id="{61BD71C4-FAF0-4929-841D-3666FC8D64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23109" y="3142832"/>
              <a:ext cx="1839584" cy="1224659"/>
            </a:xfrm>
            <a:prstGeom prst="rect">
              <a:avLst/>
            </a:prstGeom>
          </p:spPr>
        </p:pic>
        <p:pic>
          <p:nvPicPr>
            <p:cNvPr id="11" name="Picture 2">
              <a:extLst>
                <a:ext uri="{FF2B5EF4-FFF2-40B4-BE49-F238E27FC236}">
                  <a16:creationId xmlns:a16="http://schemas.microsoft.com/office/drawing/2014/main" id="{FD6D17E9-1CAF-4C30-BEE4-098A981AC3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695199" y="2943545"/>
              <a:ext cx="2718206" cy="1209751"/>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3" name="Billede 12">
            <a:extLst>
              <a:ext uri="{FF2B5EF4-FFF2-40B4-BE49-F238E27FC236}">
                <a16:creationId xmlns:a16="http://schemas.microsoft.com/office/drawing/2014/main" id="{CF44FE6B-6399-4867-BED9-2F1CAD779C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9404" y="3429000"/>
            <a:ext cx="4050646" cy="2549356"/>
          </a:xfrm>
          <a:prstGeom prst="rect">
            <a:avLst/>
          </a:prstGeom>
        </p:spPr>
      </p:pic>
    </p:spTree>
    <p:extLst>
      <p:ext uri="{BB962C8B-B14F-4D97-AF65-F5344CB8AC3E}">
        <p14:creationId xmlns:p14="http://schemas.microsoft.com/office/powerpoint/2010/main" val="362281893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67544" y="1855365"/>
            <a:ext cx="8424936" cy="4813995"/>
          </a:xfrm>
        </p:spPr>
        <p:txBody>
          <a:bodyPr/>
          <a:lstStyle/>
          <a:p>
            <a:pPr marL="514350" indent="-514350">
              <a:buAutoNum type="arabicPeriod"/>
            </a:pPr>
            <a:r>
              <a:rPr lang="da-DK" sz="2400" b="1" dirty="0">
                <a:solidFill>
                  <a:schemeClr val="tx1">
                    <a:lumMod val="65000"/>
                    <a:lumOff val="35000"/>
                  </a:schemeClr>
                </a:solidFill>
              </a:rPr>
              <a:t>Energirammen:</a:t>
            </a:r>
            <a:br>
              <a:rPr lang="da-DK" sz="2400" dirty="0">
                <a:solidFill>
                  <a:schemeClr val="tx1">
                    <a:lumMod val="65000"/>
                    <a:lumOff val="35000"/>
                  </a:schemeClr>
                </a:solidFill>
              </a:rPr>
            </a:br>
            <a:r>
              <a:rPr lang="da-DK" sz="2400" dirty="0">
                <a:solidFill>
                  <a:schemeClr val="tx1">
                    <a:lumMod val="65000"/>
                    <a:lumOff val="35000"/>
                  </a:schemeClr>
                </a:solidFill>
              </a:rPr>
              <a:t>Sikrer, at bygningen har minimalt energibehov </a:t>
            </a:r>
            <a:br>
              <a:rPr lang="da-DK" sz="2400" dirty="0">
                <a:solidFill>
                  <a:schemeClr val="tx1">
                    <a:lumMod val="65000"/>
                    <a:lumOff val="35000"/>
                  </a:schemeClr>
                </a:solidFill>
              </a:rPr>
            </a:br>
            <a:endParaRPr lang="da-DK" sz="1000" dirty="0">
              <a:solidFill>
                <a:schemeClr val="tx1">
                  <a:lumMod val="65000"/>
                  <a:lumOff val="35000"/>
                </a:schemeClr>
              </a:solidFill>
            </a:endParaRPr>
          </a:p>
          <a:p>
            <a:pPr marL="514350" indent="-514350">
              <a:buAutoNum type="arabicPeriod"/>
            </a:pPr>
            <a:r>
              <a:rPr lang="da-DK" sz="2400" b="1" dirty="0">
                <a:solidFill>
                  <a:schemeClr val="tx1">
                    <a:lumMod val="65000"/>
                    <a:lumOff val="35000"/>
                  </a:schemeClr>
                </a:solidFill>
              </a:rPr>
              <a:t>Transmissionstab:</a:t>
            </a:r>
            <a:br>
              <a:rPr lang="da-DK" sz="2400" dirty="0">
                <a:solidFill>
                  <a:schemeClr val="tx1">
                    <a:lumMod val="65000"/>
                    <a:lumOff val="35000"/>
                  </a:schemeClr>
                </a:solidFill>
              </a:rPr>
            </a:br>
            <a:r>
              <a:rPr lang="da-DK" sz="2400" dirty="0">
                <a:solidFill>
                  <a:schemeClr val="tx1">
                    <a:lumMod val="65000"/>
                    <a:lumOff val="35000"/>
                  </a:schemeClr>
                </a:solidFill>
              </a:rPr>
              <a:t>Sikrer gode bygninger med komfort og velisolerede konstruktioner</a:t>
            </a:r>
            <a:br>
              <a:rPr lang="da-DK" sz="2400" dirty="0">
                <a:solidFill>
                  <a:schemeClr val="tx1">
                    <a:lumMod val="65000"/>
                    <a:lumOff val="35000"/>
                  </a:schemeClr>
                </a:solidFill>
              </a:rPr>
            </a:br>
            <a:endParaRPr lang="da-DK" sz="1000" dirty="0">
              <a:solidFill>
                <a:schemeClr val="tx1">
                  <a:lumMod val="65000"/>
                  <a:lumOff val="35000"/>
                </a:schemeClr>
              </a:solidFill>
            </a:endParaRPr>
          </a:p>
          <a:p>
            <a:pPr marL="514350" indent="-514350">
              <a:buAutoNum type="arabicPeriod"/>
            </a:pPr>
            <a:r>
              <a:rPr lang="da-DK" sz="2400" b="1" dirty="0">
                <a:solidFill>
                  <a:schemeClr val="tx1">
                    <a:lumMod val="65000"/>
                    <a:lumOff val="35000"/>
                  </a:schemeClr>
                </a:solidFill>
              </a:rPr>
              <a:t>Mindste varmeisolering:</a:t>
            </a:r>
            <a:br>
              <a:rPr lang="da-DK" sz="2400" dirty="0">
                <a:solidFill>
                  <a:schemeClr val="tx1">
                    <a:lumMod val="65000"/>
                    <a:lumOff val="35000"/>
                  </a:schemeClr>
                </a:solidFill>
              </a:rPr>
            </a:br>
            <a:r>
              <a:rPr lang="da-DK" sz="2400" dirty="0"/>
              <a:t>Sikrer alle bygningsdele mod risiko for fugtteknisk problem pga. kolde overflader</a:t>
            </a:r>
            <a:br>
              <a:rPr lang="da-DK" sz="2400" dirty="0">
                <a:solidFill>
                  <a:schemeClr val="tx1">
                    <a:lumMod val="65000"/>
                    <a:lumOff val="35000"/>
                  </a:schemeClr>
                </a:solidFill>
              </a:rPr>
            </a:br>
            <a:endParaRPr lang="da-DK" sz="1000" dirty="0">
              <a:solidFill>
                <a:schemeClr val="tx1">
                  <a:lumMod val="65000"/>
                  <a:lumOff val="35000"/>
                </a:schemeClr>
              </a:solidFill>
            </a:endParaRPr>
          </a:p>
          <a:p>
            <a:pPr marL="514350" indent="-514350">
              <a:buAutoNum type="arabicPeriod"/>
            </a:pPr>
            <a:r>
              <a:rPr lang="da-DK" sz="2400" b="1" dirty="0">
                <a:solidFill>
                  <a:schemeClr val="tx1">
                    <a:lumMod val="65000"/>
                    <a:lumOff val="35000"/>
                  </a:schemeClr>
                </a:solidFill>
              </a:rPr>
              <a:t>Krav om lufttæthed:</a:t>
            </a:r>
            <a:br>
              <a:rPr lang="da-DK" sz="2400" dirty="0">
                <a:solidFill>
                  <a:schemeClr val="tx1">
                    <a:lumMod val="65000"/>
                    <a:lumOff val="35000"/>
                  </a:schemeClr>
                </a:solidFill>
              </a:rPr>
            </a:br>
            <a:r>
              <a:rPr lang="da-DK" sz="2400" dirty="0"/>
              <a:t>Sikrer mod utætheder og trækgener</a:t>
            </a:r>
            <a:br>
              <a:rPr lang="da-DK" sz="2400" dirty="0"/>
            </a:br>
            <a:endParaRPr lang="da-DK" sz="2400" dirty="0"/>
          </a:p>
          <a:p>
            <a:pPr marL="514350" indent="-514350">
              <a:buAutoNum type="arabicPeriod"/>
            </a:pPr>
            <a:endParaRPr lang="da-DK" sz="2400" dirty="0"/>
          </a:p>
        </p:txBody>
      </p:sp>
      <p:sp>
        <p:nvSpPr>
          <p:cNvPr id="4" name="Titel 1"/>
          <p:cNvSpPr txBox="1">
            <a:spLocks/>
          </p:cNvSpPr>
          <p:nvPr/>
        </p:nvSpPr>
        <p:spPr bwMode="auto">
          <a:xfrm>
            <a:off x="457200" y="831850"/>
            <a:ext cx="8229600" cy="724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Sammenhængen </a:t>
            </a:r>
            <a:br>
              <a:rPr lang="da-DK" sz="3200" dirty="0"/>
            </a:br>
            <a:r>
              <a:rPr lang="da-DK" sz="2000" dirty="0"/>
              <a:t>mellem kravene</a:t>
            </a:r>
          </a:p>
        </p:txBody>
      </p:sp>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76787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2"/>
          </p:nvPr>
        </p:nvSpPr>
        <p:spPr>
          <a:xfrm>
            <a:off x="725823" y="1844824"/>
            <a:ext cx="7416824" cy="1472650"/>
          </a:xfrm>
        </p:spPr>
        <p:txBody>
          <a:bodyPr/>
          <a:lstStyle/>
          <a:p>
            <a:r>
              <a:rPr lang="da-DK" sz="3200" b="1" dirty="0">
                <a:solidFill>
                  <a:schemeClr val="tx1">
                    <a:lumMod val="65000"/>
                    <a:lumOff val="35000"/>
                  </a:schemeClr>
                </a:solidFill>
              </a:rPr>
              <a:t>Energirammen</a:t>
            </a:r>
          </a:p>
          <a:p>
            <a:r>
              <a:rPr lang="da-DK" sz="3200" dirty="0">
                <a:solidFill>
                  <a:schemeClr val="bg1">
                    <a:lumMod val="85000"/>
                  </a:schemeClr>
                </a:solidFill>
              </a:rPr>
              <a:t>Dimensionerende transmissionstab</a:t>
            </a:r>
          </a:p>
          <a:p>
            <a:r>
              <a:rPr lang="da-DK" sz="3200" dirty="0">
                <a:solidFill>
                  <a:schemeClr val="bg1">
                    <a:lumMod val="85000"/>
                  </a:schemeClr>
                </a:solidFill>
              </a:rPr>
              <a:t>Generelle mindstekrav til klimaskærm</a:t>
            </a:r>
          </a:p>
          <a:p>
            <a:r>
              <a:rPr lang="da-DK" sz="3200" dirty="0">
                <a:solidFill>
                  <a:schemeClr val="bg1">
                    <a:lumMod val="85000"/>
                  </a:schemeClr>
                </a:solidFill>
              </a:rPr>
              <a:t>Lufttæthed</a:t>
            </a:r>
          </a:p>
          <a:p>
            <a:r>
              <a:rPr lang="da-DK" sz="3200" dirty="0">
                <a:solidFill>
                  <a:schemeClr val="bg1">
                    <a:lumMod val="85000"/>
                  </a:schemeClr>
                </a:solidFill>
              </a:rPr>
              <a:t>Andel af vedvarende energi</a:t>
            </a:r>
          </a:p>
          <a:p>
            <a:endParaRPr lang="da-DK" sz="3200" dirty="0">
              <a:solidFill>
                <a:schemeClr val="bg1">
                  <a:lumMod val="75000"/>
                </a:schemeClr>
              </a:solidFill>
            </a:endParaRPr>
          </a:p>
          <a:p>
            <a:endParaRPr lang="da-DK" sz="3200" dirty="0"/>
          </a:p>
          <a:p>
            <a:endParaRPr lang="da-DK" sz="3200" b="1" dirty="0"/>
          </a:p>
          <a:p>
            <a:endParaRPr lang="da-DK" sz="3200" b="1" dirty="0"/>
          </a:p>
        </p:txBody>
      </p:sp>
      <p:pic>
        <p:nvPicPr>
          <p:cNvPr id="8" name="Billed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3772"/>
            <a:ext cx="9144000" cy="1943100"/>
          </a:xfrm>
          <a:prstGeom prst="rect">
            <a:avLst/>
          </a:prstGeom>
        </p:spPr>
      </p:pic>
      <p:sp>
        <p:nvSpPr>
          <p:cNvPr id="9" name="Tekstboks 8"/>
          <p:cNvSpPr txBox="1"/>
          <p:nvPr/>
        </p:nvSpPr>
        <p:spPr>
          <a:xfrm rot="16200000">
            <a:off x="5834894"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7292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4067944" y="1340768"/>
            <a:ext cx="4608512" cy="48245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457200" y="620688"/>
            <a:ext cx="8229600" cy="724942"/>
          </a:xfrm>
        </p:spPr>
        <p:txBody>
          <a:bodyPr/>
          <a:lstStyle/>
          <a:p>
            <a:r>
              <a:rPr lang="da-DK" sz="3200" dirty="0"/>
              <a:t>Hvad er energirammen? </a:t>
            </a:r>
          </a:p>
        </p:txBody>
      </p:sp>
      <p:sp>
        <p:nvSpPr>
          <p:cNvPr id="3" name="Pladsholder til indhold 2"/>
          <p:cNvSpPr>
            <a:spLocks noGrp="1"/>
          </p:cNvSpPr>
          <p:nvPr>
            <p:ph sz="half" idx="1"/>
          </p:nvPr>
        </p:nvSpPr>
        <p:spPr>
          <a:xfrm>
            <a:off x="467544" y="1412776"/>
            <a:ext cx="3312368" cy="4525963"/>
          </a:xfrm>
        </p:spPr>
        <p:txBody>
          <a:bodyPr/>
          <a:lstStyle/>
          <a:p>
            <a:r>
              <a:rPr lang="da-DK" sz="2400" dirty="0">
                <a:solidFill>
                  <a:schemeClr val="tx1">
                    <a:lumMod val="65000"/>
                    <a:lumOff val="35000"/>
                  </a:schemeClr>
                </a:solidFill>
              </a:rPr>
              <a:t>Det samlede </a:t>
            </a:r>
            <a:r>
              <a:rPr lang="da-DK" sz="2400" u="sng" dirty="0">
                <a:solidFill>
                  <a:schemeClr val="tx1">
                    <a:lumMod val="65000"/>
                    <a:lumOff val="35000"/>
                  </a:schemeClr>
                </a:solidFill>
              </a:rPr>
              <a:t>behov for tilført energi</a:t>
            </a:r>
            <a:r>
              <a:rPr lang="da-DK" sz="2400" dirty="0">
                <a:solidFill>
                  <a:schemeClr val="tx1">
                    <a:lumMod val="65000"/>
                    <a:lumOff val="35000"/>
                  </a:schemeClr>
                </a:solidFill>
              </a:rPr>
              <a:t> </a:t>
            </a:r>
          </a:p>
          <a:p>
            <a:r>
              <a:rPr lang="da-DK" sz="2400" dirty="0">
                <a:solidFill>
                  <a:schemeClr val="tx1">
                    <a:lumMod val="65000"/>
                    <a:lumOff val="35000"/>
                  </a:schemeClr>
                </a:solidFill>
              </a:rPr>
              <a:t>til opvarmning, ventilation, køling og varmt brugsvand</a:t>
            </a:r>
          </a:p>
          <a:p>
            <a:endParaRPr lang="da-DK" sz="2400" dirty="0">
              <a:solidFill>
                <a:schemeClr val="tx1">
                  <a:lumMod val="65000"/>
                  <a:lumOff val="35000"/>
                </a:schemeClr>
              </a:solidFill>
            </a:endParaRPr>
          </a:p>
          <a:p>
            <a:r>
              <a:rPr lang="da-DK" sz="2400" dirty="0">
                <a:solidFill>
                  <a:schemeClr val="tx1">
                    <a:lumMod val="65000"/>
                    <a:lumOff val="35000"/>
                  </a:schemeClr>
                </a:solidFill>
              </a:rPr>
              <a:t>SBi anvisning 213 - Bygningers energibehov</a:t>
            </a:r>
          </a:p>
          <a:p>
            <a:endParaRPr lang="da-DK" sz="2400" dirty="0">
              <a:solidFill>
                <a:schemeClr val="tx1">
                  <a:lumMod val="65000"/>
                  <a:lumOff val="35000"/>
                </a:schemeClr>
              </a:solidFill>
            </a:endParaRPr>
          </a:p>
          <a:p>
            <a:r>
              <a:rPr lang="da-DK" sz="2400" dirty="0">
                <a:solidFill>
                  <a:schemeClr val="tx1">
                    <a:lumMod val="65000"/>
                    <a:lumOff val="35000"/>
                  </a:schemeClr>
                </a:solidFill>
              </a:rPr>
              <a:t>Beregningen inkluderer bl.a. </a:t>
            </a:r>
            <a:r>
              <a:rPr lang="da-DK" dirty="0">
                <a:solidFill>
                  <a:schemeClr val="tx1">
                    <a:lumMod val="65000"/>
                    <a:lumOff val="35000"/>
                  </a:schemeClr>
                </a:solidFill>
                <a:latin typeface="Wingdings"/>
                <a:ea typeface="Wingdings"/>
                <a:cs typeface="Wingdings"/>
                <a:sym typeface="Wingdings"/>
              </a:rPr>
              <a:t></a:t>
            </a:r>
            <a:r>
              <a:rPr lang="da-DK" dirty="0">
                <a:solidFill>
                  <a:schemeClr val="tx1">
                    <a:lumMod val="65000"/>
                    <a:lumOff val="35000"/>
                  </a:schemeClr>
                </a:solidFill>
              </a:rPr>
              <a:t> </a:t>
            </a:r>
          </a:p>
        </p:txBody>
      </p:sp>
      <p:sp>
        <p:nvSpPr>
          <p:cNvPr id="9" name="Pladsholder til indhold 8"/>
          <p:cNvSpPr>
            <a:spLocks noGrp="1"/>
          </p:cNvSpPr>
          <p:nvPr>
            <p:ph sz="half" idx="2"/>
          </p:nvPr>
        </p:nvSpPr>
        <p:spPr>
          <a:xfrm>
            <a:off x="4288160" y="1412776"/>
            <a:ext cx="4820344" cy="4525963"/>
          </a:xfrm>
        </p:spPr>
        <p:txBody>
          <a:bodyPr/>
          <a:lstStyle/>
          <a:p>
            <a:pPr marL="263525" indent="-263525">
              <a:buFont typeface="Arial"/>
              <a:buChar char="•"/>
            </a:pPr>
            <a:r>
              <a:rPr lang="da-DK" sz="2200" dirty="0">
                <a:solidFill>
                  <a:schemeClr val="tx1">
                    <a:lumMod val="65000"/>
                    <a:lumOff val="35000"/>
                  </a:schemeClr>
                </a:solidFill>
              </a:rPr>
              <a:t>Bygningens klimaskærm</a:t>
            </a:r>
          </a:p>
          <a:p>
            <a:pPr marL="263525" indent="-263525">
              <a:buFont typeface="Arial"/>
              <a:buChar char="•"/>
            </a:pPr>
            <a:r>
              <a:rPr lang="da-DK" sz="2200" dirty="0">
                <a:solidFill>
                  <a:schemeClr val="tx1">
                    <a:lumMod val="65000"/>
                    <a:lumOff val="35000"/>
                  </a:schemeClr>
                </a:solidFill>
              </a:rPr>
              <a:t>Bygningens placering og orientering, herunder dagslys </a:t>
            </a:r>
            <a:br>
              <a:rPr lang="da-DK" sz="2200" dirty="0">
                <a:solidFill>
                  <a:schemeClr val="tx1">
                    <a:lumMod val="65000"/>
                    <a:lumOff val="35000"/>
                  </a:schemeClr>
                </a:solidFill>
              </a:rPr>
            </a:br>
            <a:r>
              <a:rPr lang="da-DK" sz="2200" dirty="0">
                <a:solidFill>
                  <a:schemeClr val="tx1">
                    <a:lumMod val="65000"/>
                    <a:lumOff val="35000"/>
                  </a:schemeClr>
                </a:solidFill>
              </a:rPr>
              <a:t>og udeklima</a:t>
            </a:r>
          </a:p>
          <a:p>
            <a:pPr marL="263525" indent="-263525">
              <a:buFont typeface="Arial"/>
              <a:buChar char="•"/>
            </a:pPr>
            <a:r>
              <a:rPr lang="da-DK" sz="2200" dirty="0">
                <a:solidFill>
                  <a:schemeClr val="tx1">
                    <a:lumMod val="65000"/>
                    <a:lumOff val="35000"/>
                  </a:schemeClr>
                </a:solidFill>
              </a:rPr>
              <a:t>Varmeanlæg</a:t>
            </a:r>
          </a:p>
          <a:p>
            <a:pPr marL="263525" indent="-263525">
              <a:buFont typeface="Arial"/>
              <a:buChar char="•"/>
            </a:pPr>
            <a:r>
              <a:rPr lang="da-DK" sz="2200" dirty="0">
                <a:solidFill>
                  <a:schemeClr val="tx1">
                    <a:lumMod val="65000"/>
                    <a:lumOff val="35000"/>
                  </a:schemeClr>
                </a:solidFill>
              </a:rPr>
              <a:t>Bygningens </a:t>
            </a:r>
            <a:r>
              <a:rPr lang="da-DK" sz="2200" dirty="0" err="1">
                <a:solidFill>
                  <a:schemeClr val="tx1">
                    <a:lumMod val="65000"/>
                    <a:lumOff val="35000"/>
                  </a:schemeClr>
                </a:solidFill>
              </a:rPr>
              <a:t>varmeakkumu</a:t>
            </a:r>
            <a:r>
              <a:rPr lang="da-DK" sz="2200" dirty="0">
                <a:solidFill>
                  <a:schemeClr val="tx1">
                    <a:lumMod val="65000"/>
                    <a:lumOff val="35000"/>
                  </a:schemeClr>
                </a:solidFill>
              </a:rPr>
              <a:t>-</a:t>
            </a:r>
            <a:br>
              <a:rPr lang="da-DK" sz="2200" dirty="0">
                <a:solidFill>
                  <a:schemeClr val="tx1">
                    <a:lumMod val="65000"/>
                    <a:lumOff val="35000"/>
                  </a:schemeClr>
                </a:solidFill>
              </a:rPr>
            </a:br>
            <a:r>
              <a:rPr lang="da-DK" sz="2200" dirty="0" err="1">
                <a:solidFill>
                  <a:schemeClr val="tx1">
                    <a:lumMod val="65000"/>
                    <a:lumOff val="35000"/>
                  </a:schemeClr>
                </a:solidFill>
              </a:rPr>
              <a:t>lerende</a:t>
            </a:r>
            <a:r>
              <a:rPr lang="da-DK" sz="2200" dirty="0">
                <a:solidFill>
                  <a:schemeClr val="tx1">
                    <a:lumMod val="65000"/>
                    <a:lumOff val="35000"/>
                  </a:schemeClr>
                </a:solidFill>
              </a:rPr>
              <a:t> egenskaber</a:t>
            </a:r>
          </a:p>
          <a:p>
            <a:pPr marL="263525" indent="-263525">
              <a:buFont typeface="Arial"/>
              <a:buChar char="•"/>
            </a:pPr>
            <a:r>
              <a:rPr lang="da-DK" sz="2200" dirty="0">
                <a:solidFill>
                  <a:schemeClr val="tx1">
                    <a:lumMod val="65000"/>
                    <a:lumOff val="35000"/>
                  </a:schemeClr>
                </a:solidFill>
              </a:rPr>
              <a:t>Ventilation</a:t>
            </a:r>
          </a:p>
          <a:p>
            <a:pPr marL="263525" indent="-263525">
              <a:buFont typeface="Arial"/>
              <a:buChar char="•"/>
            </a:pPr>
            <a:r>
              <a:rPr lang="da-DK" sz="2200" dirty="0">
                <a:solidFill>
                  <a:schemeClr val="tx1">
                    <a:lumMod val="65000"/>
                    <a:lumOff val="35000"/>
                  </a:schemeClr>
                </a:solidFill>
              </a:rPr>
              <a:t>Solindfald og solafskærmning</a:t>
            </a:r>
          </a:p>
          <a:p>
            <a:pPr marL="263525" indent="-263525">
              <a:buFont typeface="Arial"/>
              <a:buChar char="•"/>
            </a:pPr>
            <a:r>
              <a:rPr lang="da-DK" sz="2200" dirty="0">
                <a:solidFill>
                  <a:schemeClr val="tx1">
                    <a:lumMod val="65000"/>
                    <a:lumOff val="35000"/>
                  </a:schemeClr>
                </a:solidFill>
              </a:rPr>
              <a:t>Belysning (</a:t>
            </a:r>
            <a:r>
              <a:rPr lang="da-DK" sz="2200" dirty="0"/>
              <a:t>kontorer, skoler mv</a:t>
            </a:r>
            <a:r>
              <a:rPr lang="da-DK" sz="2400" dirty="0"/>
              <a:t>.</a:t>
            </a:r>
            <a:r>
              <a:rPr lang="da-DK" sz="2200" dirty="0">
                <a:solidFill>
                  <a:schemeClr val="tx1">
                    <a:lumMod val="65000"/>
                    <a:lumOff val="35000"/>
                  </a:schemeClr>
                </a:solidFill>
              </a:rPr>
              <a:t>)</a:t>
            </a:r>
          </a:p>
          <a:p>
            <a:pPr marL="263525" indent="-263525">
              <a:buFont typeface="Arial"/>
              <a:buChar char="•"/>
            </a:pPr>
            <a:r>
              <a:rPr lang="da-DK" sz="2200" dirty="0">
                <a:solidFill>
                  <a:schemeClr val="tx1">
                    <a:lumMod val="65000"/>
                    <a:lumOff val="35000"/>
                  </a:schemeClr>
                </a:solidFill>
              </a:rPr>
              <a:t>Pumper</a:t>
            </a:r>
          </a:p>
          <a:p>
            <a:pPr marL="263525" indent="-263525">
              <a:buFont typeface="Arial"/>
              <a:buChar char="•"/>
            </a:pPr>
            <a:r>
              <a:rPr lang="da-DK" sz="2200" dirty="0">
                <a:solidFill>
                  <a:schemeClr val="tx1">
                    <a:lumMod val="65000"/>
                    <a:lumOff val="35000"/>
                  </a:schemeClr>
                </a:solidFill>
              </a:rPr>
              <a:t>Vedvarende energi</a:t>
            </a:r>
          </a:p>
          <a:p>
            <a:endParaRPr lang="da-DK" dirty="0">
              <a:solidFill>
                <a:schemeClr val="tx1">
                  <a:lumMod val="65000"/>
                  <a:lumOff val="35000"/>
                </a:schemeClr>
              </a:solidFill>
            </a:endParaRPr>
          </a:p>
        </p:txBody>
      </p:sp>
      <p:sp>
        <p:nvSpPr>
          <p:cNvPr id="14" name="Tekstfelt 13"/>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8" name="Billed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2781072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ktangel 30"/>
          <p:cNvSpPr/>
          <p:nvPr/>
        </p:nvSpPr>
        <p:spPr>
          <a:xfrm>
            <a:off x="4572000" y="2060848"/>
            <a:ext cx="3888432" cy="28803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Rektangel 31"/>
          <p:cNvSpPr/>
          <p:nvPr/>
        </p:nvSpPr>
        <p:spPr>
          <a:xfrm>
            <a:off x="467544" y="2060848"/>
            <a:ext cx="3888432" cy="28803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ladsholder til indhold 10"/>
          <p:cNvSpPr>
            <a:spLocks noGrp="1"/>
          </p:cNvSpPr>
          <p:nvPr>
            <p:ph sz="half" idx="2"/>
          </p:nvPr>
        </p:nvSpPr>
        <p:spPr/>
        <p:txBody>
          <a:bodyPr/>
          <a:lstStyle/>
          <a:p>
            <a:r>
              <a:rPr lang="da-DK" b="1" dirty="0"/>
              <a:t>Boliger, kollegier, hoteller o.l.</a:t>
            </a:r>
            <a:endParaRPr lang="da-DK" dirty="0"/>
          </a:p>
          <a:p>
            <a:r>
              <a:rPr lang="da-DK" sz="2000" dirty="0"/>
              <a:t>Samlet energibehov i </a:t>
            </a:r>
            <a:br>
              <a:rPr lang="da-DK" sz="2000" dirty="0"/>
            </a:br>
            <a:r>
              <a:rPr lang="da-DK" sz="2000" dirty="0"/>
              <a:t>kWh/m</a:t>
            </a:r>
            <a:r>
              <a:rPr lang="da-DK" sz="2000" baseline="30000" dirty="0"/>
              <a:t>2 </a:t>
            </a:r>
            <a:r>
              <a:rPr lang="da-DK" sz="2000" dirty="0"/>
              <a:t>pr. år må højst være:</a:t>
            </a:r>
          </a:p>
        </p:txBody>
      </p:sp>
      <p:sp>
        <p:nvSpPr>
          <p:cNvPr id="13" name="Pladsholder til indhold 12"/>
          <p:cNvSpPr>
            <a:spLocks noGrp="1"/>
          </p:cNvSpPr>
          <p:nvPr>
            <p:ph sz="half" idx="11"/>
          </p:nvPr>
        </p:nvSpPr>
        <p:spPr/>
        <p:txBody>
          <a:bodyPr/>
          <a:lstStyle/>
          <a:p>
            <a:r>
              <a:rPr lang="da-DK" b="1" dirty="0"/>
              <a:t>Kontorer, skoler og institutioner o.l.</a:t>
            </a:r>
            <a:endParaRPr lang="da-DK" dirty="0"/>
          </a:p>
          <a:p>
            <a:r>
              <a:rPr lang="da-DK" sz="2000" dirty="0"/>
              <a:t>Samlet energibehov i </a:t>
            </a:r>
            <a:br>
              <a:rPr lang="da-DK" sz="2000" dirty="0"/>
            </a:br>
            <a:r>
              <a:rPr lang="da-DK" sz="2000" dirty="0"/>
              <a:t>kWh/m</a:t>
            </a:r>
            <a:r>
              <a:rPr lang="da-DK" sz="2000" baseline="30000" dirty="0"/>
              <a:t>2 </a:t>
            </a:r>
            <a:r>
              <a:rPr lang="da-DK" sz="2000" dirty="0"/>
              <a:t>pr. år må højst være:</a:t>
            </a:r>
          </a:p>
          <a:p>
            <a:endParaRPr lang="da-DK" b="1" dirty="0"/>
          </a:p>
        </p:txBody>
      </p:sp>
      <p:sp>
        <p:nvSpPr>
          <p:cNvPr id="14" name="Titel 1"/>
          <p:cNvSpPr txBox="1">
            <a:spLocks/>
          </p:cNvSpPr>
          <p:nvPr/>
        </p:nvSpPr>
        <p:spPr>
          <a:xfrm>
            <a:off x="467544" y="713801"/>
            <a:ext cx="8229600" cy="72008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Minimumskrav i energiramme </a:t>
            </a:r>
          </a:p>
          <a:p>
            <a:endParaRPr lang="da-DK" sz="3600" dirty="0"/>
          </a:p>
        </p:txBody>
      </p:sp>
      <p:grpSp>
        <p:nvGrpSpPr>
          <p:cNvPr id="5" name="Gruppe 4"/>
          <p:cNvGrpSpPr/>
          <p:nvPr/>
        </p:nvGrpSpPr>
        <p:grpSpPr>
          <a:xfrm>
            <a:off x="647565" y="3717032"/>
            <a:ext cx="3593529" cy="855099"/>
            <a:chOff x="647565" y="4437112"/>
            <a:chExt cx="3896143" cy="855099"/>
          </a:xfrm>
        </p:grpSpPr>
        <p:sp>
          <p:nvSpPr>
            <p:cNvPr id="3" name="Tekstboks 2"/>
            <p:cNvSpPr txBox="1"/>
            <p:nvPr/>
          </p:nvSpPr>
          <p:spPr>
            <a:xfrm>
              <a:off x="2671500" y="4830546"/>
              <a:ext cx="1872208" cy="461665"/>
            </a:xfrm>
            <a:prstGeom prst="rect">
              <a:avLst/>
            </a:prstGeom>
            <a:noFill/>
          </p:spPr>
          <p:txBody>
            <a:bodyPr wrap="square" rtlCol="0">
              <a:spAutoFit/>
            </a:bodyPr>
            <a:lstStyle/>
            <a:p>
              <a:r>
                <a:rPr lang="da-DK" sz="2400" dirty="0">
                  <a:solidFill>
                    <a:schemeClr val="tx1">
                      <a:lumMod val="65000"/>
                      <a:lumOff val="35000"/>
                    </a:schemeClr>
                  </a:solidFill>
                  <a:latin typeface="Trebuchet MS" panose="020B0603020202020204" pitchFamily="34" charset="0"/>
                  <a:ea typeface="+mn-ea"/>
                  <a:cs typeface="+mn-cs"/>
                </a:rPr>
                <a:t>etageareal</a:t>
              </a:r>
            </a:p>
          </p:txBody>
        </p:sp>
        <p:sp>
          <p:nvSpPr>
            <p:cNvPr id="4" name="Tekstboks 3"/>
            <p:cNvSpPr txBox="1"/>
            <p:nvPr/>
          </p:nvSpPr>
          <p:spPr>
            <a:xfrm>
              <a:off x="647565" y="4437112"/>
              <a:ext cx="3564395" cy="461665"/>
            </a:xfrm>
            <a:prstGeom prst="rect">
              <a:avLst/>
            </a:prstGeom>
            <a:noFill/>
          </p:spPr>
          <p:txBody>
            <a:bodyPr wrap="square" rtlCol="0">
              <a:spAutoFit/>
            </a:bodyPr>
            <a:lstStyle/>
            <a:p>
              <a:r>
                <a:rPr lang="da-DK" sz="2400" dirty="0">
                  <a:solidFill>
                    <a:schemeClr val="tx1">
                      <a:lumMod val="65000"/>
                      <a:lumOff val="35000"/>
                    </a:schemeClr>
                  </a:solidFill>
                  <a:latin typeface="Trebuchet MS" panose="020B0603020202020204" pitchFamily="34" charset="0"/>
                  <a:ea typeface="+mn-ea"/>
                  <a:cs typeface="+mn-cs"/>
                </a:rPr>
                <a:t>30 kWh/m² +    1.000</a:t>
              </a:r>
            </a:p>
          </p:txBody>
        </p:sp>
      </p:grpSp>
      <p:grpSp>
        <p:nvGrpSpPr>
          <p:cNvPr id="12" name="Gruppe 11"/>
          <p:cNvGrpSpPr/>
          <p:nvPr/>
        </p:nvGrpSpPr>
        <p:grpSpPr>
          <a:xfrm>
            <a:off x="4788024" y="3717032"/>
            <a:ext cx="3600399" cy="864096"/>
            <a:chOff x="647565" y="4437112"/>
            <a:chExt cx="3862928" cy="864096"/>
          </a:xfrm>
        </p:grpSpPr>
        <p:sp>
          <p:nvSpPr>
            <p:cNvPr id="15" name="Tekstboks 14"/>
            <p:cNvSpPr txBox="1"/>
            <p:nvPr/>
          </p:nvSpPr>
          <p:spPr>
            <a:xfrm>
              <a:off x="2638285" y="4839543"/>
              <a:ext cx="1872208" cy="461665"/>
            </a:xfrm>
            <a:prstGeom prst="rect">
              <a:avLst/>
            </a:prstGeom>
            <a:noFill/>
          </p:spPr>
          <p:txBody>
            <a:bodyPr wrap="square" rtlCol="0">
              <a:spAutoFit/>
            </a:bodyPr>
            <a:lstStyle/>
            <a:p>
              <a:r>
                <a:rPr lang="da-DK" sz="2400" dirty="0">
                  <a:solidFill>
                    <a:schemeClr val="tx1">
                      <a:lumMod val="65000"/>
                      <a:lumOff val="35000"/>
                    </a:schemeClr>
                  </a:solidFill>
                  <a:latin typeface="Trebuchet MS" panose="020B0603020202020204" pitchFamily="34" charset="0"/>
                  <a:ea typeface="+mn-ea"/>
                  <a:cs typeface="+mn-cs"/>
                </a:rPr>
                <a:t>etageareal</a:t>
              </a:r>
            </a:p>
          </p:txBody>
        </p:sp>
        <p:sp>
          <p:nvSpPr>
            <p:cNvPr id="16" name="Tekstboks 15"/>
            <p:cNvSpPr txBox="1"/>
            <p:nvPr/>
          </p:nvSpPr>
          <p:spPr>
            <a:xfrm>
              <a:off x="647565" y="4437112"/>
              <a:ext cx="3564395" cy="461665"/>
            </a:xfrm>
            <a:prstGeom prst="rect">
              <a:avLst/>
            </a:prstGeom>
            <a:noFill/>
          </p:spPr>
          <p:txBody>
            <a:bodyPr wrap="square" rtlCol="0">
              <a:spAutoFit/>
            </a:bodyPr>
            <a:lstStyle/>
            <a:p>
              <a:r>
                <a:rPr lang="da-DK" sz="2400" dirty="0">
                  <a:solidFill>
                    <a:schemeClr val="tx1">
                      <a:lumMod val="65000"/>
                      <a:lumOff val="35000"/>
                    </a:schemeClr>
                  </a:solidFill>
                  <a:latin typeface="Trebuchet MS" panose="020B0603020202020204" pitchFamily="34" charset="0"/>
                  <a:ea typeface="+mn-ea"/>
                  <a:cs typeface="+mn-cs"/>
                </a:rPr>
                <a:t>41 kWh/m² +    1.000</a:t>
              </a:r>
            </a:p>
          </p:txBody>
        </p:sp>
      </p:grpSp>
      <p:sp>
        <p:nvSpPr>
          <p:cNvPr id="43" name="Tekstfelt 4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26" name="Billed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cxnSp>
        <p:nvCxnSpPr>
          <p:cNvPr id="6" name="Lige forbindelse 5"/>
          <p:cNvCxnSpPr/>
          <p:nvPr/>
        </p:nvCxnSpPr>
        <p:spPr>
          <a:xfrm>
            <a:off x="2627784" y="4149080"/>
            <a:ext cx="144016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p:nvPr/>
        </p:nvCxnSpPr>
        <p:spPr>
          <a:xfrm>
            <a:off x="6732240" y="4149080"/>
            <a:ext cx="144016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527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felt 16"/>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pic>
        <p:nvPicPr>
          <p:cNvPr id="2" name="Billede 1"/>
          <p:cNvPicPr>
            <a:picLocks noChangeAspect="1"/>
          </p:cNvPicPr>
          <p:nvPr/>
        </p:nvPicPr>
        <p:blipFill>
          <a:blip r:embed="rId4"/>
          <a:stretch>
            <a:fillRect/>
          </a:stretch>
        </p:blipFill>
        <p:spPr>
          <a:xfrm>
            <a:off x="706378" y="1052735"/>
            <a:ext cx="7803254" cy="4830075"/>
          </a:xfrm>
          <a:prstGeom prst="rect">
            <a:avLst/>
          </a:prstGeom>
        </p:spPr>
      </p:pic>
    </p:spTree>
    <p:extLst>
      <p:ext uri="{BB962C8B-B14F-4D97-AF65-F5344CB8AC3E}">
        <p14:creationId xmlns:p14="http://schemas.microsoft.com/office/powerpoint/2010/main" val="3985362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457200" y="1881299"/>
            <a:ext cx="4906888" cy="3951288"/>
          </a:xfrm>
        </p:spPr>
        <p:txBody>
          <a:bodyPr/>
          <a:lstStyle/>
          <a:p>
            <a:pPr marL="457200" indent="-457200">
              <a:buFont typeface="Arial"/>
              <a:buChar char="•"/>
            </a:pPr>
            <a:r>
              <a:rPr lang="da-DK" dirty="0">
                <a:solidFill>
                  <a:srgbClr val="595959"/>
                </a:solidFill>
              </a:rPr>
              <a:t>Modregning af </a:t>
            </a:r>
            <a:r>
              <a:rPr lang="da-DK" dirty="0" err="1">
                <a:solidFill>
                  <a:srgbClr val="595959"/>
                </a:solidFill>
              </a:rPr>
              <a:t>elproducerende</a:t>
            </a:r>
            <a:r>
              <a:rPr lang="da-DK" dirty="0">
                <a:solidFill>
                  <a:srgbClr val="595959"/>
                </a:solidFill>
              </a:rPr>
              <a:t> vedvarende energianlæg i energibehovet</a:t>
            </a:r>
          </a:p>
          <a:p>
            <a:pPr marL="457200" indent="-457200">
              <a:buFont typeface="Arial"/>
              <a:buChar char="•"/>
            </a:pPr>
            <a:r>
              <a:rPr lang="da-DK" dirty="0">
                <a:solidFill>
                  <a:srgbClr val="595959"/>
                </a:solidFill>
              </a:rPr>
              <a:t>Max. 25 kWh/m² pr. år </a:t>
            </a:r>
            <a:br>
              <a:rPr lang="da-DK" dirty="0">
                <a:solidFill>
                  <a:srgbClr val="595959"/>
                </a:solidFill>
              </a:rPr>
            </a:br>
            <a:r>
              <a:rPr lang="da-DK" dirty="0">
                <a:solidFill>
                  <a:srgbClr val="595959"/>
                </a:solidFill>
              </a:rPr>
              <a:t>kan regnes med</a:t>
            </a:r>
            <a:br>
              <a:rPr lang="da-DK" dirty="0">
                <a:solidFill>
                  <a:srgbClr val="595959"/>
                </a:solidFill>
              </a:rPr>
            </a:br>
            <a:r>
              <a:rPr lang="da-DK" dirty="0">
                <a:solidFill>
                  <a:srgbClr val="595959"/>
                </a:solidFill>
              </a:rPr>
              <a:t>(Be18-beregningsprogram tager højde for dette) </a:t>
            </a:r>
          </a:p>
          <a:p>
            <a:pPr marL="457200" indent="-457200">
              <a:buFont typeface="Arial"/>
              <a:buChar char="•"/>
            </a:pPr>
            <a:r>
              <a:rPr lang="da-DK" dirty="0">
                <a:solidFill>
                  <a:srgbClr val="595959"/>
                </a:solidFill>
              </a:rPr>
              <a:t>Gælder for alle typer varmeforsyninger</a:t>
            </a:r>
          </a:p>
          <a:p>
            <a:endParaRPr lang="da-DK" dirty="0"/>
          </a:p>
        </p:txBody>
      </p:sp>
      <p:sp>
        <p:nvSpPr>
          <p:cNvPr id="5" name="Titel 1"/>
          <p:cNvSpPr txBox="1">
            <a:spLocks/>
          </p:cNvSpPr>
          <p:nvPr/>
        </p:nvSpPr>
        <p:spPr>
          <a:xfrm>
            <a:off x="467544" y="773832"/>
            <a:ext cx="8229600"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Vedvarende energi i </a:t>
            </a:r>
            <a:br>
              <a:rPr lang="da-DK" sz="3200" dirty="0"/>
            </a:br>
            <a:r>
              <a:rPr lang="da-DK" sz="3200" dirty="0"/>
              <a:t>energirammen</a:t>
            </a:r>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55994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sz="3200"/>
              <a:t>Energirammeberegning </a:t>
            </a:r>
            <a:r>
              <a:rPr lang="da-DK" sz="2000"/>
              <a:t>– hvordan?</a:t>
            </a:r>
            <a:endParaRPr lang="da-DK" sz="2000" dirty="0"/>
          </a:p>
        </p:txBody>
      </p:sp>
      <p:sp>
        <p:nvSpPr>
          <p:cNvPr id="3" name="Pladsholder til indhold 2"/>
          <p:cNvSpPr>
            <a:spLocks noGrp="1"/>
          </p:cNvSpPr>
          <p:nvPr>
            <p:ph sz="half" idx="2"/>
          </p:nvPr>
        </p:nvSpPr>
        <p:spPr/>
        <p:txBody>
          <a:bodyPr/>
          <a:lstStyle/>
          <a:p>
            <a:pPr marL="342900" indent="-342900">
              <a:buFont typeface="Arial"/>
              <a:buChar char="•"/>
            </a:pPr>
            <a:r>
              <a:rPr lang="da-DK" dirty="0"/>
              <a:t>Udføres typisk af bygningskonstruktør eller bygningsingeniør</a:t>
            </a:r>
          </a:p>
          <a:p>
            <a:pPr marL="342900" indent="-342900">
              <a:buFont typeface="Arial"/>
              <a:buChar char="•"/>
            </a:pPr>
            <a:r>
              <a:rPr lang="da-DK" dirty="0"/>
              <a:t>Baseres på beregningskernen Be18 og programmer baseret på den</a:t>
            </a:r>
          </a:p>
          <a:p>
            <a:pPr marL="342900" indent="-342900">
              <a:buFont typeface="Arial"/>
              <a:buChar char="•"/>
            </a:pPr>
            <a:r>
              <a:rPr lang="da-DK" dirty="0"/>
              <a:t>Skal indsendes til kommunen sammen med ansøgning om byggetilladelse – gælder også for tilbygninger, hvis energirammeberegning benyttes</a:t>
            </a:r>
          </a:p>
          <a:p>
            <a:pPr marL="342900" indent="-342900">
              <a:buFont typeface="Arial"/>
              <a:buChar char="•"/>
            </a:pPr>
            <a:r>
              <a:rPr lang="da-DK" dirty="0"/>
              <a:t>Når tilladelsen er givet, og byggeriet opført: </a:t>
            </a:r>
          </a:p>
          <a:p>
            <a:pPr lvl="1" indent="0">
              <a:buNone/>
            </a:pPr>
            <a:r>
              <a:rPr lang="da-DK" dirty="0">
                <a:latin typeface="Trebuchet MS"/>
                <a:cs typeface="Trebuchet MS"/>
              </a:rPr>
              <a:t>så er beregningen sammen med energimærke = dokumentation for, at bygningen overholder energikravene i BR</a:t>
            </a:r>
          </a:p>
        </p:txBody>
      </p:sp>
      <p:pic>
        <p:nvPicPr>
          <p:cNvPr id="8" name="Pladsholder til billede 7"/>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kstfelt 11"/>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403705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2"/>
          </p:nvPr>
        </p:nvSpPr>
        <p:spPr>
          <a:xfrm>
            <a:off x="725823" y="1844824"/>
            <a:ext cx="7416824" cy="1472650"/>
          </a:xfrm>
        </p:spPr>
        <p:txBody>
          <a:bodyPr/>
          <a:lstStyle/>
          <a:p>
            <a:r>
              <a:rPr lang="da-DK" sz="3200" dirty="0">
                <a:solidFill>
                  <a:schemeClr val="bg1">
                    <a:lumMod val="85000"/>
                  </a:schemeClr>
                </a:solidFill>
              </a:rPr>
              <a:t>Energirammen</a:t>
            </a:r>
          </a:p>
          <a:p>
            <a:r>
              <a:rPr lang="da-DK" sz="3200" b="1" dirty="0">
                <a:solidFill>
                  <a:schemeClr val="tx1">
                    <a:lumMod val="65000"/>
                    <a:lumOff val="35000"/>
                  </a:schemeClr>
                </a:solidFill>
              </a:rPr>
              <a:t>Dimensionerende transmissionstab</a:t>
            </a:r>
          </a:p>
          <a:p>
            <a:r>
              <a:rPr lang="da-DK" sz="3200" dirty="0">
                <a:solidFill>
                  <a:schemeClr val="bg1">
                    <a:lumMod val="85000"/>
                  </a:schemeClr>
                </a:solidFill>
              </a:rPr>
              <a:t>Generelle mindstekrav til klimaskærm</a:t>
            </a:r>
          </a:p>
          <a:p>
            <a:r>
              <a:rPr lang="da-DK" sz="3200" dirty="0">
                <a:solidFill>
                  <a:schemeClr val="bg1">
                    <a:lumMod val="85000"/>
                  </a:schemeClr>
                </a:solidFill>
              </a:rPr>
              <a:t>Lufttæthed</a:t>
            </a:r>
          </a:p>
          <a:p>
            <a:r>
              <a:rPr lang="da-DK" sz="3200" dirty="0">
                <a:solidFill>
                  <a:schemeClr val="bg1">
                    <a:lumMod val="85000"/>
                  </a:schemeClr>
                </a:solidFill>
              </a:rPr>
              <a:t>Andel af vedvarende energi</a:t>
            </a:r>
          </a:p>
          <a:p>
            <a:endParaRPr lang="da-DK" sz="3200" dirty="0">
              <a:solidFill>
                <a:schemeClr val="bg1">
                  <a:lumMod val="75000"/>
                </a:schemeClr>
              </a:solidFill>
            </a:endParaRPr>
          </a:p>
          <a:p>
            <a:endParaRPr lang="da-DK" sz="3200" dirty="0"/>
          </a:p>
          <a:p>
            <a:endParaRPr lang="da-DK" sz="3200" b="1" dirty="0"/>
          </a:p>
          <a:p>
            <a:endParaRPr lang="da-DK" sz="3200" b="1" dirty="0"/>
          </a:p>
        </p:txBody>
      </p:sp>
      <p:pic>
        <p:nvPicPr>
          <p:cNvPr id="8" name="Billed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3772"/>
            <a:ext cx="9144000" cy="1943100"/>
          </a:xfrm>
          <a:prstGeom prst="rect">
            <a:avLst/>
          </a:prstGeom>
        </p:spPr>
      </p:pic>
      <p:sp>
        <p:nvSpPr>
          <p:cNvPr id="9" name="Tekstboks 8"/>
          <p:cNvSpPr txBox="1"/>
          <p:nvPr/>
        </p:nvSpPr>
        <p:spPr>
          <a:xfrm rot="16200000">
            <a:off x="5834894"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81832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118" y="844762"/>
            <a:ext cx="8229600" cy="1423303"/>
          </a:xfrm>
        </p:spPr>
        <p:txBody>
          <a:bodyPr/>
          <a:lstStyle/>
          <a:p>
            <a:r>
              <a:rPr lang="da-DK" sz="3200" dirty="0"/>
              <a:t>Krav til transmissionstab skærpes </a:t>
            </a:r>
            <a:br>
              <a:rPr lang="da-DK" sz="3200" dirty="0"/>
            </a:br>
            <a:r>
              <a:rPr lang="da-DK" sz="3200" dirty="0"/>
              <a:t>og skal nu beregnes </a:t>
            </a:r>
            <a:r>
              <a:rPr lang="da-DK" sz="1800" dirty="0"/>
              <a:t>(var tidligere en fast værdi)</a:t>
            </a:r>
            <a:br>
              <a:rPr lang="da-DK" sz="1800" dirty="0"/>
            </a:br>
            <a:br>
              <a:rPr lang="da-DK" sz="1800" dirty="0"/>
            </a:br>
            <a:r>
              <a:rPr lang="da-DK" sz="1800" dirty="0"/>
              <a:t>Nyt:</a:t>
            </a:r>
            <a:endParaRPr lang="da-DK" sz="1800" dirty="0">
              <a:solidFill>
                <a:srgbClr val="FF0000"/>
              </a:solidFill>
            </a:endParaRPr>
          </a:p>
        </p:txBody>
      </p:sp>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11" name="Billed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pic>
        <p:nvPicPr>
          <p:cNvPr id="5" name="Billede 4">
            <a:extLst>
              <a:ext uri="{FF2B5EF4-FFF2-40B4-BE49-F238E27FC236}">
                <a16:creationId xmlns:a16="http://schemas.microsoft.com/office/drawing/2014/main" id="{D170DAAD-F741-0D4F-A961-BBF02FE966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552" y="2276872"/>
            <a:ext cx="8208912" cy="3453578"/>
          </a:xfrm>
          <a:prstGeom prst="rect">
            <a:avLst/>
          </a:prstGeom>
        </p:spPr>
      </p:pic>
    </p:spTree>
    <p:extLst>
      <p:ext uri="{BB962C8B-B14F-4D97-AF65-F5344CB8AC3E}">
        <p14:creationId xmlns:p14="http://schemas.microsoft.com/office/powerpoint/2010/main" val="3537402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el 1"/>
          <p:cNvSpPr txBox="1">
            <a:spLocks/>
          </p:cNvSpPr>
          <p:nvPr/>
        </p:nvSpPr>
        <p:spPr bwMode="auto">
          <a:xfrm>
            <a:off x="467543" y="404664"/>
            <a:ext cx="728777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Dimensionerende temperaturer</a:t>
            </a:r>
          </a:p>
        </p:txBody>
      </p:sp>
      <p:sp>
        <p:nvSpPr>
          <p:cNvPr id="3" name="Tekstfelt 2"/>
          <p:cNvSpPr txBox="1"/>
          <p:nvPr/>
        </p:nvSpPr>
        <p:spPr>
          <a:xfrm>
            <a:off x="564180" y="1628800"/>
            <a:ext cx="2411760" cy="2862322"/>
          </a:xfrm>
          <a:prstGeom prst="rect">
            <a:avLst/>
          </a:prstGeom>
          <a:solidFill>
            <a:schemeClr val="accent1">
              <a:lumMod val="20000"/>
              <a:lumOff val="80000"/>
            </a:schemeClr>
          </a:solidFill>
          <a:ln>
            <a:noFill/>
          </a:ln>
        </p:spPr>
        <p:txBody>
          <a:bodyPr wrap="square" rtlCol="0">
            <a:spAutoFit/>
          </a:bodyPr>
          <a:lstStyle/>
          <a:p>
            <a:r>
              <a:rPr lang="da-DK" dirty="0">
                <a:solidFill>
                  <a:schemeClr val="tx1">
                    <a:lumMod val="65000"/>
                    <a:lumOff val="35000"/>
                  </a:schemeClr>
                </a:solidFill>
                <a:latin typeface="Trebuchet MS"/>
                <a:cs typeface="Trebuchet MS"/>
              </a:rPr>
              <a:t>Sum af det samlede varmetransmissions-tab gennem klima-skærmen</a:t>
            </a:r>
            <a:br>
              <a:rPr lang="da-DK" dirty="0">
                <a:solidFill>
                  <a:schemeClr val="tx1">
                    <a:lumMod val="65000"/>
                    <a:lumOff val="35000"/>
                  </a:schemeClr>
                </a:solidFill>
                <a:latin typeface="Trebuchet MS"/>
                <a:cs typeface="Trebuchet MS"/>
              </a:rPr>
            </a:br>
            <a:endParaRPr lang="da-DK" dirty="0">
              <a:solidFill>
                <a:schemeClr val="tx1">
                  <a:lumMod val="65000"/>
                  <a:lumOff val="35000"/>
                </a:schemeClr>
              </a:solidFill>
              <a:latin typeface="Trebuchet MS"/>
              <a:cs typeface="Trebuchet MS"/>
            </a:endParaRPr>
          </a:p>
          <a:p>
            <a:r>
              <a:rPr lang="da-DK" dirty="0">
                <a:solidFill>
                  <a:schemeClr val="tx1">
                    <a:lumMod val="65000"/>
                    <a:lumOff val="35000"/>
                  </a:schemeClr>
                </a:solidFill>
                <a:latin typeface="Trebuchet MS"/>
                <a:cs typeface="Trebuchet MS"/>
              </a:rPr>
              <a:t>Dimensionerende temperaturer efter DS 418, Beregning af bygningers varmetab. </a:t>
            </a:r>
          </a:p>
          <a:p>
            <a:endParaRPr lang="da-DK" dirty="0">
              <a:solidFill>
                <a:schemeClr val="tx1">
                  <a:lumMod val="65000"/>
                  <a:lumOff val="35000"/>
                </a:schemeClr>
              </a:solidFill>
            </a:endParaRPr>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9832" y="1484784"/>
            <a:ext cx="5956205" cy="4730104"/>
          </a:xfrm>
          <a:prstGeom prst="rect">
            <a:avLst/>
          </a:prstGeom>
        </p:spPr>
      </p:pic>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152347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467545" y="946269"/>
            <a:ext cx="3914340" cy="3946154"/>
          </a:xfrm>
        </p:spPr>
        <p:txBody>
          <a:bodyPr/>
          <a:lstStyle/>
          <a:p>
            <a:pPr marL="342900" indent="-342900">
              <a:lnSpc>
                <a:spcPct val="80000"/>
              </a:lnSpc>
              <a:buFont typeface="Arial"/>
              <a:buChar char="•"/>
            </a:pPr>
            <a:r>
              <a:rPr lang="da-DK" sz="2200" dirty="0">
                <a:solidFill>
                  <a:schemeClr val="tx1">
                    <a:lumMod val="65000"/>
                    <a:lumOff val="35000"/>
                  </a:schemeClr>
                </a:solidFill>
                <a:latin typeface="Trebuchet MS"/>
                <a:cs typeface="Trebuchet MS"/>
              </a:rPr>
              <a:t>Overblik over ændringer i BR18 </a:t>
            </a:r>
          </a:p>
          <a:p>
            <a:pPr marL="342900" indent="-342900">
              <a:lnSpc>
                <a:spcPct val="80000"/>
              </a:lnSpc>
              <a:buFont typeface="Arial"/>
              <a:buChar char="•"/>
            </a:pPr>
            <a:r>
              <a:rPr lang="da-DK" sz="2200" dirty="0">
                <a:latin typeface="Trebuchet MS"/>
                <a:cs typeface="Trebuchet MS"/>
              </a:rPr>
              <a:t>Gennemgang af de forskellige kategorier af projekter i BR</a:t>
            </a:r>
            <a:endParaRPr lang="da-DK" sz="2200" dirty="0">
              <a:solidFill>
                <a:schemeClr val="tx1">
                  <a:lumMod val="65000"/>
                  <a:lumOff val="35000"/>
                </a:schemeClr>
              </a:solidFill>
              <a:latin typeface="Trebuchet MS"/>
              <a:cs typeface="Trebuchet MS"/>
            </a:endParaRPr>
          </a:p>
          <a:p>
            <a:pPr marL="623888" lvl="1" indent="-342900">
              <a:lnSpc>
                <a:spcPct val="80000"/>
              </a:lnSpc>
              <a:buFont typeface="Arial"/>
              <a:buChar char="•"/>
            </a:pPr>
            <a:r>
              <a:rPr lang="da-DK" dirty="0">
                <a:latin typeface="Trebuchet MS"/>
                <a:cs typeface="Trebuchet MS"/>
              </a:rPr>
              <a:t>Nybyg  </a:t>
            </a:r>
          </a:p>
          <a:p>
            <a:pPr marL="623888" lvl="1" indent="-342900">
              <a:lnSpc>
                <a:spcPct val="80000"/>
              </a:lnSpc>
              <a:buFont typeface="Arial"/>
              <a:buChar char="•"/>
            </a:pPr>
            <a:r>
              <a:rPr lang="da-DK" dirty="0">
                <a:latin typeface="Trebuchet MS"/>
                <a:cs typeface="Trebuchet MS"/>
              </a:rPr>
              <a:t>Ændret anvendelse</a:t>
            </a:r>
          </a:p>
          <a:p>
            <a:pPr marL="623888" lvl="1" indent="-342900">
              <a:lnSpc>
                <a:spcPct val="80000"/>
              </a:lnSpc>
              <a:buFont typeface="Arial"/>
              <a:buChar char="•"/>
            </a:pPr>
            <a:r>
              <a:rPr lang="da-DK" dirty="0">
                <a:latin typeface="Trebuchet MS"/>
                <a:cs typeface="Trebuchet MS"/>
              </a:rPr>
              <a:t>Tilbygning</a:t>
            </a:r>
          </a:p>
          <a:p>
            <a:pPr marL="623888" lvl="1" indent="-342900">
              <a:lnSpc>
                <a:spcPct val="80000"/>
              </a:lnSpc>
              <a:buFont typeface="Arial"/>
              <a:buChar char="•"/>
            </a:pPr>
            <a:r>
              <a:rPr lang="da-DK" dirty="0">
                <a:latin typeface="Trebuchet MS"/>
                <a:cs typeface="Trebuchet MS"/>
              </a:rPr>
              <a:t>Ombyg og andre forandringer</a:t>
            </a:r>
          </a:p>
          <a:p>
            <a:pPr marL="623888" lvl="1" indent="-342900">
              <a:lnSpc>
                <a:spcPct val="80000"/>
              </a:lnSpc>
              <a:buFont typeface="Arial"/>
              <a:buChar char="•"/>
            </a:pPr>
            <a:r>
              <a:rPr lang="da-DK" dirty="0">
                <a:latin typeface="Trebuchet MS"/>
                <a:cs typeface="Trebuchet MS"/>
              </a:rPr>
              <a:t>U</a:t>
            </a:r>
            <a:r>
              <a:rPr lang="da-DK" dirty="0">
                <a:solidFill>
                  <a:schemeClr val="tx1">
                    <a:lumMod val="65000"/>
                    <a:lumOff val="35000"/>
                  </a:schemeClr>
                </a:solidFill>
                <a:latin typeface="Trebuchet MS"/>
                <a:cs typeface="Trebuchet MS"/>
              </a:rPr>
              <a:t>dskiftning</a:t>
            </a:r>
          </a:p>
          <a:p>
            <a:pPr marL="623888" lvl="1" indent="-342900">
              <a:lnSpc>
                <a:spcPct val="80000"/>
              </a:lnSpc>
              <a:buFont typeface="Arial"/>
              <a:buChar char="•"/>
            </a:pPr>
            <a:r>
              <a:rPr lang="da-DK" dirty="0">
                <a:solidFill>
                  <a:schemeClr val="tx1">
                    <a:lumMod val="65000"/>
                    <a:lumOff val="35000"/>
                  </a:schemeClr>
                </a:solidFill>
                <a:latin typeface="Trebuchet MS"/>
                <a:cs typeface="Trebuchet MS"/>
              </a:rPr>
              <a:t>Sommerhuse</a:t>
            </a:r>
          </a:p>
          <a:p>
            <a:pPr>
              <a:lnSpc>
                <a:spcPct val="80000"/>
              </a:lnSpc>
            </a:pPr>
            <a:endParaRPr lang="da-DK" sz="2000" dirty="0">
              <a:solidFill>
                <a:schemeClr val="tx1">
                  <a:lumMod val="65000"/>
                  <a:lumOff val="35000"/>
                </a:schemeClr>
              </a:solidFill>
              <a:latin typeface="Trebuchet MS"/>
              <a:cs typeface="Trebuchet MS"/>
            </a:endParaRPr>
          </a:p>
        </p:txBody>
      </p:sp>
      <p:sp>
        <p:nvSpPr>
          <p:cNvPr id="9" name="Pladsholder til indhold 8">
            <a:extLst>
              <a:ext uri="{FF2B5EF4-FFF2-40B4-BE49-F238E27FC236}">
                <a16:creationId xmlns:a16="http://schemas.microsoft.com/office/drawing/2014/main" id="{80BC0CC3-CCD3-9D40-B2A7-023B72A33D22}"/>
              </a:ext>
            </a:extLst>
          </p:cNvPr>
          <p:cNvSpPr>
            <a:spLocks noGrp="1"/>
          </p:cNvSpPr>
          <p:nvPr>
            <p:ph sz="half" idx="11"/>
          </p:nvPr>
        </p:nvSpPr>
        <p:spPr>
          <a:xfrm>
            <a:off x="4548990" y="946269"/>
            <a:ext cx="3600400" cy="4194245"/>
          </a:xfrm>
        </p:spPr>
        <p:txBody>
          <a:bodyPr/>
          <a:lstStyle/>
          <a:p>
            <a:pPr marL="342900" indent="-342900">
              <a:lnSpc>
                <a:spcPct val="80000"/>
              </a:lnSpc>
              <a:buFont typeface="Arial"/>
              <a:buChar char="•"/>
            </a:pPr>
            <a:r>
              <a:rPr lang="da-DK" sz="2200" dirty="0">
                <a:solidFill>
                  <a:schemeClr val="tx1">
                    <a:lumMod val="65000"/>
                    <a:lumOff val="35000"/>
                  </a:schemeClr>
                </a:solidFill>
                <a:latin typeface="Trebuchet MS"/>
                <a:cs typeface="Trebuchet MS"/>
              </a:rPr>
              <a:t>Overblik over krav til  </a:t>
            </a:r>
          </a:p>
          <a:p>
            <a:pPr marL="765175" lvl="1" indent="-342900">
              <a:lnSpc>
                <a:spcPct val="80000"/>
              </a:lnSpc>
              <a:buFont typeface="Arial"/>
              <a:buChar char="•"/>
            </a:pPr>
            <a:r>
              <a:rPr lang="da-DK" dirty="0">
                <a:solidFill>
                  <a:schemeClr val="tx1">
                    <a:lumMod val="65000"/>
                    <a:lumOff val="35000"/>
                  </a:schemeClr>
                </a:solidFill>
                <a:latin typeface="Trebuchet MS"/>
                <a:cs typeface="Trebuchet MS"/>
              </a:rPr>
              <a:t>Ventilation</a:t>
            </a:r>
          </a:p>
          <a:p>
            <a:pPr marL="765175" lvl="1" indent="-342900">
              <a:lnSpc>
                <a:spcPct val="80000"/>
              </a:lnSpc>
              <a:buFont typeface="Arial"/>
              <a:buChar char="•"/>
            </a:pPr>
            <a:r>
              <a:rPr lang="da-DK" dirty="0">
                <a:latin typeface="Trebuchet MS"/>
                <a:cs typeface="Trebuchet MS"/>
              </a:rPr>
              <a:t>Varme-</a:t>
            </a:r>
            <a:br>
              <a:rPr lang="da-DK" dirty="0">
                <a:latin typeface="Trebuchet MS"/>
                <a:cs typeface="Trebuchet MS"/>
              </a:rPr>
            </a:br>
            <a:r>
              <a:rPr lang="da-DK" dirty="0">
                <a:latin typeface="Trebuchet MS"/>
                <a:cs typeface="Trebuchet MS"/>
              </a:rPr>
              <a:t>installationer</a:t>
            </a:r>
            <a:endParaRPr lang="da-DK" dirty="0">
              <a:solidFill>
                <a:schemeClr val="tx1">
                  <a:lumMod val="65000"/>
                  <a:lumOff val="35000"/>
                </a:schemeClr>
              </a:solidFill>
              <a:latin typeface="Trebuchet MS"/>
              <a:cs typeface="Trebuchet MS"/>
            </a:endParaRPr>
          </a:p>
          <a:p>
            <a:pPr marL="765175" lvl="1" indent="-342900">
              <a:lnSpc>
                <a:spcPct val="80000"/>
              </a:lnSpc>
              <a:buFont typeface="Arial"/>
              <a:buChar char="•"/>
            </a:pPr>
            <a:r>
              <a:rPr lang="da-DK" dirty="0">
                <a:solidFill>
                  <a:schemeClr val="tx1">
                    <a:lumMod val="65000"/>
                    <a:lumOff val="35000"/>
                  </a:schemeClr>
                </a:solidFill>
                <a:latin typeface="Trebuchet MS"/>
                <a:cs typeface="Trebuchet MS"/>
              </a:rPr>
              <a:t>Funktions-</a:t>
            </a:r>
            <a:br>
              <a:rPr lang="da-DK" dirty="0">
                <a:solidFill>
                  <a:schemeClr val="tx1">
                    <a:lumMod val="65000"/>
                    <a:lumOff val="35000"/>
                  </a:schemeClr>
                </a:solidFill>
                <a:latin typeface="Trebuchet MS"/>
                <a:cs typeface="Trebuchet MS"/>
              </a:rPr>
            </a:br>
            <a:r>
              <a:rPr lang="da-DK" dirty="0">
                <a:solidFill>
                  <a:schemeClr val="tx1">
                    <a:lumMod val="65000"/>
                    <a:lumOff val="35000"/>
                  </a:schemeClr>
                </a:solidFill>
                <a:latin typeface="Trebuchet MS"/>
                <a:cs typeface="Trebuchet MS"/>
              </a:rPr>
              <a:t>afprøvning</a:t>
            </a:r>
            <a:br>
              <a:rPr lang="da-DK" dirty="0">
                <a:solidFill>
                  <a:schemeClr val="tx1">
                    <a:lumMod val="65000"/>
                    <a:lumOff val="35000"/>
                  </a:schemeClr>
                </a:solidFill>
                <a:latin typeface="Trebuchet MS"/>
                <a:cs typeface="Trebuchet MS"/>
              </a:rPr>
            </a:br>
            <a:endParaRPr lang="da-DK" dirty="0">
              <a:solidFill>
                <a:schemeClr val="tx1">
                  <a:lumMod val="65000"/>
                  <a:lumOff val="35000"/>
                </a:schemeClr>
              </a:solidFill>
              <a:latin typeface="Trebuchet MS"/>
              <a:cs typeface="Trebuchet MS"/>
            </a:endParaRPr>
          </a:p>
          <a:p>
            <a:pPr marL="342900" indent="-342900">
              <a:lnSpc>
                <a:spcPct val="80000"/>
              </a:lnSpc>
              <a:buFont typeface="Arial"/>
              <a:buChar char="•"/>
            </a:pPr>
            <a:r>
              <a:rPr lang="da-DK" sz="2200" dirty="0">
                <a:solidFill>
                  <a:schemeClr val="tx1">
                    <a:lumMod val="65000"/>
                    <a:lumOff val="35000"/>
                  </a:schemeClr>
                </a:solidFill>
                <a:latin typeface="Trebuchet MS"/>
                <a:cs typeface="Trebuchet MS"/>
              </a:rPr>
              <a:t>Kort om den </a:t>
            </a:r>
            <a:br>
              <a:rPr lang="da-DK" sz="2200" dirty="0">
                <a:solidFill>
                  <a:schemeClr val="tx1">
                    <a:lumMod val="65000"/>
                    <a:lumOff val="35000"/>
                  </a:schemeClr>
                </a:solidFill>
                <a:latin typeface="Trebuchet MS"/>
                <a:cs typeface="Trebuchet MS"/>
              </a:rPr>
            </a:br>
            <a:r>
              <a:rPr lang="da-DK" sz="2200" dirty="0">
                <a:solidFill>
                  <a:schemeClr val="tx1">
                    <a:lumMod val="65000"/>
                    <a:lumOff val="35000"/>
                  </a:schemeClr>
                </a:solidFill>
                <a:latin typeface="Trebuchet MS"/>
                <a:cs typeface="Trebuchet MS"/>
              </a:rPr>
              <a:t>frivillige </a:t>
            </a:r>
            <a:br>
              <a:rPr lang="da-DK" sz="2200" dirty="0">
                <a:solidFill>
                  <a:schemeClr val="tx1">
                    <a:lumMod val="65000"/>
                    <a:lumOff val="35000"/>
                  </a:schemeClr>
                </a:solidFill>
                <a:latin typeface="Trebuchet MS"/>
                <a:cs typeface="Trebuchet MS"/>
              </a:rPr>
            </a:br>
            <a:r>
              <a:rPr lang="da-DK" sz="2200" dirty="0">
                <a:solidFill>
                  <a:schemeClr val="tx1">
                    <a:lumMod val="65000"/>
                    <a:lumOff val="35000"/>
                  </a:schemeClr>
                </a:solidFill>
                <a:latin typeface="Trebuchet MS"/>
                <a:cs typeface="Trebuchet MS"/>
              </a:rPr>
              <a:t>lavenergiklasse</a:t>
            </a:r>
          </a:p>
          <a:p>
            <a:endParaRPr lang="da-DK" dirty="0"/>
          </a:p>
        </p:txBody>
      </p:sp>
      <p:sp>
        <p:nvSpPr>
          <p:cNvPr id="2" name="Titel 1"/>
          <p:cNvSpPr>
            <a:spLocks noGrp="1"/>
          </p:cNvSpPr>
          <p:nvPr>
            <p:ph type="title" idx="4294967295"/>
          </p:nvPr>
        </p:nvSpPr>
        <p:spPr>
          <a:xfrm>
            <a:off x="467545" y="314393"/>
            <a:ext cx="8676456" cy="1143000"/>
          </a:xfrm>
          <a:prstGeom prst="rect">
            <a:avLst/>
          </a:prstGeom>
        </p:spPr>
        <p:txBody>
          <a:bodyPr/>
          <a:lstStyle/>
          <a:p>
            <a:r>
              <a:rPr lang="da-DK" sz="3200" dirty="0"/>
              <a:t>Indhold </a:t>
            </a:r>
          </a:p>
        </p:txBody>
      </p:sp>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08" y="5013176"/>
            <a:ext cx="9165208" cy="1872208"/>
          </a:xfrm>
          <a:prstGeom prst="rect">
            <a:avLst/>
          </a:prstGeom>
        </p:spPr>
      </p:pic>
      <p:sp>
        <p:nvSpPr>
          <p:cNvPr id="4" name="Tekstboks 3"/>
          <p:cNvSpPr txBox="1"/>
          <p:nvPr/>
        </p:nvSpPr>
        <p:spPr>
          <a:xfrm rot="16200000">
            <a:off x="5870391" y="2549843"/>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Tree>
    <p:extLst>
      <p:ext uri="{BB962C8B-B14F-4D97-AF65-F5344CB8AC3E}">
        <p14:creationId xmlns:p14="http://schemas.microsoft.com/office/powerpoint/2010/main" val="3454531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a:stretch>
            <a:fillRect/>
          </a:stretch>
        </p:blipFill>
        <p:spPr>
          <a:xfrm>
            <a:off x="529808" y="1763498"/>
            <a:ext cx="8020115" cy="4511315"/>
          </a:xfrm>
          <a:prstGeom prst="rect">
            <a:avLst/>
          </a:prstGeom>
        </p:spPr>
      </p:pic>
      <p:sp>
        <p:nvSpPr>
          <p:cNvPr id="2" name="Titel 1"/>
          <p:cNvSpPr>
            <a:spLocks noGrp="1"/>
          </p:cNvSpPr>
          <p:nvPr>
            <p:ph type="title"/>
          </p:nvPr>
        </p:nvSpPr>
        <p:spPr>
          <a:xfrm>
            <a:off x="457200" y="701824"/>
            <a:ext cx="7931224" cy="1143000"/>
          </a:xfrm>
        </p:spPr>
        <p:txBody>
          <a:bodyPr/>
          <a:lstStyle/>
          <a:p>
            <a:r>
              <a:rPr lang="da-DK" sz="3200" dirty="0"/>
              <a:t>Eksempel: </a:t>
            </a:r>
            <a:br>
              <a:rPr lang="da-DK" sz="3200" dirty="0"/>
            </a:br>
            <a:r>
              <a:rPr lang="da-DK" sz="2000" dirty="0"/>
              <a:t>Hvordan beregnes dimensionerende transmissionstab </a:t>
            </a:r>
            <a:br>
              <a:rPr lang="da-DK" sz="2000" dirty="0"/>
            </a:br>
            <a:r>
              <a:rPr lang="da-DK" sz="1800" b="0" dirty="0">
                <a:solidFill>
                  <a:schemeClr val="tx1">
                    <a:lumMod val="65000"/>
                    <a:lumOff val="35000"/>
                  </a:schemeClr>
                </a:solidFill>
              </a:rPr>
              <a:t>-  nyt BR18 enfamiliehus</a:t>
            </a:r>
          </a:p>
        </p:txBody>
      </p:sp>
      <p:sp>
        <p:nvSpPr>
          <p:cNvPr id="4" name="Tekstboks 3"/>
          <p:cNvSpPr txBox="1"/>
          <p:nvPr/>
        </p:nvSpPr>
        <p:spPr>
          <a:xfrm>
            <a:off x="7020272" y="6105182"/>
            <a:ext cx="1872208" cy="276999"/>
          </a:xfrm>
          <a:prstGeom prst="rect">
            <a:avLst/>
          </a:prstGeom>
          <a:noFill/>
        </p:spPr>
        <p:txBody>
          <a:bodyPr wrap="square" rtlCol="0">
            <a:spAutoFit/>
          </a:bodyPr>
          <a:lstStyle/>
          <a:p>
            <a:r>
              <a:rPr lang="da-DK" sz="1200" i="1" dirty="0"/>
              <a:t>Beregning efter DS 418</a:t>
            </a:r>
            <a:endParaRPr lang="da-DK" sz="1600" i="1" dirty="0"/>
          </a:p>
        </p:txBody>
      </p:sp>
      <p:sp>
        <p:nvSpPr>
          <p:cNvPr id="11" name="Tekstfelt 10"/>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8" name="Billed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226510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2"/>
          </p:nvPr>
        </p:nvSpPr>
        <p:spPr>
          <a:xfrm>
            <a:off x="725822" y="1844824"/>
            <a:ext cx="7518585" cy="1472650"/>
          </a:xfrm>
        </p:spPr>
        <p:txBody>
          <a:bodyPr/>
          <a:lstStyle/>
          <a:p>
            <a:r>
              <a:rPr lang="da-DK" sz="3200" dirty="0">
                <a:solidFill>
                  <a:schemeClr val="bg1">
                    <a:lumMod val="85000"/>
                  </a:schemeClr>
                </a:solidFill>
              </a:rPr>
              <a:t>Energirammen</a:t>
            </a:r>
          </a:p>
          <a:p>
            <a:r>
              <a:rPr lang="da-DK" sz="3200" dirty="0">
                <a:solidFill>
                  <a:schemeClr val="bg1">
                    <a:lumMod val="85000"/>
                  </a:schemeClr>
                </a:solidFill>
              </a:rPr>
              <a:t>Dimensionerende transmissionstab</a:t>
            </a:r>
          </a:p>
          <a:p>
            <a:r>
              <a:rPr lang="da-DK" sz="3200" b="1" dirty="0">
                <a:solidFill>
                  <a:schemeClr val="tx1">
                    <a:lumMod val="65000"/>
                    <a:lumOff val="35000"/>
                  </a:schemeClr>
                </a:solidFill>
              </a:rPr>
              <a:t>Generelle mindstekrav til klimaskærm</a:t>
            </a:r>
          </a:p>
          <a:p>
            <a:r>
              <a:rPr lang="da-DK" sz="3200" dirty="0">
                <a:solidFill>
                  <a:schemeClr val="bg1">
                    <a:lumMod val="85000"/>
                  </a:schemeClr>
                </a:solidFill>
              </a:rPr>
              <a:t>Lufttæthed</a:t>
            </a:r>
          </a:p>
          <a:p>
            <a:r>
              <a:rPr lang="da-DK" sz="3200" dirty="0">
                <a:solidFill>
                  <a:schemeClr val="bg1">
                    <a:lumMod val="85000"/>
                  </a:schemeClr>
                </a:solidFill>
              </a:rPr>
              <a:t>Andel af vedvarende energi</a:t>
            </a:r>
          </a:p>
          <a:p>
            <a:endParaRPr lang="da-DK" sz="3200" dirty="0">
              <a:solidFill>
                <a:schemeClr val="bg1">
                  <a:lumMod val="75000"/>
                </a:schemeClr>
              </a:solidFill>
            </a:endParaRPr>
          </a:p>
          <a:p>
            <a:endParaRPr lang="da-DK" sz="3200" dirty="0"/>
          </a:p>
          <a:p>
            <a:endParaRPr lang="da-DK" sz="3200" b="1" dirty="0"/>
          </a:p>
          <a:p>
            <a:endParaRPr lang="da-DK" sz="3200" b="1" dirty="0"/>
          </a:p>
        </p:txBody>
      </p:sp>
      <p:pic>
        <p:nvPicPr>
          <p:cNvPr id="8" name="Billed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3772"/>
            <a:ext cx="9144000" cy="1943100"/>
          </a:xfrm>
          <a:prstGeom prst="rect">
            <a:avLst/>
          </a:prstGeom>
        </p:spPr>
      </p:pic>
      <p:sp>
        <p:nvSpPr>
          <p:cNvPr id="9" name="Tekstboks 8"/>
          <p:cNvSpPr txBox="1"/>
          <p:nvPr/>
        </p:nvSpPr>
        <p:spPr>
          <a:xfrm rot="16200000">
            <a:off x="5968752" y="2386449"/>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59398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pic>
        <p:nvPicPr>
          <p:cNvPr id="4" name="Billede 3">
            <a:extLst>
              <a:ext uri="{FF2B5EF4-FFF2-40B4-BE49-F238E27FC236}">
                <a16:creationId xmlns:a16="http://schemas.microsoft.com/office/drawing/2014/main" id="{1CEAA59F-6A5D-2448-B3ED-ECCA3EB01A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655" y="1268760"/>
            <a:ext cx="7380312" cy="4759664"/>
          </a:xfrm>
          <a:prstGeom prst="rect">
            <a:avLst/>
          </a:prstGeom>
        </p:spPr>
      </p:pic>
    </p:spTree>
    <p:extLst>
      <p:ext uri="{BB962C8B-B14F-4D97-AF65-F5344CB8AC3E}">
        <p14:creationId xmlns:p14="http://schemas.microsoft.com/office/powerpoint/2010/main" val="1379486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796950"/>
          </a:xfrm>
        </p:spPr>
        <p:txBody>
          <a:bodyPr/>
          <a:lstStyle/>
          <a:p>
            <a:r>
              <a:rPr lang="da-DK" sz="3200" dirty="0"/>
              <a:t>Begreber</a:t>
            </a:r>
          </a:p>
        </p:txBody>
      </p:sp>
      <p:sp>
        <p:nvSpPr>
          <p:cNvPr id="3" name="Pladsholder til indhold 2"/>
          <p:cNvSpPr>
            <a:spLocks noGrp="1"/>
          </p:cNvSpPr>
          <p:nvPr>
            <p:ph idx="1"/>
          </p:nvPr>
        </p:nvSpPr>
        <p:spPr>
          <a:xfrm>
            <a:off x="457200" y="1417638"/>
            <a:ext cx="8363272" cy="4708525"/>
          </a:xfrm>
        </p:spPr>
        <p:txBody>
          <a:bodyPr/>
          <a:lstStyle/>
          <a:p>
            <a:pPr marL="457200" indent="-457200">
              <a:buFont typeface="Arial"/>
              <a:buChar char="•"/>
            </a:pPr>
            <a:r>
              <a:rPr lang="da-DK" sz="2400" b="1" dirty="0"/>
              <a:t>U-værdi</a:t>
            </a:r>
            <a:r>
              <a:rPr lang="da-DK" sz="2400" dirty="0"/>
              <a:t> = varmemængde, målt i W/m²K, der transmitteres (tabes) til udeklimaet – når temperaturforskellen mellem den indvendige og udvendige overflade er 1°C.</a:t>
            </a:r>
            <a:br>
              <a:rPr lang="da-DK" sz="2400" dirty="0"/>
            </a:br>
            <a:br>
              <a:rPr lang="da-DK" sz="2400" dirty="0"/>
            </a:br>
            <a:r>
              <a:rPr lang="da-DK" sz="2400" b="1" i="1" dirty="0"/>
              <a:t>Jo lavere U-værdi, desto lavere varmetab</a:t>
            </a:r>
          </a:p>
          <a:p>
            <a:pPr marL="457200" indent="-457200">
              <a:buFont typeface="Arial"/>
              <a:buChar char="•"/>
            </a:pPr>
            <a:r>
              <a:rPr lang="da-DK" sz="2400" b="1" dirty="0"/>
              <a:t>Linjetab</a:t>
            </a:r>
            <a:r>
              <a:rPr lang="da-DK" sz="2400" dirty="0"/>
              <a:t> = det ekstra varmetab som opstår i samlingen mellem konstruktionsdele i klimaskærmen – fx mellem ydervæg og vindue. Ydervæggen og vinduet har hver sin selvstændige U-værdi, men i samlingen mellem dem forekommer et ekstra varmetab. </a:t>
            </a:r>
            <a:br>
              <a:rPr lang="da-DK" sz="2400" dirty="0"/>
            </a:br>
            <a:br>
              <a:rPr lang="da-DK" sz="2400" dirty="0"/>
            </a:br>
            <a:r>
              <a:rPr lang="da-DK" sz="2400" dirty="0"/>
              <a:t>Linjetab angives med det græske bogstav </a:t>
            </a:r>
            <a:r>
              <a:rPr lang="da-DK" sz="2400" dirty="0" err="1"/>
              <a:t>psi</a:t>
            </a:r>
            <a:r>
              <a:rPr lang="da-DK" sz="2400" dirty="0"/>
              <a:t> </a:t>
            </a:r>
            <a:r>
              <a:rPr lang="da-DK" sz="2400" dirty="0" err="1"/>
              <a:t>Ψ</a:t>
            </a:r>
            <a:r>
              <a:rPr lang="da-DK" sz="2400" dirty="0"/>
              <a:t> med enheden W/mK.</a:t>
            </a:r>
          </a:p>
          <a:p>
            <a:pPr marL="457200" indent="-457200">
              <a:buFont typeface="Arial"/>
              <a:buChar char="•"/>
            </a:pPr>
            <a:endParaRPr lang="da-DK" sz="2400" dirty="0"/>
          </a:p>
          <a:p>
            <a:pPr marL="457200" indent="-457200">
              <a:buFont typeface="Arial"/>
              <a:buChar char="•"/>
            </a:pPr>
            <a:endParaRPr lang="da-DK" sz="2400" dirty="0"/>
          </a:p>
        </p:txBody>
      </p:sp>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1622024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lstStyle/>
          <a:p>
            <a:r>
              <a:rPr lang="da-DK" sz="2800" dirty="0"/>
              <a:t>Hvordan beregnes U-værdier og linjetab?</a:t>
            </a:r>
          </a:p>
        </p:txBody>
      </p:sp>
      <p:sp>
        <p:nvSpPr>
          <p:cNvPr id="3" name="Pladsholder til indhold 2"/>
          <p:cNvSpPr>
            <a:spLocks noGrp="1"/>
          </p:cNvSpPr>
          <p:nvPr>
            <p:ph idx="1"/>
          </p:nvPr>
        </p:nvSpPr>
        <p:spPr>
          <a:xfrm>
            <a:off x="467544" y="1844824"/>
            <a:ext cx="8229600" cy="4425355"/>
          </a:xfrm>
        </p:spPr>
        <p:txBody>
          <a:bodyPr/>
          <a:lstStyle/>
          <a:p>
            <a:pPr marL="457200" indent="-457200">
              <a:buFont typeface="Arial"/>
              <a:buChar char="•"/>
            </a:pPr>
            <a:r>
              <a:rPr lang="da-DK" sz="2400" dirty="0"/>
              <a:t>Skal bestemmes efter beregningsreglerne i DS418 – Beregning af bygningers varmetab</a:t>
            </a:r>
          </a:p>
          <a:p>
            <a:pPr marL="457200" indent="-457200">
              <a:buFont typeface="Arial"/>
              <a:buChar char="•"/>
            </a:pPr>
            <a:r>
              <a:rPr lang="da-DK" sz="2400" dirty="0"/>
              <a:t>Ofte oplyser producenterne af isoleringsmaterialer </a:t>
            </a:r>
            <a:br>
              <a:rPr lang="da-DK" sz="2400" dirty="0"/>
            </a:br>
            <a:r>
              <a:rPr lang="da-DK" sz="2400" dirty="0"/>
              <a:t>U-værdier for typiske konstruktioner</a:t>
            </a:r>
          </a:p>
          <a:p>
            <a:pPr marL="457200" indent="-457200">
              <a:buFont typeface="Arial"/>
              <a:buChar char="•"/>
            </a:pPr>
            <a:r>
              <a:rPr lang="da-DK" sz="2400" dirty="0"/>
              <a:t>Simpel beregning, men mange beregningsregler skal kendes</a:t>
            </a:r>
          </a:p>
          <a:p>
            <a:pPr marL="457200" indent="-457200">
              <a:buFont typeface="Arial"/>
              <a:buChar char="•"/>
            </a:pPr>
            <a:r>
              <a:rPr lang="da-DK" sz="2400" dirty="0"/>
              <a:t>Beregning kan fx foretages med Excel</a:t>
            </a:r>
          </a:p>
          <a:p>
            <a:pPr marL="457200" indent="-457200">
              <a:buFont typeface="Arial"/>
              <a:buChar char="•"/>
            </a:pPr>
            <a:r>
              <a:rPr lang="da-DK" sz="2400" dirty="0"/>
              <a:t>Ofte vil en rådgiver eller bygningskonstruktør lave beregningen af en U-værdi</a:t>
            </a:r>
          </a:p>
          <a:p>
            <a:pPr marL="457200" indent="-457200">
              <a:buFont typeface="Arial"/>
              <a:buChar char="•"/>
            </a:pPr>
            <a:endParaRPr lang="da-DK" sz="2200" dirty="0"/>
          </a:p>
          <a:p>
            <a:pPr marL="457200" indent="-457200">
              <a:buFont typeface="Arial"/>
              <a:buChar char="•"/>
            </a:pPr>
            <a:endParaRPr lang="da-DK" sz="2200" dirty="0"/>
          </a:p>
        </p:txBody>
      </p:sp>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414646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body" idx="1"/>
          </p:nvPr>
        </p:nvSpPr>
        <p:spPr>
          <a:xfrm>
            <a:off x="457200" y="917030"/>
            <a:ext cx="6203032" cy="639762"/>
          </a:xfrm>
        </p:spPr>
        <p:txBody>
          <a:bodyPr>
            <a:normAutofit fontScale="25000" lnSpcReduction="20000"/>
          </a:bodyPr>
          <a:lstStyle/>
          <a:p>
            <a:pPr algn="l"/>
            <a:endParaRPr lang="da-DK" dirty="0"/>
          </a:p>
          <a:p>
            <a:pPr algn="l"/>
            <a:endParaRPr lang="da-DK" dirty="0"/>
          </a:p>
          <a:p>
            <a:pPr algn="l"/>
            <a:endParaRPr lang="da-DK" dirty="0"/>
          </a:p>
          <a:p>
            <a:pPr algn="l"/>
            <a:endParaRPr lang="da-DK" dirty="0"/>
          </a:p>
          <a:p>
            <a:pPr algn="l"/>
            <a:r>
              <a:rPr lang="da-DK" sz="11200" dirty="0"/>
              <a:t>Krav til vinduer og glasydervægge</a:t>
            </a:r>
          </a:p>
          <a:p>
            <a:pPr algn="l"/>
            <a:endParaRPr lang="da-DK" dirty="0"/>
          </a:p>
        </p:txBody>
      </p:sp>
      <p:pic>
        <p:nvPicPr>
          <p:cNvPr id="9" name="Pladsholder til billede 8">
            <a:extLst>
              <a:ext uri="{FF2B5EF4-FFF2-40B4-BE49-F238E27FC236}">
                <a16:creationId xmlns:a16="http://schemas.microsoft.com/office/drawing/2014/main" id="{9099F81C-9C47-BE4B-9EB2-573E1C90522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643"/>
          <a:stretch/>
        </p:blipFill>
        <p:spPr>
          <a:xfrm>
            <a:off x="457200" y="1439352"/>
            <a:ext cx="4313484" cy="2133663"/>
          </a:xfrm>
        </p:spPr>
      </p:pic>
      <p:pic>
        <p:nvPicPr>
          <p:cNvPr id="8" name="Pladsholder til billed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36296" y="1052736"/>
            <a:ext cx="1796042" cy="4752528"/>
          </a:xfrm>
          <a:prstGeom prst="rect">
            <a:avLst/>
          </a:prstGeom>
        </p:spPr>
      </p:pic>
      <p:sp>
        <p:nvSpPr>
          <p:cNvPr id="10" name="Pladsholder til indhold 4"/>
          <p:cNvSpPr txBox="1">
            <a:spLocks/>
          </p:cNvSpPr>
          <p:nvPr/>
        </p:nvSpPr>
        <p:spPr>
          <a:xfrm>
            <a:off x="467544" y="3573016"/>
            <a:ext cx="6408712" cy="25472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da-DK" sz="600" i="1" dirty="0"/>
          </a:p>
          <a:p>
            <a:r>
              <a:rPr lang="da-DK" sz="2000" dirty="0" err="1"/>
              <a:t>E</a:t>
            </a:r>
            <a:r>
              <a:rPr lang="da-DK" sz="2000" baseline="-25000" dirty="0" err="1"/>
              <a:t>ref</a:t>
            </a:r>
            <a:r>
              <a:rPr lang="da-DK" sz="2000" dirty="0"/>
              <a:t> = 196,4 x </a:t>
            </a:r>
            <a:r>
              <a:rPr lang="da-DK" sz="2000" dirty="0" err="1"/>
              <a:t>g</a:t>
            </a:r>
            <a:r>
              <a:rPr lang="da-DK" sz="2000" baseline="-25000" dirty="0" err="1"/>
              <a:t>w</a:t>
            </a:r>
            <a:r>
              <a:rPr lang="da-DK" sz="2000" dirty="0"/>
              <a:t> – 90,36 x </a:t>
            </a:r>
            <a:r>
              <a:rPr lang="da-DK" sz="2000" dirty="0" err="1"/>
              <a:t>U</a:t>
            </a:r>
            <a:r>
              <a:rPr lang="da-DK" sz="2000" baseline="-25000" dirty="0" err="1"/>
              <a:t>w</a:t>
            </a:r>
            <a:endParaRPr lang="da-DK" sz="2000" baseline="-25000" dirty="0"/>
          </a:p>
          <a:p>
            <a:pPr marL="0" lvl="8" indent="0">
              <a:spcBef>
                <a:spcPts val="1000"/>
              </a:spcBef>
              <a:buNone/>
            </a:pPr>
            <a:r>
              <a:rPr lang="da-DK" sz="2000" dirty="0">
                <a:solidFill>
                  <a:schemeClr val="tx1">
                    <a:lumMod val="65000"/>
                    <a:lumOff val="35000"/>
                  </a:schemeClr>
                </a:solidFill>
                <a:latin typeface="Trebuchet MS" panose="020B0603020202020204" pitchFamily="34" charset="0"/>
              </a:rPr>
              <a:t>Referencevindue 1,23 x 1,48 m </a:t>
            </a:r>
          </a:p>
          <a:p>
            <a:pPr marL="342900" indent="-342900">
              <a:buFont typeface="Arial"/>
              <a:buChar char="•"/>
            </a:pPr>
            <a:endParaRPr lang="da-DK" sz="2000" dirty="0"/>
          </a:p>
          <a:p>
            <a:r>
              <a:rPr lang="da-DK" sz="2000" dirty="0"/>
              <a:t>Energimærker på </a:t>
            </a:r>
            <a:r>
              <a:rPr lang="da-DK" sz="2000" dirty="0" err="1"/>
              <a:t>www.energivinduer.dk</a:t>
            </a:r>
            <a:endParaRPr lang="da-DK" sz="2000" dirty="0"/>
          </a:p>
          <a:p>
            <a:endParaRPr lang="da-DK" dirty="0"/>
          </a:p>
          <a:p>
            <a:endParaRPr lang="da-DK" dirty="0"/>
          </a:p>
        </p:txBody>
      </p:sp>
      <p:sp>
        <p:nvSpPr>
          <p:cNvPr id="24" name="Tekstfelt 23"/>
          <p:cNvSpPr txBox="1"/>
          <p:nvPr/>
        </p:nvSpPr>
        <p:spPr>
          <a:xfrm>
            <a:off x="3879561" y="287393"/>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Alle kategorier</a:t>
            </a:r>
          </a:p>
        </p:txBody>
      </p:sp>
      <p:pic>
        <p:nvPicPr>
          <p:cNvPr id="25" name="Billed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1972" y="162162"/>
            <a:ext cx="451935" cy="411463"/>
          </a:xfrm>
          <a:prstGeom prst="rect">
            <a:avLst/>
          </a:prstGeom>
        </p:spPr>
      </p:pic>
      <p:pic>
        <p:nvPicPr>
          <p:cNvPr id="26" name="Billed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3377" y="208810"/>
            <a:ext cx="378150" cy="379865"/>
          </a:xfrm>
          <a:prstGeom prst="rect">
            <a:avLst/>
          </a:prstGeom>
        </p:spPr>
      </p:pic>
      <p:pic>
        <p:nvPicPr>
          <p:cNvPr id="27" name="Billed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93063" y="199301"/>
            <a:ext cx="469439" cy="374324"/>
          </a:xfrm>
          <a:prstGeom prst="rect">
            <a:avLst/>
          </a:prstGeom>
        </p:spPr>
      </p:pic>
      <p:pic>
        <p:nvPicPr>
          <p:cNvPr id="28" name="Billed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5821" y="195338"/>
            <a:ext cx="419846" cy="382248"/>
          </a:xfrm>
          <a:prstGeom prst="rect">
            <a:avLst/>
          </a:prstGeom>
        </p:spPr>
      </p:pic>
      <p:pic>
        <p:nvPicPr>
          <p:cNvPr id="29" name="Billed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08688" y="184520"/>
            <a:ext cx="413712" cy="460023"/>
          </a:xfrm>
          <a:prstGeom prst="rect">
            <a:avLst/>
          </a:prstGeom>
        </p:spPr>
      </p:pic>
      <p:pic>
        <p:nvPicPr>
          <p:cNvPr id="17" name="Billed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118778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body" idx="1"/>
          </p:nvPr>
        </p:nvSpPr>
        <p:spPr/>
        <p:txBody>
          <a:bodyPr>
            <a:normAutofit/>
          </a:bodyPr>
          <a:lstStyle/>
          <a:p>
            <a:pPr algn="l"/>
            <a:endParaRPr lang="da-DK" dirty="0"/>
          </a:p>
          <a:p>
            <a:pPr algn="l"/>
            <a:endParaRPr lang="da-DK" sz="1200" dirty="0"/>
          </a:p>
          <a:p>
            <a:pPr algn="l"/>
            <a:endParaRPr lang="da-DK" dirty="0">
              <a:sym typeface="Symbol" panose="05050102010706020507" pitchFamily="18" charset="2"/>
            </a:endParaRPr>
          </a:p>
          <a:p>
            <a:pPr algn="l"/>
            <a:endParaRPr lang="da-DK" dirty="0"/>
          </a:p>
          <a:p>
            <a:pPr algn="l"/>
            <a:endParaRPr lang="da-DK" dirty="0"/>
          </a:p>
          <a:p>
            <a:pPr algn="l"/>
            <a:endParaRPr lang="da-DK" dirty="0"/>
          </a:p>
          <a:p>
            <a:pPr algn="l"/>
            <a:endParaRPr lang="da-DK" dirty="0"/>
          </a:p>
        </p:txBody>
      </p:sp>
      <p:sp>
        <p:nvSpPr>
          <p:cNvPr id="4" name="Pladsholder til indhold 3"/>
          <p:cNvSpPr>
            <a:spLocks noGrp="1"/>
          </p:cNvSpPr>
          <p:nvPr>
            <p:ph sz="half" idx="2"/>
          </p:nvPr>
        </p:nvSpPr>
        <p:spPr>
          <a:xfrm>
            <a:off x="467544" y="2204864"/>
            <a:ext cx="6635080" cy="4203464"/>
          </a:xfrm>
        </p:spPr>
        <p:txBody>
          <a:bodyPr/>
          <a:lstStyle/>
          <a:p>
            <a:pPr marL="0" lvl="8">
              <a:spcBef>
                <a:spcPts val="1000"/>
              </a:spcBef>
            </a:pPr>
            <a:endParaRPr lang="da-DK" sz="2800" dirty="0">
              <a:latin typeface="Trebuchet MS" panose="020B0603020202020204" pitchFamily="34" charset="0"/>
            </a:endParaRPr>
          </a:p>
          <a:p>
            <a:pPr marL="0" lvl="8">
              <a:spcBef>
                <a:spcPts val="1000"/>
              </a:spcBef>
            </a:pPr>
            <a:endParaRPr lang="da-DK" sz="2800" dirty="0">
              <a:latin typeface="Trebuchet MS" panose="020B0603020202020204" pitchFamily="34" charset="0"/>
            </a:endParaRPr>
          </a:p>
          <a:p>
            <a:pPr marL="0" lvl="8" indent="0">
              <a:spcBef>
                <a:spcPts val="1000"/>
              </a:spcBef>
              <a:buNone/>
            </a:pPr>
            <a:r>
              <a:rPr lang="da-DK" sz="2000" dirty="0" err="1">
                <a:solidFill>
                  <a:schemeClr val="tx1">
                    <a:lumMod val="65000"/>
                    <a:lumOff val="35000"/>
                  </a:schemeClr>
                </a:solidFill>
                <a:latin typeface="Trebuchet MS" panose="020B0603020202020204" pitchFamily="34" charset="0"/>
              </a:rPr>
              <a:t>E</a:t>
            </a:r>
            <a:r>
              <a:rPr lang="da-DK" sz="2000" baseline="-25000" dirty="0" err="1">
                <a:solidFill>
                  <a:schemeClr val="tx1">
                    <a:lumMod val="65000"/>
                    <a:lumOff val="35000"/>
                  </a:schemeClr>
                </a:solidFill>
                <a:latin typeface="Trebuchet MS" panose="020B0603020202020204" pitchFamily="34" charset="0"/>
              </a:rPr>
              <a:t>ref</a:t>
            </a:r>
            <a:r>
              <a:rPr lang="da-DK" sz="2000" dirty="0">
                <a:solidFill>
                  <a:schemeClr val="tx1">
                    <a:lumMod val="65000"/>
                    <a:lumOff val="35000"/>
                  </a:schemeClr>
                </a:solidFill>
                <a:latin typeface="Trebuchet MS" panose="020B0603020202020204" pitchFamily="34" charset="0"/>
              </a:rPr>
              <a:t> = 345 x </a:t>
            </a:r>
            <a:r>
              <a:rPr lang="da-DK" sz="2000" dirty="0" err="1">
                <a:solidFill>
                  <a:schemeClr val="tx1">
                    <a:lumMod val="65000"/>
                    <a:lumOff val="35000"/>
                  </a:schemeClr>
                </a:solidFill>
                <a:latin typeface="Trebuchet MS" panose="020B0603020202020204" pitchFamily="34" charset="0"/>
              </a:rPr>
              <a:t>g</a:t>
            </a:r>
            <a:r>
              <a:rPr lang="da-DK" sz="2000" baseline="-25000" dirty="0" err="1">
                <a:solidFill>
                  <a:schemeClr val="tx1">
                    <a:lumMod val="65000"/>
                    <a:lumOff val="35000"/>
                  </a:schemeClr>
                </a:solidFill>
                <a:latin typeface="Trebuchet MS" panose="020B0603020202020204" pitchFamily="34" charset="0"/>
              </a:rPr>
              <a:t>w</a:t>
            </a:r>
            <a:r>
              <a:rPr lang="da-DK" sz="2000" dirty="0">
                <a:solidFill>
                  <a:schemeClr val="tx1">
                    <a:lumMod val="65000"/>
                    <a:lumOff val="35000"/>
                  </a:schemeClr>
                </a:solidFill>
                <a:latin typeface="Trebuchet MS" panose="020B0603020202020204" pitchFamily="34" charset="0"/>
              </a:rPr>
              <a:t> – 90,36 x </a:t>
            </a:r>
            <a:r>
              <a:rPr lang="da-DK" sz="2000" dirty="0" err="1">
                <a:solidFill>
                  <a:schemeClr val="tx1">
                    <a:lumMod val="65000"/>
                    <a:lumOff val="35000"/>
                  </a:schemeClr>
                </a:solidFill>
                <a:latin typeface="Trebuchet MS" panose="020B0603020202020204" pitchFamily="34" charset="0"/>
              </a:rPr>
              <a:t>U</a:t>
            </a:r>
            <a:r>
              <a:rPr lang="da-DK" sz="2000" baseline="-25000" dirty="0" err="1">
                <a:solidFill>
                  <a:schemeClr val="tx1">
                    <a:lumMod val="65000"/>
                    <a:lumOff val="35000"/>
                  </a:schemeClr>
                </a:solidFill>
                <a:latin typeface="Trebuchet MS" panose="020B0603020202020204" pitchFamily="34" charset="0"/>
              </a:rPr>
              <a:t>w</a:t>
            </a:r>
            <a:endParaRPr lang="da-DK" sz="2000" baseline="-25000" dirty="0">
              <a:solidFill>
                <a:schemeClr val="tx1">
                  <a:lumMod val="65000"/>
                  <a:lumOff val="35000"/>
                </a:schemeClr>
              </a:solidFill>
              <a:latin typeface="Trebuchet MS" panose="020B0603020202020204" pitchFamily="34" charset="0"/>
            </a:endParaRPr>
          </a:p>
          <a:p>
            <a:pPr marL="0" lvl="8" indent="0">
              <a:spcBef>
                <a:spcPts val="1000"/>
              </a:spcBef>
              <a:buNone/>
            </a:pPr>
            <a:r>
              <a:rPr lang="da-DK" sz="2000" dirty="0">
                <a:solidFill>
                  <a:schemeClr val="tx1">
                    <a:lumMod val="65000"/>
                    <a:lumOff val="35000"/>
                  </a:schemeClr>
                </a:solidFill>
                <a:latin typeface="Trebuchet MS" panose="020B0603020202020204" pitchFamily="34" charset="0"/>
              </a:rPr>
              <a:t>Referencevindue 1,23 x 1,48 m </a:t>
            </a:r>
          </a:p>
          <a:p>
            <a:r>
              <a:rPr lang="da-DK" sz="2000" dirty="0"/>
              <a:t>Taghældning 45</a:t>
            </a:r>
            <a:r>
              <a:rPr lang="da-DK" sz="2000" dirty="0">
                <a:sym typeface="Symbol" panose="05050102010706020507" pitchFamily="18" charset="2"/>
              </a:rPr>
              <a:t></a:t>
            </a:r>
            <a:endParaRPr lang="da-DK" sz="2000" dirty="0"/>
          </a:p>
          <a:p>
            <a:pPr marL="0" lvl="8">
              <a:spcBef>
                <a:spcPts val="1000"/>
              </a:spcBef>
            </a:pPr>
            <a:endParaRPr lang="da-DK" sz="2800" dirty="0">
              <a:latin typeface="Trebuchet MS" panose="020B0603020202020204" pitchFamily="34" charset="0"/>
            </a:endParaRPr>
          </a:p>
          <a:p>
            <a:endParaRPr lang="da-DK" dirty="0"/>
          </a:p>
        </p:txBody>
      </p:sp>
      <p:pic>
        <p:nvPicPr>
          <p:cNvPr id="7" name="Pladsholder til billede 6" descr="white_finish_lifestyle_01.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el 1"/>
          <p:cNvSpPr>
            <a:spLocks noGrp="1"/>
          </p:cNvSpPr>
          <p:nvPr>
            <p:ph type="ctrTitle" idx="4294967295"/>
          </p:nvPr>
        </p:nvSpPr>
        <p:spPr>
          <a:xfrm>
            <a:off x="467544" y="908720"/>
            <a:ext cx="8208962" cy="542809"/>
          </a:xfrm>
          <a:prstGeom prst="rect">
            <a:avLst/>
          </a:prstGeom>
        </p:spPr>
        <p:txBody>
          <a:bodyPr>
            <a:normAutofit/>
          </a:bodyPr>
          <a:lstStyle/>
          <a:p>
            <a:pPr algn="l"/>
            <a:r>
              <a:rPr lang="da-DK" sz="2800" dirty="0"/>
              <a:t>Krav til ovenlysvinduer og glastage</a:t>
            </a:r>
          </a:p>
        </p:txBody>
      </p:sp>
      <p:graphicFrame>
        <p:nvGraphicFramePr>
          <p:cNvPr id="5" name="Tabel 4"/>
          <p:cNvGraphicFramePr>
            <a:graphicFrameLocks noGrp="1"/>
          </p:cNvGraphicFramePr>
          <p:nvPr>
            <p:extLst>
              <p:ext uri="{D42A27DB-BD31-4B8C-83A1-F6EECF244321}">
                <p14:modId xmlns:p14="http://schemas.microsoft.com/office/powerpoint/2010/main" val="1935909018"/>
              </p:ext>
            </p:extLst>
          </p:nvPr>
        </p:nvGraphicFramePr>
        <p:xfrm>
          <a:off x="467544" y="1916832"/>
          <a:ext cx="4064000" cy="77285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29507">
                <a:tc>
                  <a:txBody>
                    <a:bodyPr/>
                    <a:lstStyle/>
                    <a:p>
                      <a:r>
                        <a:rPr lang="da-DK" dirty="0"/>
                        <a:t>BR18</a:t>
                      </a:r>
                    </a:p>
                  </a:txBody>
                  <a:tcPr>
                    <a:solidFill>
                      <a:srgbClr val="59B7DE"/>
                    </a:solidFill>
                  </a:tcPr>
                </a:tc>
                <a:tc>
                  <a:txBody>
                    <a:bodyPr/>
                    <a:lstStyle/>
                    <a:p>
                      <a:r>
                        <a:rPr lang="da-DK" dirty="0"/>
                        <a:t>BR20</a:t>
                      </a:r>
                    </a:p>
                  </a:txBody>
                  <a:tcPr>
                    <a:solidFill>
                      <a:srgbClr val="59B7DE"/>
                    </a:solidFill>
                  </a:tcPr>
                </a:tc>
                <a:extLst>
                  <a:ext uri="{0D108BD9-81ED-4DB2-BD59-A6C34878D82A}">
                    <a16:rowId xmlns:a16="http://schemas.microsoft.com/office/drawing/2014/main" val="10000"/>
                  </a:ext>
                </a:extLst>
              </a:tr>
              <a:tr h="407092">
                <a:tc>
                  <a:txBody>
                    <a:bodyPr/>
                    <a:lstStyle/>
                    <a:p>
                      <a:r>
                        <a:rPr lang="da-DK" sz="1800" kern="1200" dirty="0" err="1">
                          <a:solidFill>
                            <a:schemeClr val="dk1"/>
                          </a:solidFill>
                          <a:effectLst/>
                          <a:latin typeface="+mn-lt"/>
                          <a:ea typeface="+mn-ea"/>
                          <a:cs typeface="+mn-cs"/>
                        </a:rPr>
                        <a:t>E</a:t>
                      </a:r>
                      <a:r>
                        <a:rPr lang="da-DK" sz="1800" kern="1200" baseline="-25000" dirty="0" err="1">
                          <a:solidFill>
                            <a:schemeClr val="dk1"/>
                          </a:solidFill>
                          <a:effectLst/>
                          <a:latin typeface="+mn-lt"/>
                          <a:ea typeface="+mn-ea"/>
                          <a:cs typeface="+mn-cs"/>
                        </a:rPr>
                        <a:t>ref</a:t>
                      </a:r>
                      <a:r>
                        <a:rPr lang="da-DK" sz="1800" kern="1200" baseline="-25000" dirty="0">
                          <a:solidFill>
                            <a:schemeClr val="dk1"/>
                          </a:solidFill>
                          <a:effectLst/>
                          <a:latin typeface="+mn-lt"/>
                          <a:ea typeface="+mn-ea"/>
                          <a:cs typeface="+mn-cs"/>
                        </a:rPr>
                        <a:t> </a:t>
                      </a:r>
                      <a:r>
                        <a:rPr lang="da-DK" sz="1800" kern="1200" baseline="0" dirty="0">
                          <a:solidFill>
                            <a:schemeClr val="dk1"/>
                          </a:solidFill>
                          <a:effectLst/>
                          <a:latin typeface="+mn-lt"/>
                          <a:ea typeface="+mn-ea"/>
                          <a:cs typeface="+mn-cs"/>
                        </a:rPr>
                        <a:t> </a:t>
                      </a:r>
                      <a:r>
                        <a:rPr lang="da-DK" sz="1800" kern="1200" baseline="0" dirty="0">
                          <a:solidFill>
                            <a:schemeClr val="dk1"/>
                          </a:solidFill>
                          <a:effectLst/>
                          <a:latin typeface="+mn-lt"/>
                          <a:ea typeface="+mn-ea"/>
                          <a:cs typeface="+mn-cs"/>
                          <a:sym typeface="Symbol" panose="05050102010706020507" pitchFamily="18" charset="2"/>
                        </a:rPr>
                        <a:t></a:t>
                      </a:r>
                      <a:r>
                        <a:rPr lang="da-DK" sz="1800" kern="1200" baseline="0" dirty="0">
                          <a:solidFill>
                            <a:schemeClr val="dk1"/>
                          </a:solidFill>
                          <a:effectLst/>
                          <a:latin typeface="+mn-lt"/>
                          <a:ea typeface="+mn-ea"/>
                          <a:cs typeface="+mn-cs"/>
                        </a:rPr>
                        <a:t> </a:t>
                      </a:r>
                      <a:r>
                        <a:rPr lang="da-DK" sz="1800" kern="1200" dirty="0">
                          <a:solidFill>
                            <a:schemeClr val="dk1"/>
                          </a:solidFill>
                          <a:effectLst/>
                          <a:latin typeface="+mn-lt"/>
                          <a:ea typeface="+mn-ea"/>
                          <a:cs typeface="+mn-cs"/>
                        </a:rPr>
                        <a:t>0 kWh/m² </a:t>
                      </a:r>
                      <a:endParaRPr lang="da-DK" dirty="0"/>
                    </a:p>
                  </a:txBody>
                  <a:tcPr>
                    <a:solidFill>
                      <a:srgbClr val="B7DEE8"/>
                    </a:solidFill>
                  </a:tcPr>
                </a:tc>
                <a:tc>
                  <a:txBody>
                    <a:bodyPr/>
                    <a:lstStyle/>
                    <a:p>
                      <a:r>
                        <a:rPr lang="da-DK" sz="1800" kern="1200" dirty="0" err="1">
                          <a:solidFill>
                            <a:schemeClr val="dk1"/>
                          </a:solidFill>
                          <a:effectLst/>
                          <a:latin typeface="+mn-lt"/>
                          <a:ea typeface="+mn-ea"/>
                          <a:cs typeface="+mn-cs"/>
                        </a:rPr>
                        <a:t>E</a:t>
                      </a:r>
                      <a:r>
                        <a:rPr lang="da-DK" sz="1800" kern="1200" baseline="-25000" dirty="0" err="1">
                          <a:solidFill>
                            <a:schemeClr val="dk1"/>
                          </a:solidFill>
                          <a:effectLst/>
                          <a:latin typeface="+mn-lt"/>
                          <a:ea typeface="+mn-ea"/>
                          <a:cs typeface="+mn-cs"/>
                        </a:rPr>
                        <a:t>ref</a:t>
                      </a:r>
                      <a:r>
                        <a:rPr lang="da-DK" sz="1800" kern="1200" baseline="-25000" dirty="0">
                          <a:solidFill>
                            <a:schemeClr val="dk1"/>
                          </a:solidFill>
                          <a:effectLst/>
                          <a:latin typeface="+mn-lt"/>
                          <a:ea typeface="+mn-ea"/>
                          <a:cs typeface="+mn-cs"/>
                        </a:rPr>
                        <a:t> </a:t>
                      </a:r>
                      <a:r>
                        <a:rPr lang="da-DK" sz="1800" kern="1200" baseline="0" dirty="0">
                          <a:solidFill>
                            <a:schemeClr val="dk1"/>
                          </a:solidFill>
                          <a:effectLst/>
                          <a:latin typeface="+mn-lt"/>
                          <a:ea typeface="+mn-ea"/>
                          <a:cs typeface="+mn-cs"/>
                          <a:sym typeface="Symbol" panose="05050102010706020507" pitchFamily="18" charset="2"/>
                        </a:rPr>
                        <a:t></a:t>
                      </a:r>
                      <a:r>
                        <a:rPr lang="da-DK" sz="1800" kern="1200" baseline="0" dirty="0">
                          <a:solidFill>
                            <a:schemeClr val="dk1"/>
                          </a:solidFill>
                          <a:effectLst/>
                          <a:latin typeface="+mn-lt"/>
                          <a:ea typeface="+mn-ea"/>
                          <a:cs typeface="+mn-cs"/>
                        </a:rPr>
                        <a:t> 1</a:t>
                      </a:r>
                      <a:r>
                        <a:rPr lang="da-DK" sz="1800" kern="1200" dirty="0">
                          <a:solidFill>
                            <a:schemeClr val="dk1"/>
                          </a:solidFill>
                          <a:effectLst/>
                          <a:latin typeface="+mn-lt"/>
                          <a:ea typeface="+mn-ea"/>
                          <a:cs typeface="+mn-cs"/>
                        </a:rPr>
                        <a:t>0 kWh/m² </a:t>
                      </a:r>
                      <a:endParaRPr lang="da-DK" dirty="0"/>
                    </a:p>
                  </a:txBody>
                  <a:tcPr>
                    <a:solidFill>
                      <a:srgbClr val="B7DEE8"/>
                    </a:solidFill>
                  </a:tcPr>
                </a:tc>
                <a:extLst>
                  <a:ext uri="{0D108BD9-81ED-4DB2-BD59-A6C34878D82A}">
                    <a16:rowId xmlns:a16="http://schemas.microsoft.com/office/drawing/2014/main" val="10001"/>
                  </a:ext>
                </a:extLst>
              </a:tr>
            </a:tbl>
          </a:graphicData>
        </a:graphic>
      </p:graphicFrame>
      <p:sp>
        <p:nvSpPr>
          <p:cNvPr id="20" name="Tekstfelt 19"/>
          <p:cNvSpPr txBox="1"/>
          <p:nvPr/>
        </p:nvSpPr>
        <p:spPr>
          <a:xfrm>
            <a:off x="3879561" y="287393"/>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Alle kategorier</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1972" y="162162"/>
            <a:ext cx="451935" cy="411463"/>
          </a:xfrm>
          <a:prstGeom prst="rect">
            <a:avLst/>
          </a:prstGeom>
        </p:spPr>
      </p:pic>
      <p:pic>
        <p:nvPicPr>
          <p:cNvPr id="8" name="Billed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3377" y="208810"/>
            <a:ext cx="378150" cy="379865"/>
          </a:xfrm>
          <a:prstGeom prst="rect">
            <a:avLst/>
          </a:prstGeom>
        </p:spPr>
      </p:pic>
      <p:pic>
        <p:nvPicPr>
          <p:cNvPr id="9" name="Billed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3063" y="199301"/>
            <a:ext cx="469439" cy="374324"/>
          </a:xfrm>
          <a:prstGeom prst="rect">
            <a:avLst/>
          </a:prstGeom>
        </p:spPr>
      </p:pic>
      <p:pic>
        <p:nvPicPr>
          <p:cNvPr id="10" name="Billed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821" y="195338"/>
            <a:ext cx="419846" cy="382248"/>
          </a:xfrm>
          <a:prstGeom prst="rect">
            <a:avLst/>
          </a:prstGeom>
        </p:spPr>
      </p:pic>
      <p:pic>
        <p:nvPicPr>
          <p:cNvPr id="11" name="Billed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8688" y="184520"/>
            <a:ext cx="413712" cy="460023"/>
          </a:xfrm>
          <a:prstGeom prst="rect">
            <a:avLst/>
          </a:prstGeom>
        </p:spPr>
      </p:pic>
      <p:pic>
        <p:nvPicPr>
          <p:cNvPr id="21" name="Billed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1180615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1"/>
          <p:cNvSpPr>
            <a:spLocks noChangeArrowheads="1"/>
          </p:cNvSpPr>
          <p:nvPr/>
        </p:nvSpPr>
        <p:spPr bwMode="auto">
          <a:xfrm>
            <a:off x="2" y="4294189"/>
            <a:ext cx="219793" cy="561838"/>
          </a:xfrm>
          <a:prstGeom prst="rect">
            <a:avLst/>
          </a:prstGeom>
          <a:noFill/>
          <a:ln w="9525">
            <a:noFill/>
            <a:miter lim="800000"/>
            <a:headEnd/>
            <a:tailEnd/>
          </a:ln>
        </p:spPr>
        <p:txBody>
          <a:bodyPr wrap="none" lIns="83964" tIns="41982" rIns="83964" bIns="41982" anchor="ctr">
            <a:spAutoFit/>
          </a:bodyPr>
          <a:lstStyle/>
          <a:p>
            <a:pPr eaLnBrk="0" hangingPunct="0"/>
            <a:br>
              <a:rPr lang="da-DK" sz="900">
                <a:latin typeface="Trebuchet MS"/>
                <a:cs typeface="Trebuchet MS"/>
              </a:rPr>
            </a:br>
            <a:endParaRPr lang="da-DK" sz="2200">
              <a:latin typeface="Trebuchet MS"/>
              <a:cs typeface="Trebuchet MS"/>
            </a:endParaRPr>
          </a:p>
        </p:txBody>
      </p:sp>
      <p:grpSp>
        <p:nvGrpSpPr>
          <p:cNvPr id="2" name="Gruppe 17"/>
          <p:cNvGrpSpPr/>
          <p:nvPr/>
        </p:nvGrpSpPr>
        <p:grpSpPr>
          <a:xfrm>
            <a:off x="174626" y="3573465"/>
            <a:ext cx="3114675" cy="2447925"/>
            <a:chOff x="174625" y="3573463"/>
            <a:chExt cx="3114675" cy="2447925"/>
          </a:xfrm>
        </p:grpSpPr>
        <p:pic>
          <p:nvPicPr>
            <p:cNvPr id="16" name="Billede 15" descr="Eref - Solindtilskud.jpg"/>
            <p:cNvPicPr>
              <a:picLocks noChangeAspect="1"/>
            </p:cNvPicPr>
            <p:nvPr/>
          </p:nvPicPr>
          <p:blipFill>
            <a:blip r:embed="rId3"/>
            <a:srcRect/>
            <a:stretch>
              <a:fillRect/>
            </a:stretch>
          </p:blipFill>
          <p:spPr bwMode="auto">
            <a:xfrm>
              <a:off x="174625" y="3573463"/>
              <a:ext cx="3114675" cy="2447925"/>
            </a:xfrm>
            <a:prstGeom prst="rect">
              <a:avLst/>
            </a:prstGeom>
            <a:noFill/>
            <a:ln w="9525">
              <a:noFill/>
              <a:miter lim="800000"/>
              <a:headEnd/>
              <a:tailEnd/>
            </a:ln>
          </p:spPr>
        </p:pic>
        <p:sp>
          <p:nvSpPr>
            <p:cNvPr id="26" name="Tekstboks 25"/>
            <p:cNvSpPr txBox="1">
              <a:spLocks noChangeArrowheads="1"/>
            </p:cNvSpPr>
            <p:nvPr/>
          </p:nvSpPr>
          <p:spPr bwMode="auto">
            <a:xfrm>
              <a:off x="1944000" y="4156075"/>
              <a:ext cx="378396" cy="592138"/>
            </a:xfrm>
            <a:prstGeom prst="rect">
              <a:avLst/>
            </a:prstGeom>
            <a:noFill/>
            <a:ln w="9525">
              <a:noFill/>
              <a:miter lim="800000"/>
              <a:headEnd/>
              <a:tailEnd/>
            </a:ln>
          </p:spPr>
          <p:txBody>
            <a:bodyPr wrap="square" lIns="83964" tIns="41982" rIns="83964" bIns="41982">
              <a:spAutoFit/>
            </a:bodyPr>
            <a:lstStyle/>
            <a:p>
              <a:pPr eaLnBrk="0" hangingPunct="0"/>
              <a:r>
                <a:rPr lang="da-DK" sz="3300" b="1" dirty="0">
                  <a:latin typeface="Trebuchet MS"/>
                  <a:cs typeface="Trebuchet MS"/>
                </a:rPr>
                <a:t>g</a:t>
              </a:r>
            </a:p>
          </p:txBody>
        </p:sp>
      </p:grpSp>
      <p:grpSp>
        <p:nvGrpSpPr>
          <p:cNvPr id="3" name="Gruppe 13"/>
          <p:cNvGrpSpPr/>
          <p:nvPr/>
        </p:nvGrpSpPr>
        <p:grpSpPr>
          <a:xfrm>
            <a:off x="174626" y="981077"/>
            <a:ext cx="3114675" cy="2447925"/>
            <a:chOff x="174625" y="981075"/>
            <a:chExt cx="3114675" cy="2447925"/>
          </a:xfrm>
        </p:grpSpPr>
        <p:pic>
          <p:nvPicPr>
            <p:cNvPr id="17" name="Billede 16" descr="Eref - Varmetab.jpg"/>
            <p:cNvPicPr>
              <a:picLocks noChangeAspect="1"/>
            </p:cNvPicPr>
            <p:nvPr/>
          </p:nvPicPr>
          <p:blipFill>
            <a:blip r:embed="rId4"/>
            <a:srcRect/>
            <a:stretch>
              <a:fillRect/>
            </a:stretch>
          </p:blipFill>
          <p:spPr bwMode="auto">
            <a:xfrm>
              <a:off x="174625" y="981075"/>
              <a:ext cx="3114675" cy="2447925"/>
            </a:xfrm>
            <a:prstGeom prst="rect">
              <a:avLst/>
            </a:prstGeom>
            <a:noFill/>
            <a:ln w="9525">
              <a:noFill/>
              <a:miter lim="800000"/>
              <a:headEnd/>
              <a:tailEnd/>
            </a:ln>
          </p:spPr>
        </p:pic>
        <p:sp>
          <p:nvSpPr>
            <p:cNvPr id="27" name="Tekstboks 26"/>
            <p:cNvSpPr txBox="1">
              <a:spLocks noChangeArrowheads="1"/>
            </p:cNvSpPr>
            <p:nvPr/>
          </p:nvSpPr>
          <p:spPr bwMode="auto">
            <a:xfrm>
              <a:off x="1908000" y="1628775"/>
              <a:ext cx="467072" cy="593725"/>
            </a:xfrm>
            <a:prstGeom prst="rect">
              <a:avLst/>
            </a:prstGeom>
            <a:noFill/>
            <a:ln w="9525">
              <a:noFill/>
              <a:miter lim="800000"/>
              <a:headEnd/>
              <a:tailEnd/>
            </a:ln>
          </p:spPr>
          <p:txBody>
            <a:bodyPr wrap="square" lIns="83964" tIns="41982" rIns="83964" bIns="41982">
              <a:spAutoFit/>
            </a:bodyPr>
            <a:lstStyle/>
            <a:p>
              <a:pPr eaLnBrk="0" hangingPunct="0"/>
              <a:r>
                <a:rPr lang="da-DK" sz="3300" b="1" dirty="0">
                  <a:latin typeface="Trebuchet MS"/>
                  <a:cs typeface="Trebuchet MS"/>
                </a:rPr>
                <a:t>U</a:t>
              </a:r>
            </a:p>
          </p:txBody>
        </p:sp>
      </p:grpSp>
      <p:grpSp>
        <p:nvGrpSpPr>
          <p:cNvPr id="4" name="Gruppe 18"/>
          <p:cNvGrpSpPr/>
          <p:nvPr/>
        </p:nvGrpSpPr>
        <p:grpSpPr>
          <a:xfrm>
            <a:off x="3553324" y="1628775"/>
            <a:ext cx="5355726" cy="3455988"/>
            <a:chOff x="3553324" y="1628775"/>
            <a:chExt cx="5355726" cy="3455988"/>
          </a:xfrm>
        </p:grpSpPr>
        <p:pic>
          <p:nvPicPr>
            <p:cNvPr id="15" name="Billede 14" descr="Eref - Soltilskud og varmetab.jpg"/>
            <p:cNvPicPr>
              <a:picLocks noChangeAspect="1"/>
            </p:cNvPicPr>
            <p:nvPr/>
          </p:nvPicPr>
          <p:blipFill>
            <a:blip r:embed="rId5"/>
            <a:srcRect/>
            <a:stretch>
              <a:fillRect/>
            </a:stretch>
          </p:blipFill>
          <p:spPr bwMode="auto">
            <a:xfrm>
              <a:off x="4510088" y="1628775"/>
              <a:ext cx="4398962" cy="3455988"/>
            </a:xfrm>
            <a:prstGeom prst="rect">
              <a:avLst/>
            </a:prstGeom>
            <a:noFill/>
            <a:ln w="9525">
              <a:noFill/>
              <a:miter lim="800000"/>
              <a:headEnd/>
              <a:tailEnd/>
            </a:ln>
          </p:spPr>
        </p:pic>
        <p:sp>
          <p:nvSpPr>
            <p:cNvPr id="24" name="Højrepil 23"/>
            <p:cNvSpPr/>
            <p:nvPr/>
          </p:nvSpPr>
          <p:spPr>
            <a:xfrm rot="789588">
              <a:off x="3553324" y="2418095"/>
              <a:ext cx="733046" cy="712730"/>
            </a:xfrm>
            <a:prstGeom prst="rightArrow">
              <a:avLst/>
            </a:prstGeom>
            <a:solidFill>
              <a:srgbClr val="92D050"/>
            </a:solidFill>
          </p:spPr>
          <p:style>
            <a:lnRef idx="0">
              <a:schemeClr val="accent3"/>
            </a:lnRef>
            <a:fillRef idx="3">
              <a:schemeClr val="accent3"/>
            </a:fillRef>
            <a:effectRef idx="3">
              <a:schemeClr val="accent3"/>
            </a:effectRef>
            <a:fontRef idx="minor">
              <a:schemeClr val="lt1"/>
            </a:fontRef>
          </p:style>
          <p:txBody>
            <a:bodyPr lIns="83964" tIns="41982" rIns="83964" bIns="41982" anchor="ctr"/>
            <a:lstStyle/>
            <a:p>
              <a:pPr algn="ctr" eaLnBrk="0" hangingPunct="0">
                <a:defRPr/>
              </a:pPr>
              <a:endParaRPr lang="da-DK">
                <a:latin typeface="Trebuchet MS"/>
                <a:cs typeface="Trebuchet MS"/>
              </a:endParaRPr>
            </a:p>
          </p:txBody>
        </p:sp>
        <p:sp>
          <p:nvSpPr>
            <p:cNvPr id="25" name="Højrepil 24"/>
            <p:cNvSpPr/>
            <p:nvPr/>
          </p:nvSpPr>
          <p:spPr>
            <a:xfrm rot="20633353">
              <a:off x="3576856" y="3796539"/>
              <a:ext cx="733046" cy="712730"/>
            </a:xfrm>
            <a:prstGeom prst="rightArrow">
              <a:avLst/>
            </a:prstGeom>
            <a:solidFill>
              <a:srgbClr val="92D050"/>
            </a:solidFill>
          </p:spPr>
          <p:style>
            <a:lnRef idx="0">
              <a:schemeClr val="accent3"/>
            </a:lnRef>
            <a:fillRef idx="3">
              <a:schemeClr val="accent3"/>
            </a:fillRef>
            <a:effectRef idx="3">
              <a:schemeClr val="accent3"/>
            </a:effectRef>
            <a:fontRef idx="minor">
              <a:schemeClr val="lt1"/>
            </a:fontRef>
          </p:style>
          <p:txBody>
            <a:bodyPr lIns="83964" tIns="41982" rIns="83964" bIns="41982" anchor="ctr"/>
            <a:lstStyle/>
            <a:p>
              <a:pPr algn="ctr" eaLnBrk="0" hangingPunct="0">
                <a:defRPr/>
              </a:pPr>
              <a:endParaRPr lang="da-DK">
                <a:latin typeface="Trebuchet MS"/>
                <a:cs typeface="Trebuchet MS"/>
              </a:endParaRPr>
            </a:p>
          </p:txBody>
        </p:sp>
        <p:sp>
          <p:nvSpPr>
            <p:cNvPr id="28" name="Tekstboks 27"/>
            <p:cNvSpPr txBox="1">
              <a:spLocks noChangeArrowheads="1"/>
            </p:cNvSpPr>
            <p:nvPr/>
          </p:nvSpPr>
          <p:spPr bwMode="auto">
            <a:xfrm>
              <a:off x="6648450" y="2457450"/>
              <a:ext cx="1343025" cy="592138"/>
            </a:xfrm>
            <a:prstGeom prst="rect">
              <a:avLst/>
            </a:prstGeom>
            <a:noFill/>
            <a:ln w="9525">
              <a:noFill/>
              <a:miter lim="800000"/>
              <a:headEnd/>
              <a:tailEnd/>
            </a:ln>
          </p:spPr>
          <p:txBody>
            <a:bodyPr lIns="83964" tIns="41982" rIns="83964" bIns="41982">
              <a:spAutoFit/>
            </a:bodyPr>
            <a:lstStyle/>
            <a:p>
              <a:pPr algn="ctr" eaLnBrk="0" hangingPunct="0"/>
              <a:r>
                <a:rPr lang="da-DK" sz="3300" b="1" dirty="0">
                  <a:latin typeface="Trebuchet MS"/>
                  <a:cs typeface="Trebuchet MS"/>
                </a:rPr>
                <a:t>U</a:t>
              </a:r>
              <a:r>
                <a:rPr lang="da-DK" sz="3300" dirty="0">
                  <a:latin typeface="Trebuchet MS"/>
                  <a:cs typeface="Trebuchet MS"/>
                </a:rPr>
                <a:t> </a:t>
              </a:r>
              <a:r>
                <a:rPr lang="da-DK" sz="1500" dirty="0">
                  <a:latin typeface="Trebuchet MS"/>
                  <a:cs typeface="Trebuchet MS"/>
                </a:rPr>
                <a:t>og</a:t>
              </a:r>
              <a:r>
                <a:rPr lang="da-DK" sz="3300" dirty="0">
                  <a:latin typeface="Trebuchet MS"/>
                  <a:cs typeface="Trebuchet MS"/>
                </a:rPr>
                <a:t> </a:t>
              </a:r>
              <a:r>
                <a:rPr lang="da-DK" sz="3300" b="1" dirty="0">
                  <a:latin typeface="Trebuchet MS"/>
                  <a:cs typeface="Trebuchet MS"/>
                </a:rPr>
                <a:t>g</a:t>
              </a:r>
            </a:p>
          </p:txBody>
        </p:sp>
      </p:grpSp>
      <p:cxnSp>
        <p:nvCxnSpPr>
          <p:cNvPr id="9231" name="Lige forbindelse 11"/>
          <p:cNvCxnSpPr>
            <a:cxnSpLocks noChangeShapeType="1"/>
          </p:cNvCxnSpPr>
          <p:nvPr/>
        </p:nvCxnSpPr>
        <p:spPr bwMode="auto">
          <a:xfrm>
            <a:off x="250826" y="1052515"/>
            <a:ext cx="8569325" cy="1587"/>
          </a:xfrm>
          <a:prstGeom prst="line">
            <a:avLst/>
          </a:prstGeom>
          <a:noFill/>
          <a:ln w="9525" algn="ctr">
            <a:solidFill>
              <a:schemeClr val="tx1"/>
            </a:solidFill>
            <a:round/>
            <a:headEnd/>
            <a:tailEnd/>
          </a:ln>
        </p:spPr>
      </p:cxnSp>
      <p:sp>
        <p:nvSpPr>
          <p:cNvPr id="19" name="Undertitel 2"/>
          <p:cNvSpPr txBox="1">
            <a:spLocks/>
          </p:cNvSpPr>
          <p:nvPr/>
        </p:nvSpPr>
        <p:spPr>
          <a:xfrm>
            <a:off x="467544" y="332656"/>
            <a:ext cx="6203032" cy="639762"/>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400" dirty="0" err="1">
                <a:solidFill>
                  <a:schemeClr val="tx1"/>
                </a:solidFill>
                <a:latin typeface="Trebuchet MS"/>
                <a:cs typeface="Trebuchet MS"/>
              </a:rPr>
              <a:t>Eref</a:t>
            </a:r>
            <a:r>
              <a:rPr lang="da-DK" sz="14400" dirty="0">
                <a:solidFill>
                  <a:schemeClr val="tx1"/>
                </a:solidFill>
                <a:latin typeface="Trebuchet MS"/>
                <a:cs typeface="Trebuchet MS"/>
              </a:rPr>
              <a:t> – hvad er det?</a:t>
            </a:r>
          </a:p>
          <a:p>
            <a:endParaRPr lang="da-DK" dirty="0">
              <a:latin typeface="Trebuchet MS"/>
              <a:cs typeface="Trebuchet MS"/>
            </a:endParaRPr>
          </a:p>
          <a:p>
            <a:r>
              <a:rPr lang="da-DK" dirty="0">
                <a:latin typeface="Trebuchet MS"/>
                <a:cs typeface="Trebuchet MS"/>
              </a:rPr>
              <a:t> </a:t>
            </a: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p:txBody>
      </p:sp>
      <p:sp>
        <p:nvSpPr>
          <p:cNvPr id="5" name="Rektangel 4"/>
          <p:cNvSpPr/>
          <p:nvPr/>
        </p:nvSpPr>
        <p:spPr>
          <a:xfrm>
            <a:off x="3481816" y="5265828"/>
            <a:ext cx="5176149" cy="923330"/>
          </a:xfrm>
          <a:prstGeom prst="rect">
            <a:avLst/>
          </a:prstGeom>
        </p:spPr>
        <p:txBody>
          <a:bodyPr wrap="square">
            <a:spAutoFit/>
          </a:bodyPr>
          <a:lstStyle/>
          <a:p>
            <a:r>
              <a:rPr lang="da-DK" dirty="0" err="1">
                <a:latin typeface="Trebuchet MS"/>
                <a:cs typeface="Trebuchet MS"/>
              </a:rPr>
              <a:t>Eref</a:t>
            </a:r>
            <a:r>
              <a:rPr lang="da-DK" dirty="0">
                <a:latin typeface="Trebuchet MS"/>
                <a:cs typeface="Trebuchet MS"/>
              </a:rPr>
              <a:t>-beregning for vinduer og ovenlysvinduer efter formler i punkt 1.6 i bygningsreglementets vejledning om </a:t>
            </a:r>
            <a:r>
              <a:rPr lang="da-DK" dirty="0" err="1">
                <a:latin typeface="Trebuchet MS"/>
                <a:cs typeface="Trebuchet MS"/>
              </a:rPr>
              <a:t>energiforbrub</a:t>
            </a:r>
            <a:endParaRPr lang="da-DK" dirty="0">
              <a:latin typeface="Trebuchet MS"/>
              <a:cs typeface="Trebuchet MS"/>
            </a:endParaRPr>
          </a:p>
        </p:txBody>
      </p:sp>
      <p:sp>
        <p:nvSpPr>
          <p:cNvPr id="6" name="Pladsholder til diasnummer 5"/>
          <p:cNvSpPr>
            <a:spLocks noGrp="1"/>
          </p:cNvSpPr>
          <p:nvPr>
            <p:ph type="sldNum" sz="quarter" idx="12"/>
          </p:nvPr>
        </p:nvSpPr>
        <p:spPr/>
        <p:txBody>
          <a:bodyPr/>
          <a:lstStyle/>
          <a:p>
            <a:r>
              <a:rPr lang="da-DK"/>
              <a:t>Århus, </a:t>
            </a:r>
          </a:p>
          <a:p>
            <a:fld id="{FDCFB21F-CE14-4D1C-BC8A-2FD5C4BB9994}" type="datetimeFigureOut">
              <a:rPr lang="da-DK" smtClean="0"/>
              <a:pPr/>
              <a:t>19/12/2018</a:t>
            </a:fld>
            <a:endParaRPr lang="da-DK" dirty="0"/>
          </a:p>
        </p:txBody>
      </p:sp>
      <p:sp>
        <p:nvSpPr>
          <p:cNvPr id="8" name="Pladsholder til sidefod 7"/>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86777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764704"/>
            <a:ext cx="8229600" cy="782960"/>
          </a:xfrm>
        </p:spPr>
        <p:txBody>
          <a:bodyPr/>
          <a:lstStyle/>
          <a:p>
            <a:r>
              <a:rPr lang="da-DK" sz="2800" dirty="0"/>
              <a:t>Krav til linjetab</a:t>
            </a:r>
          </a:p>
        </p:txBody>
      </p:sp>
      <p:sp>
        <p:nvSpPr>
          <p:cNvPr id="4" name="Rektangel 3"/>
          <p:cNvSpPr/>
          <p:nvPr/>
        </p:nvSpPr>
        <p:spPr>
          <a:xfrm>
            <a:off x="611560" y="4797152"/>
            <a:ext cx="7920880" cy="646331"/>
          </a:xfrm>
          <a:prstGeom prst="rect">
            <a:avLst/>
          </a:prstGeom>
        </p:spPr>
        <p:txBody>
          <a:bodyPr wrap="square">
            <a:spAutoFit/>
          </a:bodyPr>
          <a:lstStyle/>
          <a:p>
            <a:r>
              <a:rPr lang="da-DK" dirty="0">
                <a:solidFill>
                  <a:schemeClr val="tx1">
                    <a:lumMod val="65000"/>
                    <a:lumOff val="35000"/>
                  </a:schemeClr>
                </a:solidFill>
              </a:rPr>
              <a:t>Sikrer alle bygningsdele mod risiko for fugtteknisk problem pga. kolde overflader – regulerer ikke energiforbrug</a:t>
            </a:r>
            <a:endParaRPr lang="da-DK" dirty="0"/>
          </a:p>
        </p:txBody>
      </p:sp>
      <p:sp>
        <p:nvSpPr>
          <p:cNvPr id="9" name="Rektangel 8"/>
          <p:cNvSpPr/>
          <p:nvPr/>
        </p:nvSpPr>
        <p:spPr>
          <a:xfrm>
            <a:off x="611560" y="5517232"/>
            <a:ext cx="7920880" cy="646331"/>
          </a:xfrm>
          <a:prstGeom prst="rect">
            <a:avLst/>
          </a:prstGeom>
        </p:spPr>
        <p:txBody>
          <a:bodyPr wrap="square">
            <a:spAutoFit/>
          </a:bodyPr>
          <a:lstStyle/>
          <a:p>
            <a:r>
              <a:rPr lang="da-DK" dirty="0">
                <a:solidFill>
                  <a:srgbClr val="595959"/>
                </a:solidFill>
              </a:rPr>
              <a:t>For høje bygninger eller vanskelige funderingsforhold kan krav fraviges - men ekstra varmetab skal med i energirammen</a:t>
            </a:r>
          </a:p>
        </p:txBody>
      </p:sp>
      <p:sp>
        <p:nvSpPr>
          <p:cNvPr id="11" name="Tekstfelt 10"/>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pic>
        <p:nvPicPr>
          <p:cNvPr id="5" name="Billede 4">
            <a:extLst>
              <a:ext uri="{FF2B5EF4-FFF2-40B4-BE49-F238E27FC236}">
                <a16:creationId xmlns:a16="http://schemas.microsoft.com/office/drawing/2014/main" id="{48C64796-E47D-BA48-8979-BDBD131A08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552" y="1974940"/>
            <a:ext cx="7676987" cy="2492528"/>
          </a:xfrm>
          <a:prstGeom prst="rect">
            <a:avLst/>
          </a:prstGeom>
        </p:spPr>
      </p:pic>
    </p:spTree>
    <p:extLst>
      <p:ext uri="{BB962C8B-B14F-4D97-AF65-F5344CB8AC3E}">
        <p14:creationId xmlns:p14="http://schemas.microsoft.com/office/powerpoint/2010/main" val="1872227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2"/>
          </p:nvPr>
        </p:nvSpPr>
        <p:spPr>
          <a:xfrm>
            <a:off x="725823" y="1844824"/>
            <a:ext cx="7416824" cy="1472650"/>
          </a:xfrm>
        </p:spPr>
        <p:txBody>
          <a:bodyPr/>
          <a:lstStyle/>
          <a:p>
            <a:r>
              <a:rPr lang="da-DK" sz="3200" dirty="0">
                <a:solidFill>
                  <a:schemeClr val="bg1">
                    <a:lumMod val="85000"/>
                  </a:schemeClr>
                </a:solidFill>
              </a:rPr>
              <a:t>Energirammen</a:t>
            </a:r>
          </a:p>
          <a:p>
            <a:r>
              <a:rPr lang="da-DK" sz="3200" dirty="0">
                <a:solidFill>
                  <a:schemeClr val="bg1">
                    <a:lumMod val="85000"/>
                  </a:schemeClr>
                </a:solidFill>
              </a:rPr>
              <a:t>Dimensionerende transmissionstab</a:t>
            </a:r>
          </a:p>
          <a:p>
            <a:r>
              <a:rPr lang="da-DK" sz="3200" dirty="0">
                <a:solidFill>
                  <a:schemeClr val="bg1">
                    <a:lumMod val="85000"/>
                  </a:schemeClr>
                </a:solidFill>
              </a:rPr>
              <a:t>Generelle mindstekrav til klimaskærm</a:t>
            </a:r>
          </a:p>
          <a:p>
            <a:r>
              <a:rPr lang="da-DK" sz="3200" b="1" dirty="0">
                <a:solidFill>
                  <a:schemeClr val="tx1">
                    <a:lumMod val="65000"/>
                    <a:lumOff val="35000"/>
                  </a:schemeClr>
                </a:solidFill>
              </a:rPr>
              <a:t>Lufttæthed</a:t>
            </a:r>
          </a:p>
          <a:p>
            <a:r>
              <a:rPr lang="da-DK" sz="3200" dirty="0">
                <a:solidFill>
                  <a:schemeClr val="bg1">
                    <a:lumMod val="85000"/>
                  </a:schemeClr>
                </a:solidFill>
              </a:rPr>
              <a:t>Andel af vedvarende energi</a:t>
            </a:r>
          </a:p>
          <a:p>
            <a:endParaRPr lang="da-DK" sz="3200" dirty="0">
              <a:solidFill>
                <a:schemeClr val="bg1">
                  <a:lumMod val="75000"/>
                </a:schemeClr>
              </a:solidFill>
            </a:endParaRPr>
          </a:p>
          <a:p>
            <a:endParaRPr lang="da-DK" sz="3200" dirty="0"/>
          </a:p>
          <a:p>
            <a:endParaRPr lang="da-DK" sz="3200" b="1" dirty="0"/>
          </a:p>
          <a:p>
            <a:endParaRPr lang="da-DK" sz="3200" b="1" dirty="0"/>
          </a:p>
        </p:txBody>
      </p:sp>
      <p:pic>
        <p:nvPicPr>
          <p:cNvPr id="8" name="Billed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3772"/>
            <a:ext cx="9144000" cy="1943100"/>
          </a:xfrm>
          <a:prstGeom prst="rect">
            <a:avLst/>
          </a:prstGeom>
        </p:spPr>
      </p:pic>
      <p:sp>
        <p:nvSpPr>
          <p:cNvPr id="9" name="Tekstboks 8"/>
          <p:cNvSpPr txBox="1"/>
          <p:nvPr/>
        </p:nvSpPr>
        <p:spPr>
          <a:xfrm rot="16200000">
            <a:off x="5834894"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88336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692696"/>
            <a:ext cx="6203032" cy="1080120"/>
          </a:xfrm>
        </p:spPr>
        <p:txBody>
          <a:bodyPr/>
          <a:lstStyle/>
          <a:p>
            <a:r>
              <a:rPr lang="da-DK" sz="3200" dirty="0"/>
              <a:t>Ændringer i BR18</a:t>
            </a:r>
            <a:br>
              <a:rPr lang="da-DK" sz="3200" dirty="0"/>
            </a:br>
            <a:endParaRPr lang="da-DK" sz="3200" dirty="0"/>
          </a:p>
        </p:txBody>
      </p:sp>
      <p:sp>
        <p:nvSpPr>
          <p:cNvPr id="3" name="Pladsholder til indhold 2"/>
          <p:cNvSpPr>
            <a:spLocks noGrp="1"/>
          </p:cNvSpPr>
          <p:nvPr>
            <p:ph sz="half" idx="2"/>
          </p:nvPr>
        </p:nvSpPr>
        <p:spPr>
          <a:xfrm>
            <a:off x="457200" y="1484784"/>
            <a:ext cx="6779096" cy="4499806"/>
          </a:xfrm>
        </p:spPr>
        <p:txBody>
          <a:bodyPr/>
          <a:lstStyle/>
          <a:p>
            <a:pPr defTabSz="533400">
              <a:lnSpc>
                <a:spcPct val="114000"/>
              </a:lnSpc>
            </a:pPr>
            <a:r>
              <a:rPr lang="da-DK" sz="2000" dirty="0">
                <a:solidFill>
                  <a:srgbClr val="595959"/>
                </a:solidFill>
              </a:rPr>
              <a:t>Der er </a:t>
            </a:r>
            <a:r>
              <a:rPr lang="da-DK" sz="2000" b="1" dirty="0">
                <a:solidFill>
                  <a:srgbClr val="595959"/>
                </a:solidFill>
              </a:rPr>
              <a:t>ikke</a:t>
            </a:r>
            <a:r>
              <a:rPr lang="da-DK" sz="2000" dirty="0">
                <a:solidFill>
                  <a:srgbClr val="595959"/>
                </a:solidFill>
              </a:rPr>
              <a:t> ændret væsentligt i energikravene i BR18 i forhold til BR15. Der er dog mindre ændringer:</a:t>
            </a:r>
          </a:p>
          <a:p>
            <a:pPr marL="457200" indent="-457200" defTabSz="533400">
              <a:lnSpc>
                <a:spcPct val="114000"/>
              </a:lnSpc>
              <a:buFont typeface="+mj-lt"/>
              <a:buAutoNum type="arabicPeriod"/>
            </a:pPr>
            <a:r>
              <a:rPr lang="da-DK" sz="2000" dirty="0">
                <a:solidFill>
                  <a:srgbClr val="595959"/>
                </a:solidFill>
              </a:rPr>
              <a:t>Markant omstrukturering af kapitel- og §-numre samt vejledninger</a:t>
            </a:r>
            <a:br>
              <a:rPr lang="da-DK" sz="2000" dirty="0">
                <a:solidFill>
                  <a:srgbClr val="595959"/>
                </a:solidFill>
              </a:rPr>
            </a:br>
            <a:endParaRPr lang="da-DK" sz="2000" dirty="0">
              <a:solidFill>
                <a:srgbClr val="595959"/>
              </a:solidFill>
            </a:endParaRPr>
          </a:p>
          <a:p>
            <a:pPr marL="457200" indent="-457200" defTabSz="533400">
              <a:lnSpc>
                <a:spcPct val="114000"/>
              </a:lnSpc>
              <a:buFont typeface="+mj-lt"/>
              <a:buAutoNum type="arabicPeriod"/>
            </a:pPr>
            <a:r>
              <a:rPr lang="da-DK" sz="2000" dirty="0">
                <a:solidFill>
                  <a:srgbClr val="595959"/>
                </a:solidFill>
              </a:rPr>
              <a:t>Energikrav, der oprindeligt skulle gælde som krav fra 2020, er nu en frivillig lavenergiklasse, også efter 2020. Altså: Ingen udsigt til flere væsentlige stramninger af energikravene i BR</a:t>
            </a:r>
            <a:br>
              <a:rPr lang="da-DK" sz="2000" dirty="0">
                <a:solidFill>
                  <a:srgbClr val="595959"/>
                </a:solidFill>
              </a:rPr>
            </a:br>
            <a:endParaRPr lang="da-DK" sz="2000" dirty="0">
              <a:solidFill>
                <a:srgbClr val="595959"/>
              </a:solidFill>
            </a:endParaRPr>
          </a:p>
          <a:p>
            <a:pPr marL="457200" indent="-457200" defTabSz="533400">
              <a:lnSpc>
                <a:spcPct val="114000"/>
              </a:lnSpc>
              <a:buFont typeface="+mj-lt"/>
              <a:buAutoNum type="arabicPeriod"/>
            </a:pPr>
            <a:r>
              <a:rPr lang="da-DK" sz="2000" dirty="0">
                <a:solidFill>
                  <a:srgbClr val="595959"/>
                </a:solidFill>
              </a:rPr>
              <a:t>Energirammen for frivillig renoveringsklasse 2 er skærpet</a:t>
            </a:r>
          </a:p>
          <a:p>
            <a:endParaRPr lang="da-DK" sz="2000" dirty="0">
              <a:solidFill>
                <a:srgbClr val="595959"/>
              </a:solidFill>
            </a:endParaRPr>
          </a:p>
          <a:p>
            <a:endParaRPr lang="da-DK" dirty="0">
              <a:solidFill>
                <a:srgbClr val="595959"/>
              </a:solidFill>
            </a:endParaRPr>
          </a:p>
          <a:p>
            <a:endParaRPr lang="da-DK" sz="1800" dirty="0">
              <a:solidFill>
                <a:srgbClr val="595959"/>
              </a:solidFill>
            </a:endParaRPr>
          </a:p>
        </p:txBody>
      </p:sp>
      <p:pic>
        <p:nvPicPr>
          <p:cNvPr id="7" name="Pladsholder til billede 6" descr="nybyg_rækkehus kopi.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56880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sz="2800" dirty="0"/>
              <a:t>Krav til lufttæthed – kun nybyggeri!</a:t>
            </a:r>
          </a:p>
        </p:txBody>
      </p:sp>
      <p:graphicFrame>
        <p:nvGraphicFramePr>
          <p:cNvPr id="4" name="Tabel 3"/>
          <p:cNvGraphicFramePr>
            <a:graphicFrameLocks noGrp="1"/>
          </p:cNvGraphicFramePr>
          <p:nvPr>
            <p:extLst>
              <p:ext uri="{D42A27DB-BD31-4B8C-83A1-F6EECF244321}">
                <p14:modId xmlns:p14="http://schemas.microsoft.com/office/powerpoint/2010/main" val="438365446"/>
              </p:ext>
            </p:extLst>
          </p:nvPr>
        </p:nvGraphicFramePr>
        <p:xfrm>
          <a:off x="2339752" y="2088597"/>
          <a:ext cx="2664296" cy="115212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1"/>
                    </a:ext>
                  </a:extLst>
                </a:gridCol>
              </a:tblGrid>
              <a:tr h="576064">
                <a:tc>
                  <a:txBody>
                    <a:bodyPr/>
                    <a:lstStyle/>
                    <a:p>
                      <a:pPr algn="ctr"/>
                      <a:r>
                        <a:rPr lang="da-DK" dirty="0"/>
                        <a:t>BR18</a:t>
                      </a:r>
                    </a:p>
                  </a:txBody>
                  <a:tcPr>
                    <a:solidFill>
                      <a:srgbClr val="59B7DE"/>
                    </a:solidFill>
                  </a:tcPr>
                </a:tc>
                <a:extLst>
                  <a:ext uri="{0D108BD9-81ED-4DB2-BD59-A6C34878D82A}">
                    <a16:rowId xmlns:a16="http://schemas.microsoft.com/office/drawing/2014/main" val="10000"/>
                  </a:ext>
                </a:extLst>
              </a:tr>
              <a:tr h="576064">
                <a:tc>
                  <a:txBody>
                    <a:bodyPr/>
                    <a:lstStyle/>
                    <a:p>
                      <a:pPr algn="ctr"/>
                      <a:r>
                        <a:rPr lang="da-DK" dirty="0"/>
                        <a:t>1 l/s </a:t>
                      </a:r>
                      <a:r>
                        <a:rPr lang="da-DK" sz="1800" kern="1200" dirty="0">
                          <a:solidFill>
                            <a:schemeClr val="dk1"/>
                          </a:solidFill>
                          <a:effectLst/>
                          <a:latin typeface="+mn-lt"/>
                          <a:ea typeface="+mn-ea"/>
                          <a:cs typeface="+mn-cs"/>
                        </a:rPr>
                        <a:t>pr. m² </a:t>
                      </a:r>
                      <a:endParaRPr lang="da-DK" dirty="0"/>
                    </a:p>
                  </a:txBody>
                  <a:tcPr>
                    <a:solidFill>
                      <a:srgbClr val="B7DEE8"/>
                    </a:solidFill>
                  </a:tcPr>
                </a:tc>
                <a:extLst>
                  <a:ext uri="{0D108BD9-81ED-4DB2-BD59-A6C34878D82A}">
                    <a16:rowId xmlns:a16="http://schemas.microsoft.com/office/drawing/2014/main" val="10001"/>
                  </a:ext>
                </a:extLst>
              </a:tr>
            </a:tbl>
          </a:graphicData>
        </a:graphic>
      </p:graphicFrame>
      <p:sp>
        <p:nvSpPr>
          <p:cNvPr id="6" name="Rektangel 5"/>
          <p:cNvSpPr/>
          <p:nvPr/>
        </p:nvSpPr>
        <p:spPr>
          <a:xfrm>
            <a:off x="611560" y="3429000"/>
            <a:ext cx="5904656" cy="830997"/>
          </a:xfrm>
          <a:prstGeom prst="rect">
            <a:avLst/>
          </a:prstGeom>
        </p:spPr>
        <p:txBody>
          <a:bodyPr wrap="square">
            <a:spAutoFit/>
          </a:bodyPr>
          <a:lstStyle/>
          <a:p>
            <a:r>
              <a:rPr lang="da-DK" sz="2400" dirty="0">
                <a:solidFill>
                  <a:schemeClr val="tx1">
                    <a:lumMod val="65000"/>
                    <a:lumOff val="35000"/>
                  </a:schemeClr>
                </a:solidFill>
              </a:rPr>
              <a:t>Der er ikke længere krav til kommunerne om at teste tætheden</a:t>
            </a:r>
            <a:endParaRPr lang="da-DK" sz="2400" dirty="0"/>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10" name="Billed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1223679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4113" y="732855"/>
            <a:ext cx="5915000" cy="639762"/>
          </a:xfrm>
        </p:spPr>
        <p:txBody>
          <a:bodyPr/>
          <a:lstStyle/>
          <a:p>
            <a:r>
              <a:rPr lang="da-DK" sz="3200" dirty="0"/>
              <a:t>Lufttæthed i energirammen</a:t>
            </a:r>
          </a:p>
        </p:txBody>
      </p:sp>
      <p:sp>
        <p:nvSpPr>
          <p:cNvPr id="3" name="Pladsholder til indhold 2"/>
          <p:cNvSpPr>
            <a:spLocks noGrp="1"/>
          </p:cNvSpPr>
          <p:nvPr>
            <p:ph sz="half" idx="2"/>
          </p:nvPr>
        </p:nvSpPr>
        <p:spPr>
          <a:xfrm>
            <a:off x="454113" y="1528547"/>
            <a:ext cx="5486039" cy="4843975"/>
          </a:xfrm>
        </p:spPr>
        <p:txBody>
          <a:bodyPr/>
          <a:lstStyle/>
          <a:p>
            <a:pPr marL="342900" indent="-342900">
              <a:buFont typeface="Arial" panose="020B0604020202020204" pitchFamily="34" charset="0"/>
              <a:buChar char="•"/>
            </a:pPr>
            <a:r>
              <a:rPr lang="da-DK" sz="1800" dirty="0"/>
              <a:t>BR18 stiller krav om at lufttætheden ikke må overstige 1,0 l/s pr. m² opvarmet etageareal ved en trykforskel på 50 Pa</a:t>
            </a:r>
            <a:br>
              <a:rPr lang="da-DK" sz="1800" dirty="0"/>
            </a:br>
            <a:endParaRPr lang="da-DK" sz="1800" dirty="0"/>
          </a:p>
          <a:p>
            <a:pPr marL="342900" indent="-342900">
              <a:buFont typeface="Arial" panose="020B0604020202020204" pitchFamily="34" charset="0"/>
              <a:buChar char="•"/>
            </a:pPr>
            <a:r>
              <a:rPr lang="da-DK" sz="1800" dirty="0"/>
              <a:t>Valgfrit, om man trykprøver sin bygning –men kommunen skal min. udtage 10 % af byggesagerne til kontrol – dog ikke for enfamiliehuse, dobbelthuse, rækkehuse og sommerhus </a:t>
            </a:r>
            <a:endParaRPr lang="da-DK" sz="1800" i="1" dirty="0"/>
          </a:p>
          <a:p>
            <a:pPr marL="342900" indent="-342900">
              <a:buFont typeface="Arial" panose="020B0604020202020204" pitchFamily="34" charset="0"/>
              <a:buChar char="•"/>
            </a:pPr>
            <a:r>
              <a:rPr lang="da-DK" sz="1800" dirty="0"/>
              <a:t>Hvis der ikke udføres en trykprøvning skal der </a:t>
            </a:r>
            <a:r>
              <a:rPr lang="da-DK" sz="1800" dirty="0">
                <a:solidFill>
                  <a:schemeClr val="tx1">
                    <a:lumMod val="65000"/>
                    <a:lumOff val="35000"/>
                  </a:schemeClr>
                </a:solidFill>
              </a:rPr>
              <a:t>ved beregningen af bygningens energibehov </a:t>
            </a:r>
            <a:r>
              <a:rPr lang="da-DK" sz="1800" dirty="0"/>
              <a:t>anvendes 1,5 l/s pr. m</a:t>
            </a:r>
            <a:r>
              <a:rPr lang="da-DK" sz="1800" baseline="30000" dirty="0"/>
              <a:t>2</a:t>
            </a:r>
            <a:r>
              <a:rPr lang="da-DK" sz="1800" dirty="0"/>
              <a:t>, men de 1,0 l/s pr. m² skal kunne opfyldes ved en trykprøvning.</a:t>
            </a:r>
            <a:br>
              <a:rPr lang="da-DK" sz="1800" dirty="0"/>
            </a:br>
            <a:endParaRPr lang="da-DK" sz="1800" dirty="0"/>
          </a:p>
          <a:p>
            <a:pPr marL="342900" indent="-342900">
              <a:buFont typeface="Arial" panose="020B0604020202020204" pitchFamily="34" charset="0"/>
              <a:buChar char="•"/>
            </a:pPr>
            <a:r>
              <a:rPr lang="da-DK" sz="1800" dirty="0">
                <a:solidFill>
                  <a:schemeClr val="tx1">
                    <a:lumMod val="65000"/>
                    <a:lumOff val="35000"/>
                  </a:schemeClr>
                </a:solidFill>
              </a:rPr>
              <a:t>Hvis der udføres en trykprøvning, kan resultatet eller det forventede resultat anvendes ved beregning af bygningens energibehov</a:t>
            </a:r>
          </a:p>
          <a:p>
            <a:pPr marL="342900" indent="-342900">
              <a:buFont typeface="Arial" panose="020B0604020202020204" pitchFamily="34" charset="0"/>
              <a:buChar char="•"/>
            </a:pPr>
            <a:r>
              <a:rPr lang="da-DK" sz="1800" i="1" dirty="0"/>
              <a:t> </a:t>
            </a:r>
            <a:br>
              <a:rPr lang="da-DK" sz="1800" dirty="0"/>
            </a:br>
            <a:endParaRPr lang="da-DK" sz="1800" dirty="0"/>
          </a:p>
        </p:txBody>
      </p:sp>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1161327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1"/>
          <p:cNvSpPr>
            <a:spLocks noGrp="1"/>
          </p:cNvSpPr>
          <p:nvPr>
            <p:ph type="body" idx="1"/>
          </p:nvPr>
        </p:nvSpPr>
        <p:spPr>
          <a:xfrm>
            <a:off x="467544" y="908720"/>
            <a:ext cx="4762872" cy="639762"/>
          </a:xfrm>
        </p:spPr>
        <p:txBody>
          <a:bodyPr/>
          <a:lstStyle/>
          <a:p>
            <a:r>
              <a:rPr lang="da-DK" sz="3200" dirty="0"/>
              <a:t>Lufttæthed</a:t>
            </a:r>
          </a:p>
        </p:txBody>
      </p:sp>
      <p:sp>
        <p:nvSpPr>
          <p:cNvPr id="3" name="Pladsholder til indhold 2"/>
          <p:cNvSpPr>
            <a:spLocks noGrp="1"/>
          </p:cNvSpPr>
          <p:nvPr>
            <p:ph sz="half" idx="2"/>
          </p:nvPr>
        </p:nvSpPr>
        <p:spPr>
          <a:xfrm>
            <a:off x="457200" y="1881299"/>
            <a:ext cx="5482952" cy="3951288"/>
          </a:xfrm>
        </p:spPr>
        <p:txBody>
          <a:bodyPr/>
          <a:lstStyle/>
          <a:p>
            <a:pPr marL="457200" indent="-457200">
              <a:buFont typeface="Arial"/>
              <a:buChar char="•"/>
            </a:pPr>
            <a:endParaRPr lang="da-DK" sz="1200" dirty="0">
              <a:solidFill>
                <a:schemeClr val="tx1">
                  <a:lumMod val="65000"/>
                  <a:lumOff val="35000"/>
                </a:schemeClr>
              </a:solidFill>
              <a:latin typeface="Trebuchet MS" panose="020B0603020202020204" pitchFamily="34" charset="0"/>
              <a:cs typeface="Trebuchet MS"/>
            </a:endParaRPr>
          </a:p>
          <a:p>
            <a:pPr marL="342900" indent="-342900">
              <a:buFont typeface="Arial"/>
              <a:buChar char="•"/>
            </a:pPr>
            <a:r>
              <a:rPr lang="da-DK" dirty="0">
                <a:solidFill>
                  <a:schemeClr val="tx1">
                    <a:lumMod val="65000"/>
                    <a:lumOff val="35000"/>
                  </a:schemeClr>
                </a:solidFill>
                <a:cs typeface="Trebuchet MS"/>
              </a:rPr>
              <a:t>Lufttætheden testes ved en trykprøvning (</a:t>
            </a:r>
            <a:r>
              <a:rPr lang="da-DK" dirty="0" err="1">
                <a:solidFill>
                  <a:schemeClr val="tx1">
                    <a:lumMod val="65000"/>
                    <a:lumOff val="35000"/>
                  </a:schemeClr>
                </a:solidFill>
                <a:cs typeface="Trebuchet MS"/>
              </a:rPr>
              <a:t>blower</a:t>
            </a:r>
            <a:r>
              <a:rPr lang="da-DK" dirty="0">
                <a:solidFill>
                  <a:schemeClr val="tx1">
                    <a:lumMod val="65000"/>
                    <a:lumOff val="35000"/>
                  </a:schemeClr>
                </a:solidFill>
                <a:cs typeface="Trebuchet MS"/>
              </a:rPr>
              <a:t> </a:t>
            </a:r>
            <a:r>
              <a:rPr lang="da-DK" dirty="0" err="1">
                <a:solidFill>
                  <a:schemeClr val="tx1">
                    <a:lumMod val="65000"/>
                    <a:lumOff val="35000"/>
                  </a:schemeClr>
                </a:solidFill>
                <a:cs typeface="Trebuchet MS"/>
              </a:rPr>
              <a:t>door</a:t>
            </a:r>
            <a:r>
              <a:rPr lang="da-DK" dirty="0">
                <a:solidFill>
                  <a:schemeClr val="tx1">
                    <a:lumMod val="65000"/>
                    <a:lumOff val="35000"/>
                  </a:schemeClr>
                </a:solidFill>
                <a:cs typeface="Trebuchet MS"/>
              </a:rPr>
              <a:t> test)</a:t>
            </a:r>
          </a:p>
          <a:p>
            <a:pPr marL="893763" lvl="1" indent="-439738">
              <a:buFont typeface="Arial"/>
              <a:buChar char="•"/>
            </a:pPr>
            <a:r>
              <a:rPr lang="da-DK" dirty="0">
                <a:solidFill>
                  <a:schemeClr val="tx1">
                    <a:lumMod val="65000"/>
                    <a:lumOff val="35000"/>
                  </a:schemeClr>
                </a:solidFill>
                <a:latin typeface="Trebuchet MS"/>
                <a:cs typeface="Trebuchet MS"/>
              </a:rPr>
              <a:t>På grundlag af standarden DS/EN ISO 9972, Bygningers termiske ydeevne</a:t>
            </a:r>
          </a:p>
          <a:p>
            <a:pPr marL="893763" lvl="1" indent="-439738">
              <a:buFont typeface="Arial"/>
              <a:buChar char="•"/>
            </a:pPr>
            <a:r>
              <a:rPr lang="da-DK" altLang="da-DK" dirty="0">
                <a:solidFill>
                  <a:schemeClr val="tx1">
                    <a:lumMod val="65000"/>
                    <a:lumOff val="35000"/>
                  </a:schemeClr>
                </a:solidFill>
                <a:latin typeface="Trebuchet MS"/>
                <a:cs typeface="Trebuchet MS"/>
              </a:rPr>
              <a:t>Tilsigtede åbninger lukkes eller forsegles</a:t>
            </a:r>
          </a:p>
          <a:p>
            <a:pPr marL="893763" lvl="1" indent="-439738">
              <a:buFont typeface="Arial"/>
              <a:buChar char="•"/>
            </a:pPr>
            <a:r>
              <a:rPr lang="da-DK" altLang="da-DK" dirty="0">
                <a:solidFill>
                  <a:schemeClr val="tx1">
                    <a:lumMod val="65000"/>
                    <a:lumOff val="35000"/>
                  </a:schemeClr>
                </a:solidFill>
                <a:latin typeface="Trebuchet MS"/>
                <a:cs typeface="Trebuchet MS"/>
              </a:rPr>
              <a:t>Der ledes efter utilsigtede utætheder</a:t>
            </a:r>
            <a:br>
              <a:rPr lang="da-DK" altLang="da-DK" dirty="0">
                <a:solidFill>
                  <a:schemeClr val="tx1">
                    <a:lumMod val="65000"/>
                    <a:lumOff val="35000"/>
                  </a:schemeClr>
                </a:solidFill>
              </a:rPr>
            </a:br>
            <a:endParaRPr lang="da-DK" altLang="da-DK" sz="1200" dirty="0">
              <a:solidFill>
                <a:schemeClr val="tx1">
                  <a:lumMod val="65000"/>
                  <a:lumOff val="35000"/>
                </a:schemeClr>
              </a:solidFill>
            </a:endParaRPr>
          </a:p>
          <a:p>
            <a:pPr marL="457200" indent="-457200">
              <a:buFont typeface="Arial"/>
              <a:buChar char="•"/>
            </a:pPr>
            <a:endParaRPr lang="da-DK" baseline="30000" dirty="0">
              <a:solidFill>
                <a:schemeClr val="tx1">
                  <a:lumMod val="65000"/>
                  <a:lumOff val="35000"/>
                </a:schemeClr>
              </a:solidFill>
            </a:endParaRPr>
          </a:p>
          <a:p>
            <a:pPr marL="457200" indent="-457200">
              <a:buFont typeface="Arial"/>
              <a:buChar char="•"/>
            </a:pPr>
            <a:endParaRPr lang="da-DK" sz="2000" baseline="30000" dirty="0">
              <a:solidFill>
                <a:schemeClr val="tx1">
                  <a:lumMod val="65000"/>
                  <a:lumOff val="35000"/>
                </a:schemeClr>
              </a:solidFill>
            </a:endParaRPr>
          </a:p>
        </p:txBody>
      </p:sp>
      <p:sp>
        <p:nvSpPr>
          <p:cNvPr id="9" name="Tekstfelt 8"/>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2217871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747225"/>
            <a:ext cx="4762872" cy="639762"/>
          </a:xfrm>
        </p:spPr>
        <p:txBody>
          <a:bodyPr/>
          <a:lstStyle/>
          <a:p>
            <a:r>
              <a:rPr lang="da-DK" sz="3200" dirty="0"/>
              <a:t>Gode råd</a:t>
            </a:r>
          </a:p>
        </p:txBody>
      </p:sp>
      <p:sp>
        <p:nvSpPr>
          <p:cNvPr id="3" name="Pladsholder til indhold 2"/>
          <p:cNvSpPr>
            <a:spLocks noGrp="1"/>
          </p:cNvSpPr>
          <p:nvPr>
            <p:ph sz="half" idx="2"/>
          </p:nvPr>
        </p:nvSpPr>
        <p:spPr>
          <a:xfrm>
            <a:off x="457200" y="1548482"/>
            <a:ext cx="5482952" cy="4211997"/>
          </a:xfrm>
        </p:spPr>
        <p:txBody>
          <a:bodyPr/>
          <a:lstStyle/>
          <a:p>
            <a:pPr marL="457200" indent="-457200">
              <a:buFont typeface="Arial"/>
              <a:buChar char="•"/>
            </a:pPr>
            <a:r>
              <a:rPr lang="da-DK" dirty="0">
                <a:solidFill>
                  <a:schemeClr val="tx1">
                    <a:lumMod val="65000"/>
                    <a:lumOff val="35000"/>
                  </a:schemeClr>
                </a:solidFill>
              </a:rPr>
              <a:t>Test altid bygningens tæthed – dokumenterer den gode kvalitet</a:t>
            </a:r>
          </a:p>
          <a:p>
            <a:pPr marL="457200" indent="-457200">
              <a:buFont typeface="Arial"/>
              <a:buChar char="•"/>
            </a:pPr>
            <a:r>
              <a:rPr lang="da-DK" dirty="0">
                <a:solidFill>
                  <a:schemeClr val="tx1">
                    <a:lumMod val="65000"/>
                    <a:lumOff val="35000"/>
                  </a:schemeClr>
                </a:solidFill>
              </a:rPr>
              <a:t>Brug termografering til at finde kuldebroer; og til at skille kuldebroer og utætheder fra hinanden</a:t>
            </a:r>
          </a:p>
          <a:p>
            <a:pPr marL="457200" indent="-457200">
              <a:buFont typeface="Arial"/>
              <a:buChar char="•"/>
            </a:pPr>
            <a:r>
              <a:rPr lang="da-DK" dirty="0">
                <a:solidFill>
                  <a:schemeClr val="tx1">
                    <a:lumMod val="65000"/>
                    <a:lumOff val="35000"/>
                  </a:schemeClr>
                </a:solidFill>
              </a:rPr>
              <a:t>Gør det inden det indvendige finish-arbejde går i gang (maling, flisearbejder mv.)</a:t>
            </a:r>
          </a:p>
          <a:p>
            <a:pPr marL="457200" indent="-457200">
              <a:buFont typeface="Arial"/>
              <a:buChar char="•"/>
            </a:pPr>
            <a:r>
              <a:rPr lang="da-DK" dirty="0">
                <a:solidFill>
                  <a:schemeClr val="tx1">
                    <a:lumMod val="65000"/>
                    <a:lumOff val="35000"/>
                  </a:schemeClr>
                </a:solidFill>
              </a:rPr>
              <a:t>Udbedr evt. utætheder – og så ny </a:t>
            </a:r>
            <a:r>
              <a:rPr lang="da-DK" dirty="0" err="1">
                <a:solidFill>
                  <a:schemeClr val="tx1">
                    <a:lumMod val="65000"/>
                    <a:lumOff val="35000"/>
                  </a:schemeClr>
                </a:solidFill>
              </a:rPr>
              <a:t>blower</a:t>
            </a:r>
            <a:r>
              <a:rPr lang="da-DK" dirty="0">
                <a:solidFill>
                  <a:schemeClr val="tx1">
                    <a:lumMod val="65000"/>
                    <a:lumOff val="35000"/>
                  </a:schemeClr>
                </a:solidFill>
              </a:rPr>
              <a:t> </a:t>
            </a:r>
            <a:r>
              <a:rPr lang="da-DK" dirty="0" err="1">
                <a:solidFill>
                  <a:schemeClr val="tx1">
                    <a:lumMod val="65000"/>
                    <a:lumOff val="35000"/>
                  </a:schemeClr>
                </a:solidFill>
              </a:rPr>
              <a:t>door</a:t>
            </a:r>
            <a:r>
              <a:rPr lang="da-DK" dirty="0">
                <a:solidFill>
                  <a:schemeClr val="tx1">
                    <a:lumMod val="65000"/>
                    <a:lumOff val="35000"/>
                  </a:schemeClr>
                </a:solidFill>
              </a:rPr>
              <a:t> test</a:t>
            </a:r>
          </a:p>
          <a:p>
            <a:pPr marL="457200" indent="-457200">
              <a:buFont typeface="Arial"/>
              <a:buChar char="•"/>
            </a:pPr>
            <a:r>
              <a:rPr lang="da-DK" dirty="0">
                <a:solidFill>
                  <a:schemeClr val="tx1">
                    <a:lumMod val="65000"/>
                    <a:lumOff val="35000"/>
                  </a:schemeClr>
                </a:solidFill>
              </a:rPr>
              <a:t>Husk at forebygge fugtproblemer!</a:t>
            </a:r>
          </a:p>
          <a:p>
            <a:pPr marL="457200" indent="-457200">
              <a:buFont typeface="Arial"/>
              <a:buChar char="•"/>
            </a:pPr>
            <a:endParaRPr lang="da-DK" dirty="0">
              <a:solidFill>
                <a:schemeClr val="tx1">
                  <a:lumMod val="65000"/>
                  <a:lumOff val="35000"/>
                </a:schemeClr>
              </a:solidFill>
            </a:endParaRPr>
          </a:p>
          <a:p>
            <a:endParaRPr lang="da-DK" dirty="0">
              <a:solidFill>
                <a:schemeClr val="tx1">
                  <a:lumMod val="65000"/>
                  <a:lumOff val="35000"/>
                </a:schemeClr>
              </a:solidFill>
            </a:endParaRPr>
          </a:p>
        </p:txBody>
      </p:sp>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377656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2"/>
          </p:nvPr>
        </p:nvSpPr>
        <p:spPr>
          <a:xfrm>
            <a:off x="725823" y="1844824"/>
            <a:ext cx="7416824" cy="1472650"/>
          </a:xfrm>
        </p:spPr>
        <p:txBody>
          <a:bodyPr/>
          <a:lstStyle/>
          <a:p>
            <a:r>
              <a:rPr lang="da-DK" sz="3200" dirty="0">
                <a:solidFill>
                  <a:schemeClr val="bg1">
                    <a:lumMod val="85000"/>
                  </a:schemeClr>
                </a:solidFill>
              </a:rPr>
              <a:t>Energirammen</a:t>
            </a:r>
          </a:p>
          <a:p>
            <a:r>
              <a:rPr lang="da-DK" sz="3200" dirty="0">
                <a:solidFill>
                  <a:schemeClr val="bg1">
                    <a:lumMod val="85000"/>
                  </a:schemeClr>
                </a:solidFill>
              </a:rPr>
              <a:t>Dimensionerende transmissionstab</a:t>
            </a:r>
          </a:p>
          <a:p>
            <a:r>
              <a:rPr lang="da-DK" sz="3200" dirty="0">
                <a:solidFill>
                  <a:schemeClr val="bg1">
                    <a:lumMod val="85000"/>
                  </a:schemeClr>
                </a:solidFill>
              </a:rPr>
              <a:t>Generelle mindstekrav til klimaskærm</a:t>
            </a:r>
          </a:p>
          <a:p>
            <a:r>
              <a:rPr lang="da-DK" sz="3200" dirty="0">
                <a:solidFill>
                  <a:schemeClr val="bg1">
                    <a:lumMod val="85000"/>
                  </a:schemeClr>
                </a:solidFill>
              </a:rPr>
              <a:t>Lufttæthed</a:t>
            </a:r>
          </a:p>
          <a:p>
            <a:r>
              <a:rPr lang="da-DK" sz="3200" b="1" dirty="0">
                <a:solidFill>
                  <a:schemeClr val="tx1">
                    <a:lumMod val="65000"/>
                    <a:lumOff val="35000"/>
                  </a:schemeClr>
                </a:solidFill>
              </a:rPr>
              <a:t>Andel af vedvarende energi</a:t>
            </a:r>
          </a:p>
          <a:p>
            <a:endParaRPr lang="da-DK" sz="3200" dirty="0">
              <a:solidFill>
                <a:schemeClr val="bg1">
                  <a:lumMod val="75000"/>
                </a:schemeClr>
              </a:solidFill>
            </a:endParaRPr>
          </a:p>
          <a:p>
            <a:endParaRPr lang="da-DK" sz="3200" dirty="0"/>
          </a:p>
          <a:p>
            <a:endParaRPr lang="da-DK" sz="3200" b="1" dirty="0"/>
          </a:p>
          <a:p>
            <a:endParaRPr lang="da-DK" sz="3200" b="1" dirty="0"/>
          </a:p>
        </p:txBody>
      </p:sp>
      <p:pic>
        <p:nvPicPr>
          <p:cNvPr id="8" name="Billed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3772"/>
            <a:ext cx="9144000" cy="1943100"/>
          </a:xfrm>
          <a:prstGeom prst="rect">
            <a:avLst/>
          </a:prstGeom>
        </p:spPr>
      </p:pic>
      <p:sp>
        <p:nvSpPr>
          <p:cNvPr id="9" name="Tekstboks 8"/>
          <p:cNvSpPr txBox="1"/>
          <p:nvPr/>
        </p:nvSpPr>
        <p:spPr>
          <a:xfrm rot="16200000">
            <a:off x="5834894"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1388602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229600" cy="720080"/>
          </a:xfrm>
        </p:spPr>
        <p:txBody>
          <a:bodyPr/>
          <a:lstStyle/>
          <a:p>
            <a:r>
              <a:rPr lang="da-DK" sz="3200" dirty="0"/>
              <a:t>Andel af vedvarende energi</a:t>
            </a:r>
          </a:p>
        </p:txBody>
      </p:sp>
      <p:sp>
        <p:nvSpPr>
          <p:cNvPr id="2" name="Pladsholder til tekst 1"/>
          <p:cNvSpPr>
            <a:spLocks noGrp="1"/>
          </p:cNvSpPr>
          <p:nvPr>
            <p:ph sz="half" idx="2"/>
          </p:nvPr>
        </p:nvSpPr>
        <p:spPr>
          <a:xfrm>
            <a:off x="4644008" y="1600200"/>
            <a:ext cx="3894584" cy="4525963"/>
          </a:xfrm>
        </p:spPr>
        <p:txBody>
          <a:bodyPr/>
          <a:lstStyle/>
          <a:p>
            <a:pPr marL="342900" indent="-342900">
              <a:buFont typeface="Arial"/>
              <a:buChar char="•"/>
            </a:pPr>
            <a:r>
              <a:rPr lang="da-DK" sz="2000" dirty="0">
                <a:solidFill>
                  <a:schemeClr val="tx1">
                    <a:lumMod val="65000"/>
                    <a:lumOff val="35000"/>
                  </a:schemeClr>
                </a:solidFill>
              </a:rPr>
              <a:t>Relevant når stor del af klimaskærm forandres i bygning med elvarme eller samtidigt skift af kedel</a:t>
            </a:r>
          </a:p>
          <a:p>
            <a:pPr marL="342900" indent="-342900">
              <a:buFont typeface="Arial"/>
              <a:buChar char="•"/>
            </a:pPr>
            <a:r>
              <a:rPr lang="da-DK" sz="2000" dirty="0">
                <a:solidFill>
                  <a:schemeClr val="tx1">
                    <a:lumMod val="65000"/>
                    <a:lumOff val="35000"/>
                  </a:schemeClr>
                </a:solidFill>
              </a:rPr>
              <a:t>Forsyning med fjernvarme, opvarmning med varmepumper og biobrændselskedler </a:t>
            </a:r>
            <a:r>
              <a:rPr lang="da-DK" sz="2000" dirty="0">
                <a:solidFill>
                  <a:schemeClr val="tx1">
                    <a:lumMod val="65000"/>
                    <a:lumOff val="35000"/>
                  </a:schemeClr>
                </a:solidFill>
                <a:latin typeface="Zapf Dingbats"/>
                <a:ea typeface="Zapf Dingbats"/>
                <a:cs typeface="Zapf Dingbats"/>
                <a:sym typeface="Zapf Dingbats"/>
              </a:rPr>
              <a:t>✔</a:t>
            </a:r>
            <a:endParaRPr lang="da-DK" sz="2000" dirty="0">
              <a:solidFill>
                <a:schemeClr val="tx1">
                  <a:lumMod val="65000"/>
                  <a:lumOff val="35000"/>
                </a:schemeClr>
              </a:solidFill>
            </a:endParaRPr>
          </a:p>
          <a:p>
            <a:pPr marL="342900" indent="-342900">
              <a:buFont typeface="Arial"/>
              <a:buChar char="•"/>
            </a:pPr>
            <a:r>
              <a:rPr lang="da-DK" sz="2000" dirty="0">
                <a:solidFill>
                  <a:schemeClr val="tx1">
                    <a:lumMod val="65000"/>
                    <a:lumOff val="35000"/>
                  </a:schemeClr>
                </a:solidFill>
              </a:rPr>
              <a:t>Vindkraft og solenergi på matriklen </a:t>
            </a:r>
            <a:r>
              <a:rPr lang="da-DK" sz="2000" dirty="0">
                <a:solidFill>
                  <a:schemeClr val="tx1">
                    <a:lumMod val="65000"/>
                    <a:lumOff val="35000"/>
                  </a:schemeClr>
                </a:solidFill>
                <a:latin typeface="Zapf Dingbats"/>
                <a:ea typeface="Zapf Dingbats"/>
                <a:cs typeface="Zapf Dingbats"/>
                <a:sym typeface="Zapf Dingbats"/>
              </a:rPr>
              <a:t>✔</a:t>
            </a:r>
            <a:endParaRPr lang="da-DK" sz="2000" dirty="0">
              <a:solidFill>
                <a:schemeClr val="tx1">
                  <a:lumMod val="65000"/>
                  <a:lumOff val="35000"/>
                </a:schemeClr>
              </a:solidFill>
            </a:endParaRPr>
          </a:p>
          <a:p>
            <a:pPr marL="342900" indent="-342900">
              <a:buFont typeface="Arial"/>
              <a:buChar char="•"/>
            </a:pPr>
            <a:r>
              <a:rPr lang="da-DK" sz="2000" dirty="0">
                <a:solidFill>
                  <a:schemeClr val="tx1">
                    <a:lumMod val="65000"/>
                    <a:lumOff val="35000"/>
                  </a:schemeClr>
                </a:solidFill>
              </a:rPr>
              <a:t>Den vedvarende energiandel i elforsyningen kan ikke medregnes i energirammen </a:t>
            </a:r>
          </a:p>
        </p:txBody>
      </p:sp>
      <p:sp>
        <p:nvSpPr>
          <p:cNvPr id="17" name="Rektangel 16"/>
          <p:cNvSpPr/>
          <p:nvPr/>
        </p:nvSpPr>
        <p:spPr>
          <a:xfrm>
            <a:off x="467544" y="1595933"/>
            <a:ext cx="3744416" cy="4353347"/>
          </a:xfrm>
          <a:prstGeom prst="rect">
            <a:avLst/>
          </a:prstGeom>
          <a:solidFill>
            <a:srgbClr val="E9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3"/>
          <p:cNvSpPr>
            <a:spLocks noGrp="1"/>
          </p:cNvSpPr>
          <p:nvPr>
            <p:ph sz="half" idx="1"/>
          </p:nvPr>
        </p:nvSpPr>
        <p:spPr>
          <a:xfrm>
            <a:off x="719573" y="1783357"/>
            <a:ext cx="3420379" cy="3949899"/>
          </a:xfrm>
          <a:ln>
            <a:noFill/>
          </a:ln>
        </p:spPr>
        <p:txBody>
          <a:bodyPr/>
          <a:lstStyle/>
          <a:p>
            <a:r>
              <a:rPr lang="da-DK" i="1" dirty="0">
                <a:solidFill>
                  <a:schemeClr val="tx1">
                    <a:lumMod val="65000"/>
                    <a:lumOff val="35000"/>
                  </a:schemeClr>
                </a:solidFill>
              </a:rPr>
              <a:t>§ 293</a:t>
            </a:r>
          </a:p>
          <a:p>
            <a:r>
              <a:rPr lang="da-DK" sz="2000" i="1" dirty="0">
                <a:solidFill>
                  <a:schemeClr val="tx1">
                    <a:lumMod val="65000"/>
                    <a:lumOff val="35000"/>
                  </a:schemeClr>
                </a:solidFill>
              </a:rPr>
              <a:t>Bygningsopvarmning i nybyggeri skal baseres på vedvarende energi – undtagen hvor der er: </a:t>
            </a:r>
          </a:p>
          <a:p>
            <a:r>
              <a:rPr lang="da-DK" sz="2000" i="1" dirty="0">
                <a:solidFill>
                  <a:schemeClr val="tx1">
                    <a:lumMod val="65000"/>
                    <a:lumOff val="35000"/>
                  </a:schemeClr>
                </a:solidFill>
              </a:rPr>
              <a:t>Fjernvarmenet (§ 294)</a:t>
            </a:r>
          </a:p>
          <a:p>
            <a:r>
              <a:rPr lang="da-DK" sz="2000" i="1" dirty="0">
                <a:solidFill>
                  <a:schemeClr val="tx1">
                    <a:lumMod val="65000"/>
                    <a:lumOff val="35000"/>
                  </a:schemeClr>
                </a:solidFill>
              </a:rPr>
              <a:t>Naturgasnet (§ 295)</a:t>
            </a:r>
          </a:p>
          <a:p>
            <a:endParaRPr lang="da-DK" sz="2000" i="1" dirty="0">
              <a:solidFill>
                <a:schemeClr val="tx1">
                  <a:lumMod val="65000"/>
                  <a:lumOff val="35000"/>
                </a:schemeClr>
              </a:solidFill>
            </a:endParaRPr>
          </a:p>
          <a:p>
            <a:endParaRPr lang="da-DK" sz="2000" i="1" dirty="0">
              <a:solidFill>
                <a:schemeClr val="tx1">
                  <a:lumMod val="65000"/>
                  <a:lumOff val="35000"/>
                </a:schemeClr>
              </a:solidFill>
            </a:endParaRPr>
          </a:p>
          <a:p>
            <a:endParaRPr lang="da-DK" sz="2000" i="1" dirty="0">
              <a:solidFill>
                <a:schemeClr val="tx1">
                  <a:lumMod val="65000"/>
                  <a:lumOff val="35000"/>
                </a:schemeClr>
              </a:solidFill>
            </a:endParaRPr>
          </a:p>
          <a:p>
            <a:endParaRPr lang="da-DK" sz="2000" i="1" dirty="0">
              <a:solidFill>
                <a:schemeClr val="tx1">
                  <a:lumMod val="65000"/>
                  <a:lumOff val="35000"/>
                </a:schemeClr>
              </a:solidFill>
            </a:endParaRPr>
          </a:p>
        </p:txBody>
      </p:sp>
      <p:sp>
        <p:nvSpPr>
          <p:cNvPr id="14" name="Tekstfelt 13"/>
          <p:cNvSpPr txBox="1"/>
          <p:nvPr/>
        </p:nvSpPr>
        <p:spPr>
          <a:xfrm>
            <a:off x="1763688" y="326745"/>
            <a:ext cx="33123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 + Ombygning og andre forandringer</a:t>
            </a:r>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616" y="188639"/>
            <a:ext cx="416805" cy="379479"/>
          </a:xfrm>
          <a:prstGeom prst="rect">
            <a:avLst/>
          </a:prstGeom>
        </p:spPr>
      </p:pic>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822510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2644"/>
            <a:ext cx="9144000" cy="1945356"/>
          </a:xfrm>
          <a:prstGeom prst="rect">
            <a:avLst/>
          </a:prstGeom>
        </p:spPr>
      </p:pic>
      <p:sp>
        <p:nvSpPr>
          <p:cNvPr id="2" name="Pladsholder til tekst 1"/>
          <p:cNvSpPr>
            <a:spLocks noGrp="1"/>
          </p:cNvSpPr>
          <p:nvPr>
            <p:ph type="body" sz="quarter" idx="11"/>
          </p:nvPr>
        </p:nvSpPr>
        <p:spPr/>
        <p:txBody>
          <a:bodyPr/>
          <a:lstStyle/>
          <a:p>
            <a:r>
              <a:rPr lang="da-DK" sz="4000" dirty="0"/>
              <a:t>Hvordan overholdes energikravene i BR?</a:t>
            </a:r>
          </a:p>
          <a:p>
            <a:endParaRPr lang="da-DK" sz="4000" dirty="0"/>
          </a:p>
        </p:txBody>
      </p:sp>
      <p:sp>
        <p:nvSpPr>
          <p:cNvPr id="3" name="Pladsholder til tekst 2"/>
          <p:cNvSpPr>
            <a:spLocks noGrp="1"/>
          </p:cNvSpPr>
          <p:nvPr>
            <p:ph type="body" sz="quarter" idx="12"/>
          </p:nvPr>
        </p:nvSpPr>
        <p:spPr>
          <a:xfrm>
            <a:off x="755576" y="2852936"/>
            <a:ext cx="6264696" cy="914400"/>
          </a:xfrm>
        </p:spPr>
        <p:txBody>
          <a:bodyPr/>
          <a:lstStyle/>
          <a:p>
            <a:r>
              <a:rPr lang="da-DK" sz="3200" dirty="0">
                <a:solidFill>
                  <a:schemeClr val="tx1">
                    <a:lumMod val="65000"/>
                    <a:lumOff val="35000"/>
                  </a:schemeClr>
                </a:solidFill>
              </a:rPr>
              <a:t>Ændret anvendelse</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6" name="Bille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spTree>
    <p:extLst>
      <p:ext uri="{BB962C8B-B14F-4D97-AF65-F5344CB8AC3E}">
        <p14:creationId xmlns:p14="http://schemas.microsoft.com/office/powerpoint/2010/main" val="2448544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44" y="1844825"/>
            <a:ext cx="4653262" cy="3096344"/>
          </a:xfrm>
          <a:prstGeom prst="rect">
            <a:avLst/>
          </a:prstGeom>
          <a:ln>
            <a:noFill/>
          </a:ln>
          <a:effectLst>
            <a:outerShdw blurRad="292100" dist="139700" dir="2700000" algn="tl" rotWithShape="0">
              <a:srgbClr val="333333">
                <a:alpha val="65000"/>
              </a:srgbClr>
            </a:outerShdw>
          </a:effectLst>
        </p:spPr>
      </p:pic>
      <p:pic>
        <p:nvPicPr>
          <p:cNvPr id="3" name="Billede 2" descr="IMG_826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66813" y="2358124"/>
            <a:ext cx="4106390" cy="3079793"/>
          </a:xfrm>
          <a:prstGeom prst="rect">
            <a:avLst/>
          </a:prstGeom>
          <a:ln>
            <a:noFill/>
          </a:ln>
          <a:effectLst>
            <a:outerShdw blurRad="292100" dist="139700" dir="2700000" algn="tl" rotWithShape="0">
              <a:srgbClr val="333333">
                <a:alpha val="65000"/>
              </a:srgbClr>
            </a:outerShdw>
          </a:effectLst>
        </p:spPr>
      </p:pic>
      <p:sp>
        <p:nvSpPr>
          <p:cNvPr id="12" name="Tekstfelt 11"/>
          <p:cNvSpPr txBox="1"/>
          <p:nvPr/>
        </p:nvSpPr>
        <p:spPr>
          <a:xfrm>
            <a:off x="395536" y="1340768"/>
            <a:ext cx="4680520"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Fra stuehus + staldlænger til bibliotek</a:t>
            </a:r>
          </a:p>
        </p:txBody>
      </p:sp>
      <p:sp>
        <p:nvSpPr>
          <p:cNvPr id="13" name="Tekstfelt 12"/>
          <p:cNvSpPr txBox="1"/>
          <p:nvPr/>
        </p:nvSpPr>
        <p:spPr>
          <a:xfrm>
            <a:off x="5508104" y="1340768"/>
            <a:ext cx="3151801"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Fra stald til kantine</a:t>
            </a:r>
          </a:p>
        </p:txBody>
      </p:sp>
      <p:sp>
        <p:nvSpPr>
          <p:cNvPr id="9" name="Tekstfelt 8"/>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0" name="Bille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spTree>
    <p:extLst>
      <p:ext uri="{BB962C8B-B14F-4D97-AF65-F5344CB8AC3E}">
        <p14:creationId xmlns:p14="http://schemas.microsoft.com/office/powerpoint/2010/main" val="4172419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p:cNvSpPr txBox="1"/>
          <p:nvPr/>
        </p:nvSpPr>
        <p:spPr>
          <a:xfrm>
            <a:off x="6660232" y="2708920"/>
            <a:ext cx="2376264"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Metode 1</a:t>
            </a:r>
          </a:p>
        </p:txBody>
      </p:sp>
      <p:sp>
        <p:nvSpPr>
          <p:cNvPr id="13" name="Tekstfelt 12"/>
          <p:cNvSpPr txBox="1"/>
          <p:nvPr/>
        </p:nvSpPr>
        <p:spPr>
          <a:xfrm>
            <a:off x="6660232" y="5013176"/>
            <a:ext cx="2376264"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Metode 2</a:t>
            </a:r>
          </a:p>
        </p:txBody>
      </p:sp>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0" name="Billed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pic>
        <p:nvPicPr>
          <p:cNvPr id="5" name="Billede 4">
            <a:extLst>
              <a:ext uri="{FF2B5EF4-FFF2-40B4-BE49-F238E27FC236}">
                <a16:creationId xmlns:a16="http://schemas.microsoft.com/office/drawing/2014/main" id="{3E7E876A-EFC2-F842-BC8C-2A2821473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600" y="908720"/>
            <a:ext cx="5362649" cy="5085184"/>
          </a:xfrm>
          <a:prstGeom prst="rect">
            <a:avLst/>
          </a:prstGeom>
        </p:spPr>
      </p:pic>
    </p:spTree>
    <p:extLst>
      <p:ext uri="{BB962C8B-B14F-4D97-AF65-F5344CB8AC3E}">
        <p14:creationId xmlns:p14="http://schemas.microsoft.com/office/powerpoint/2010/main" val="2370431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395536" y="1484784"/>
            <a:ext cx="7272808" cy="648072"/>
          </a:xfrm>
        </p:spPr>
        <p:txBody>
          <a:bodyPr/>
          <a:lstStyle/>
          <a:p>
            <a:r>
              <a:rPr lang="da-DK" sz="4000" dirty="0"/>
              <a:t>Metode 1: Energiramme</a:t>
            </a:r>
          </a:p>
          <a:p>
            <a:endParaRPr lang="da-DK" sz="4000" dirty="0"/>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467544" y="2636912"/>
            <a:ext cx="6264275" cy="914400"/>
          </a:xfrm>
          <a:prstGeom prst="rect">
            <a:avLst/>
          </a:prstGeom>
        </p:spPr>
        <p:txBody>
          <a:bodyPr/>
          <a:lstStyle/>
          <a:p>
            <a:r>
              <a:rPr lang="da-DK" sz="2400" dirty="0">
                <a:solidFill>
                  <a:schemeClr val="tx1">
                    <a:lumMod val="65000"/>
                    <a:lumOff val="35000"/>
                  </a:schemeClr>
                </a:solidFill>
              </a:rPr>
              <a:t>Er gennemgået under nybyggeri – dog er det sådan at:  </a:t>
            </a:r>
            <a:br>
              <a:rPr lang="da-DK" sz="2400" dirty="0">
                <a:solidFill>
                  <a:schemeClr val="tx1">
                    <a:lumMod val="65000"/>
                    <a:lumOff val="35000"/>
                  </a:schemeClr>
                </a:solidFill>
              </a:rPr>
            </a:br>
            <a:endParaRPr lang="da-DK" sz="2400" dirty="0">
              <a:solidFill>
                <a:schemeClr val="tx1">
                  <a:lumMod val="65000"/>
                  <a:lumOff val="35000"/>
                </a:schemeClr>
              </a:solidFill>
            </a:endParaRPr>
          </a:p>
          <a:p>
            <a:pPr marL="342900" indent="-342900">
              <a:buFont typeface="Arial"/>
              <a:buChar char="•"/>
            </a:pPr>
            <a:r>
              <a:rPr lang="da-DK" sz="2400" dirty="0">
                <a:solidFill>
                  <a:schemeClr val="tx1">
                    <a:lumMod val="65000"/>
                    <a:lumOff val="35000"/>
                  </a:schemeClr>
                </a:solidFill>
              </a:rPr>
              <a:t>Ved ændret anvendelse ingen krav om vedvarende energi eller lufttæthed </a:t>
            </a:r>
            <a:br>
              <a:rPr lang="da-DK" sz="2400" dirty="0">
                <a:solidFill>
                  <a:schemeClr val="tx1">
                    <a:lumMod val="65000"/>
                    <a:lumOff val="35000"/>
                  </a:schemeClr>
                </a:solidFill>
              </a:rPr>
            </a:br>
            <a:r>
              <a:rPr lang="da-DK" sz="2400" dirty="0">
                <a:solidFill>
                  <a:schemeClr val="tx1">
                    <a:lumMod val="65000"/>
                    <a:lumOff val="35000"/>
                  </a:schemeClr>
                </a:solidFill>
              </a:rPr>
              <a:t>(men husk at vurdere fugtproblemer)</a:t>
            </a:r>
          </a:p>
          <a:p>
            <a:pPr marL="342900" indent="-342900">
              <a:buFont typeface="Arial"/>
              <a:buChar char="•"/>
            </a:pPr>
            <a:r>
              <a:rPr lang="da-DK" sz="2400" dirty="0">
                <a:solidFill>
                  <a:srgbClr val="595959"/>
                </a:solidFill>
              </a:rPr>
              <a:t>Metoden bruges dog sjældent ved ændret anvendelse</a:t>
            </a:r>
          </a:p>
          <a:p>
            <a:pPr marL="342900" indent="-342900">
              <a:buFont typeface="Arial"/>
              <a:buChar char="•"/>
            </a:pPr>
            <a:endParaRPr lang="da-DK" sz="2400" dirty="0">
              <a:solidFill>
                <a:schemeClr val="tx1">
                  <a:lumMod val="65000"/>
                  <a:lumOff val="35000"/>
                </a:schemeClr>
              </a:solidFill>
            </a:endParaRPr>
          </a:p>
        </p:txBody>
      </p:sp>
      <p:sp>
        <p:nvSpPr>
          <p:cNvPr id="9" name="Tekstfelt 8"/>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spTree>
    <p:extLst>
      <p:ext uri="{BB962C8B-B14F-4D97-AF65-F5344CB8AC3E}">
        <p14:creationId xmlns:p14="http://schemas.microsoft.com/office/powerpoint/2010/main" val="109214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457200" y="1045950"/>
            <a:ext cx="6203032" cy="4831322"/>
          </a:xfrm>
        </p:spPr>
        <p:txBody>
          <a:bodyPr/>
          <a:lstStyle/>
          <a:p>
            <a:pPr defTabSz="533400">
              <a:lnSpc>
                <a:spcPct val="100000"/>
              </a:lnSpc>
            </a:pPr>
            <a:endParaRPr lang="da-DK" sz="2000" dirty="0"/>
          </a:p>
          <a:p>
            <a:pPr marL="457200" indent="-457200" defTabSz="533400">
              <a:lnSpc>
                <a:spcPct val="100000"/>
              </a:lnSpc>
              <a:buFont typeface="+mj-lt"/>
              <a:buAutoNum type="arabicPeriod" startAt="4"/>
            </a:pPr>
            <a:r>
              <a:rPr lang="da-DK" dirty="0"/>
              <a:t>Beregning af det dimensionerende transmissionstab er ændret – inkluderer nu vinduer, døre mv. – opgøres pr. m² etageareal. Selve kravet er også ændret – afhænger nu af antal etager og opvarmet etageareal</a:t>
            </a:r>
            <a:br>
              <a:rPr lang="da-DK" dirty="0"/>
            </a:br>
            <a:endParaRPr lang="da-DK" dirty="0">
              <a:solidFill>
                <a:srgbClr val="595959"/>
              </a:solidFill>
            </a:endParaRPr>
          </a:p>
          <a:p>
            <a:pPr marL="457200" indent="-457200" defTabSz="533400">
              <a:lnSpc>
                <a:spcPct val="100000"/>
              </a:lnSpc>
              <a:buFont typeface="+mj-lt"/>
              <a:buAutoNum type="arabicPeriod" startAt="4"/>
            </a:pPr>
            <a:r>
              <a:rPr lang="da-DK" dirty="0">
                <a:solidFill>
                  <a:srgbClr val="595959"/>
                </a:solidFill>
              </a:rPr>
              <a:t>Generelle mindstekrav til skyde- og foldedøre samt lystunnelser er tilføjet – og krav til fundamenter omkring gulve med gulvvarme er udgået</a:t>
            </a:r>
            <a:br>
              <a:rPr lang="da-DK" dirty="0">
                <a:solidFill>
                  <a:srgbClr val="595959"/>
                </a:solidFill>
              </a:rPr>
            </a:br>
            <a:endParaRPr lang="da-DK" dirty="0">
              <a:solidFill>
                <a:srgbClr val="595959"/>
              </a:solidFill>
            </a:endParaRPr>
          </a:p>
          <a:p>
            <a:endParaRPr lang="da-DK" sz="2000" dirty="0">
              <a:solidFill>
                <a:srgbClr val="595959"/>
              </a:solidFill>
            </a:endParaRPr>
          </a:p>
          <a:p>
            <a:endParaRPr lang="da-DK" dirty="0">
              <a:solidFill>
                <a:srgbClr val="595959"/>
              </a:solidFill>
            </a:endParaRPr>
          </a:p>
          <a:p>
            <a:endParaRPr lang="da-DK" sz="1800" dirty="0">
              <a:solidFill>
                <a:srgbClr val="595959"/>
              </a:solidFill>
            </a:endParaRPr>
          </a:p>
        </p:txBody>
      </p:sp>
      <p:sp>
        <p:nvSpPr>
          <p:cNvPr id="7" name="Pladsholder til tekst 1">
            <a:extLst>
              <a:ext uri="{FF2B5EF4-FFF2-40B4-BE49-F238E27FC236}">
                <a16:creationId xmlns:a16="http://schemas.microsoft.com/office/drawing/2014/main" id="{5644DC21-DC20-7143-AEED-09BD6B98D707}"/>
              </a:ext>
            </a:extLst>
          </p:cNvPr>
          <p:cNvSpPr>
            <a:spLocks noGrp="1"/>
          </p:cNvSpPr>
          <p:nvPr>
            <p:ph type="body" idx="1"/>
          </p:nvPr>
        </p:nvSpPr>
        <p:spPr>
          <a:xfrm>
            <a:off x="457200" y="692696"/>
            <a:ext cx="6203032" cy="1080120"/>
          </a:xfrm>
        </p:spPr>
        <p:txBody>
          <a:bodyPr/>
          <a:lstStyle/>
          <a:p>
            <a:r>
              <a:rPr lang="da-DK" sz="3200" dirty="0"/>
              <a:t>Ændringer i BR18</a:t>
            </a:r>
            <a:br>
              <a:rPr lang="da-DK" sz="3200" dirty="0"/>
            </a:br>
            <a:endParaRPr lang="da-DK" sz="3200" dirty="0"/>
          </a:p>
        </p:txBody>
      </p:sp>
    </p:spTree>
    <p:extLst>
      <p:ext uri="{BB962C8B-B14F-4D97-AF65-F5344CB8AC3E}">
        <p14:creationId xmlns:p14="http://schemas.microsoft.com/office/powerpoint/2010/main" val="1486526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539552" y="1484784"/>
            <a:ext cx="7128792" cy="648072"/>
          </a:xfrm>
        </p:spPr>
        <p:txBody>
          <a:bodyPr/>
          <a:lstStyle/>
          <a:p>
            <a:r>
              <a:rPr lang="da-DK" sz="4000" dirty="0"/>
              <a:t>Metode 2: Mindstekrav</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467544" y="3068960"/>
            <a:ext cx="6408712" cy="914400"/>
          </a:xfrm>
          <a:prstGeom prst="rect">
            <a:avLst/>
          </a:prstGeom>
        </p:spPr>
        <p:txBody>
          <a:bodyPr/>
          <a:lstStyle/>
          <a:p>
            <a:r>
              <a:rPr lang="da-DK" sz="2400" dirty="0"/>
              <a:t>Mindstekrav til vinduer, glasydervægge, ovenlysvinduer og glastage som for nybyggeri </a:t>
            </a:r>
          </a:p>
          <a:p>
            <a:endParaRPr lang="da-DK" sz="2400" dirty="0"/>
          </a:p>
          <a:p>
            <a:r>
              <a:rPr lang="da-DK" sz="2400" dirty="0"/>
              <a:t>Mindstekrav til klimaskærm ved ændret anvendelse som på næste slide</a:t>
            </a:r>
          </a:p>
        </p:txBody>
      </p:sp>
      <p:sp>
        <p:nvSpPr>
          <p:cNvPr id="12" name="Tekstfelt 11"/>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3" name="Billed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spTree>
    <p:extLst>
      <p:ext uri="{BB962C8B-B14F-4D97-AF65-F5344CB8AC3E}">
        <p14:creationId xmlns:p14="http://schemas.microsoft.com/office/powerpoint/2010/main" val="3431689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3" name="Billed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pic>
        <p:nvPicPr>
          <p:cNvPr id="3" name="Billede 2">
            <a:extLst>
              <a:ext uri="{FF2B5EF4-FFF2-40B4-BE49-F238E27FC236}">
                <a16:creationId xmlns:a16="http://schemas.microsoft.com/office/drawing/2014/main" id="{A867DD2D-D89A-FC4C-B642-3285617EC9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377" y="1412776"/>
            <a:ext cx="8100392" cy="3958147"/>
          </a:xfrm>
          <a:prstGeom prst="rect">
            <a:avLst/>
          </a:prstGeom>
        </p:spPr>
      </p:pic>
    </p:spTree>
    <p:extLst>
      <p:ext uri="{BB962C8B-B14F-4D97-AF65-F5344CB8AC3E}">
        <p14:creationId xmlns:p14="http://schemas.microsoft.com/office/powerpoint/2010/main" val="3925843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46856" y="1052736"/>
            <a:ext cx="8229600" cy="494928"/>
          </a:xfrm>
        </p:spPr>
        <p:txBody>
          <a:bodyPr/>
          <a:lstStyle/>
          <a:p>
            <a:r>
              <a:rPr lang="da-DK" sz="2800" dirty="0"/>
              <a:t>Krav til linjetab</a:t>
            </a:r>
          </a:p>
        </p:txBody>
      </p:sp>
      <p:sp>
        <p:nvSpPr>
          <p:cNvPr id="9" name="Tekstfelt 8"/>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0" name="Billed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377" y="162767"/>
            <a:ext cx="445223" cy="405352"/>
          </a:xfrm>
          <a:prstGeom prst="rect">
            <a:avLst/>
          </a:prstGeom>
        </p:spPr>
      </p:pic>
      <p:pic>
        <p:nvPicPr>
          <p:cNvPr id="6" name="Billede 5">
            <a:extLst>
              <a:ext uri="{FF2B5EF4-FFF2-40B4-BE49-F238E27FC236}">
                <a16:creationId xmlns:a16="http://schemas.microsoft.com/office/drawing/2014/main" id="{2E248097-782C-8C45-BC11-11024F2FA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153" y="2636912"/>
            <a:ext cx="7956376" cy="1769518"/>
          </a:xfrm>
          <a:prstGeom prst="rect">
            <a:avLst/>
          </a:prstGeom>
        </p:spPr>
      </p:pic>
    </p:spTree>
    <p:extLst>
      <p:ext uri="{BB962C8B-B14F-4D97-AF65-F5344CB8AC3E}">
        <p14:creationId xmlns:p14="http://schemas.microsoft.com/office/powerpoint/2010/main" val="85727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2644"/>
            <a:ext cx="9144000" cy="1945356"/>
          </a:xfrm>
          <a:prstGeom prst="rect">
            <a:avLst/>
          </a:prstGeom>
        </p:spPr>
      </p:pic>
      <p:sp>
        <p:nvSpPr>
          <p:cNvPr id="2" name="Pladsholder til tekst 1"/>
          <p:cNvSpPr>
            <a:spLocks noGrp="1"/>
          </p:cNvSpPr>
          <p:nvPr>
            <p:ph type="body" sz="quarter" idx="11"/>
          </p:nvPr>
        </p:nvSpPr>
        <p:spPr/>
        <p:txBody>
          <a:bodyPr/>
          <a:lstStyle/>
          <a:p>
            <a:r>
              <a:rPr lang="da-DK" sz="4000" dirty="0"/>
              <a:t>Hvordan overholdes energikravene i BR?</a:t>
            </a:r>
          </a:p>
          <a:p>
            <a:endParaRPr lang="da-DK" sz="4000" dirty="0"/>
          </a:p>
        </p:txBody>
      </p:sp>
      <p:sp>
        <p:nvSpPr>
          <p:cNvPr id="3" name="Pladsholder til tekst 2"/>
          <p:cNvSpPr>
            <a:spLocks noGrp="1"/>
          </p:cNvSpPr>
          <p:nvPr>
            <p:ph type="body" sz="quarter" idx="12"/>
          </p:nvPr>
        </p:nvSpPr>
        <p:spPr>
          <a:xfrm>
            <a:off x="755576" y="2852936"/>
            <a:ext cx="6264696" cy="914400"/>
          </a:xfrm>
        </p:spPr>
        <p:txBody>
          <a:bodyPr/>
          <a:lstStyle/>
          <a:p>
            <a:r>
              <a:rPr lang="da-DK" sz="3200" dirty="0">
                <a:solidFill>
                  <a:schemeClr val="tx1">
                    <a:lumMod val="65000"/>
                    <a:lumOff val="35000"/>
                  </a:schemeClr>
                </a:solidFill>
              </a:rPr>
              <a:t>Tilbygning</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pic>
        <p:nvPicPr>
          <p:cNvPr id="15" name="Billed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6" name="Tekstfelt 15"/>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1147221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p:cNvSpPr txBox="1"/>
          <p:nvPr/>
        </p:nvSpPr>
        <p:spPr>
          <a:xfrm>
            <a:off x="6732240" y="4005064"/>
            <a:ext cx="2376264"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Metode 2</a:t>
            </a:r>
          </a:p>
        </p:txBody>
      </p:sp>
      <p:sp>
        <p:nvSpPr>
          <p:cNvPr id="7" name="Tekstfelt 6"/>
          <p:cNvSpPr txBox="1"/>
          <p:nvPr/>
        </p:nvSpPr>
        <p:spPr>
          <a:xfrm>
            <a:off x="6732240" y="5301208"/>
            <a:ext cx="2376264"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Metode 3</a:t>
            </a:r>
          </a:p>
        </p:txBody>
      </p:sp>
      <p:sp>
        <p:nvSpPr>
          <p:cNvPr id="8" name="Tekstfelt 7"/>
          <p:cNvSpPr txBox="1"/>
          <p:nvPr/>
        </p:nvSpPr>
        <p:spPr>
          <a:xfrm>
            <a:off x="6732240" y="2461538"/>
            <a:ext cx="2376264" cy="369332"/>
          </a:xfrm>
          <a:prstGeom prst="rect">
            <a:avLst/>
          </a:prstGeom>
          <a:noFill/>
        </p:spPr>
        <p:txBody>
          <a:bodyPr wrap="square" rtlCol="0">
            <a:spAutoFit/>
          </a:bodyPr>
          <a:lstStyle/>
          <a:p>
            <a:r>
              <a:rPr lang="da-DK" dirty="0">
                <a:solidFill>
                  <a:schemeClr val="tx1">
                    <a:lumMod val="65000"/>
                    <a:lumOff val="35000"/>
                  </a:schemeClr>
                </a:solidFill>
                <a:latin typeface="Trebuchet MS" panose="020B0603020202020204" pitchFamily="34" charset="0"/>
              </a:rPr>
              <a:t>Metode 1</a:t>
            </a:r>
          </a:p>
        </p:txBody>
      </p:sp>
      <p:pic>
        <p:nvPicPr>
          <p:cNvPr id="12" name="Billed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pic>
        <p:nvPicPr>
          <p:cNvPr id="4" name="Billede 3">
            <a:extLst>
              <a:ext uri="{FF2B5EF4-FFF2-40B4-BE49-F238E27FC236}">
                <a16:creationId xmlns:a16="http://schemas.microsoft.com/office/drawing/2014/main" id="{8D3382E3-3F34-3C41-BF18-F4C277B35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720" y="692696"/>
            <a:ext cx="4252165" cy="5733256"/>
          </a:xfrm>
          <a:prstGeom prst="rect">
            <a:avLst/>
          </a:prstGeom>
        </p:spPr>
      </p:pic>
    </p:spTree>
    <p:extLst>
      <p:ext uri="{BB962C8B-B14F-4D97-AF65-F5344CB8AC3E}">
        <p14:creationId xmlns:p14="http://schemas.microsoft.com/office/powerpoint/2010/main" val="3257988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467544" y="1124744"/>
            <a:ext cx="7200800" cy="648072"/>
          </a:xfrm>
        </p:spPr>
        <p:txBody>
          <a:bodyPr/>
          <a:lstStyle/>
          <a:p>
            <a:r>
              <a:rPr lang="da-DK" sz="4000" dirty="0"/>
              <a:t>Metode 1: Energiramme</a:t>
            </a:r>
          </a:p>
          <a:p>
            <a:endParaRPr lang="da-DK" sz="4000" dirty="0"/>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467544" y="1988840"/>
            <a:ext cx="6264275" cy="914400"/>
          </a:xfrm>
          <a:prstGeom prst="rect">
            <a:avLst/>
          </a:prstGeom>
        </p:spPr>
        <p:txBody>
          <a:bodyPr/>
          <a:lstStyle/>
          <a:p>
            <a:r>
              <a:rPr lang="da-DK" sz="2400" dirty="0">
                <a:solidFill>
                  <a:schemeClr val="tx1">
                    <a:lumMod val="65000"/>
                    <a:lumOff val="35000"/>
                  </a:schemeClr>
                </a:solidFill>
              </a:rPr>
              <a:t>Er gennemgået under nybyggeri – dog er det sådan at:  </a:t>
            </a:r>
            <a:br>
              <a:rPr lang="da-DK" sz="2400" dirty="0">
                <a:solidFill>
                  <a:schemeClr val="tx1">
                    <a:lumMod val="65000"/>
                    <a:lumOff val="35000"/>
                  </a:schemeClr>
                </a:solidFill>
              </a:rPr>
            </a:br>
            <a:endParaRPr lang="da-DK" sz="2400" dirty="0">
              <a:solidFill>
                <a:schemeClr val="tx1">
                  <a:lumMod val="65000"/>
                  <a:lumOff val="35000"/>
                </a:schemeClr>
              </a:solidFill>
            </a:endParaRPr>
          </a:p>
          <a:p>
            <a:pPr marL="342900" indent="-342900">
              <a:buFont typeface="Arial"/>
              <a:buChar char="•"/>
            </a:pPr>
            <a:r>
              <a:rPr lang="da-DK" sz="2400" dirty="0">
                <a:solidFill>
                  <a:schemeClr val="tx1">
                    <a:lumMod val="65000"/>
                    <a:lumOff val="35000"/>
                  </a:schemeClr>
                </a:solidFill>
              </a:rPr>
              <a:t>Ved tilbygning ingen krav om vedvarende energi eller lufttæthed </a:t>
            </a:r>
            <a:br>
              <a:rPr lang="da-DK" sz="2400" dirty="0">
                <a:solidFill>
                  <a:schemeClr val="tx1">
                    <a:lumMod val="65000"/>
                    <a:lumOff val="35000"/>
                  </a:schemeClr>
                </a:solidFill>
              </a:rPr>
            </a:br>
            <a:r>
              <a:rPr lang="da-DK" sz="2400" dirty="0">
                <a:solidFill>
                  <a:schemeClr val="tx1">
                    <a:lumMod val="65000"/>
                    <a:lumOff val="35000"/>
                  </a:schemeClr>
                </a:solidFill>
              </a:rPr>
              <a:t>(men husk at vurdere fugtproblemer)</a:t>
            </a:r>
          </a:p>
          <a:p>
            <a:pPr marL="342900" indent="-342900">
              <a:buFont typeface="Arial"/>
              <a:buChar char="•"/>
            </a:pPr>
            <a:r>
              <a:rPr lang="da-DK" sz="2400" dirty="0">
                <a:solidFill>
                  <a:schemeClr val="tx1">
                    <a:lumMod val="65000"/>
                    <a:lumOff val="35000"/>
                  </a:schemeClr>
                </a:solidFill>
              </a:rPr>
              <a:t>Energirammen </a:t>
            </a:r>
            <a:r>
              <a:rPr lang="da-DK" sz="2400" dirty="0">
                <a:solidFill>
                  <a:srgbClr val="595959"/>
                </a:solidFill>
              </a:rPr>
              <a:t>bestemmes ud fra </a:t>
            </a:r>
            <a:r>
              <a:rPr lang="da-DK" sz="2400" u="sng" dirty="0">
                <a:solidFill>
                  <a:srgbClr val="595959"/>
                </a:solidFill>
              </a:rPr>
              <a:t>hele</a:t>
            </a:r>
            <a:r>
              <a:rPr lang="da-DK" sz="2400" dirty="0">
                <a:solidFill>
                  <a:srgbClr val="595959"/>
                </a:solidFill>
              </a:rPr>
              <a:t> bygningens areal. Energibehovet beregnes derimod kun for tilbygningen</a:t>
            </a:r>
          </a:p>
          <a:p>
            <a:pPr marL="342900" indent="-342900">
              <a:buFont typeface="Arial"/>
              <a:buChar char="•"/>
            </a:pPr>
            <a:r>
              <a:rPr lang="da-DK" sz="2400" dirty="0">
                <a:solidFill>
                  <a:srgbClr val="595959"/>
                </a:solidFill>
              </a:rPr>
              <a:t>Metoden bruges sjældent ved tilbygninger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2652029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467544" y="1484784"/>
            <a:ext cx="7200800" cy="648072"/>
          </a:xfrm>
        </p:spPr>
        <p:txBody>
          <a:bodyPr/>
          <a:lstStyle/>
          <a:p>
            <a:r>
              <a:rPr lang="da-DK" sz="4000" dirty="0"/>
              <a:t>Metode 2: Mindstekrav</a:t>
            </a:r>
          </a:p>
          <a:p>
            <a:endParaRPr lang="da-DK" sz="4000" dirty="0"/>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467544" y="3068960"/>
            <a:ext cx="6264275" cy="914400"/>
          </a:xfrm>
          <a:prstGeom prst="rect">
            <a:avLst/>
          </a:prstGeom>
        </p:spPr>
        <p:txBody>
          <a:bodyPr/>
          <a:lstStyle/>
          <a:p>
            <a:r>
              <a:rPr lang="da-DK" sz="2400" dirty="0"/>
              <a:t>Mindstekrav til vinduer, glasydervægge, ovenlysvinduer og glastage som for nybyggeri </a:t>
            </a:r>
          </a:p>
          <a:p>
            <a:endParaRPr lang="da-DK" sz="2400" dirty="0"/>
          </a:p>
          <a:p>
            <a:r>
              <a:rPr lang="da-DK" sz="2400" dirty="0"/>
              <a:t>Mindstekrav til klimaskærm som for nybyggeri</a:t>
            </a:r>
          </a:p>
          <a:p>
            <a:endParaRPr lang="da-DK" sz="2400" dirty="0"/>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3" name="Tekstfelt 12"/>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4268066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467544" y="1484784"/>
            <a:ext cx="7200800" cy="648072"/>
          </a:xfrm>
        </p:spPr>
        <p:txBody>
          <a:bodyPr/>
          <a:lstStyle/>
          <a:p>
            <a:r>
              <a:rPr lang="da-DK" sz="4000" dirty="0"/>
              <a:t>Metode 3: Varmetabsramme</a:t>
            </a:r>
          </a:p>
          <a:p>
            <a:endParaRPr lang="da-DK" sz="4000" dirty="0"/>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467544" y="2636912"/>
            <a:ext cx="6264275" cy="1440160"/>
          </a:xfrm>
          <a:prstGeom prst="rect">
            <a:avLst/>
          </a:prstGeom>
        </p:spPr>
        <p:txBody>
          <a:bodyPr/>
          <a:lstStyle/>
          <a:p>
            <a:r>
              <a:rPr lang="da-DK" sz="2400" dirty="0"/>
              <a:t>Når tilbygningen ønskes opført med mere end 22 % vinduer og døre – eller med ringere U-værdier nogle steder </a:t>
            </a:r>
            <a:r>
              <a:rPr lang="mr-IN" sz="2400" dirty="0"/>
              <a:t>–</a:t>
            </a:r>
            <a:r>
              <a:rPr lang="da-DK" sz="2400" dirty="0"/>
              <a:t> som vist på tidligere slide under ændret anvendelse </a:t>
            </a:r>
          </a:p>
          <a:p>
            <a:r>
              <a:rPr lang="da-DK" sz="2400" dirty="0"/>
              <a:t>Generelle mindstekrav til klimaskærm skal fortsat overholdes - som vist på tidligere slide under nybyggeri</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4252836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p:txBody>
          <a:bodyPr/>
          <a:lstStyle/>
          <a:p>
            <a:r>
              <a:rPr lang="da-DK" dirty="0"/>
              <a:t>Hvis man bruger metode 3 for en tilbygning: </a:t>
            </a:r>
          </a:p>
          <a:p>
            <a:pPr marL="457200" indent="-457200">
              <a:buFont typeface="Wingdings" charset="2"/>
              <a:buChar char="Ø"/>
            </a:pPr>
            <a:r>
              <a:rPr lang="da-DK" dirty="0"/>
              <a:t>Tilbygningens varmetab skal være mindre end varmetabsrammen </a:t>
            </a:r>
          </a:p>
          <a:p>
            <a:endParaRPr lang="da-DK" dirty="0"/>
          </a:p>
          <a:p>
            <a:r>
              <a:rPr lang="da-DK" dirty="0"/>
              <a:t>Det kræver to separate </a:t>
            </a:r>
            <a:br>
              <a:rPr lang="da-DK" dirty="0"/>
            </a:br>
            <a:r>
              <a:rPr lang="da-DK" dirty="0"/>
              <a:t>beregninger (udføres i regneark):</a:t>
            </a:r>
          </a:p>
          <a:p>
            <a:pPr marL="893763" lvl="1" indent="-439738">
              <a:buFont typeface="Arial"/>
              <a:buChar char="•"/>
            </a:pPr>
            <a:r>
              <a:rPr lang="da-DK" sz="2000" dirty="0">
                <a:solidFill>
                  <a:srgbClr val="595959"/>
                </a:solidFill>
                <a:latin typeface="Trebuchet MS"/>
                <a:cs typeface="Trebuchet MS"/>
              </a:rPr>
              <a:t>Beregning af varmetabsrammen</a:t>
            </a:r>
          </a:p>
          <a:p>
            <a:pPr marL="893763" lvl="1" indent="-439738">
              <a:buFont typeface="Arial"/>
              <a:buChar char="•"/>
            </a:pPr>
            <a:r>
              <a:rPr lang="da-DK" sz="2000" dirty="0">
                <a:solidFill>
                  <a:srgbClr val="595959"/>
                </a:solidFill>
                <a:latin typeface="Trebuchet MS"/>
                <a:cs typeface="Trebuchet MS"/>
              </a:rPr>
              <a:t>Beregning af tilbygningens </a:t>
            </a:r>
            <a:br>
              <a:rPr lang="da-DK" sz="2000" dirty="0">
                <a:solidFill>
                  <a:srgbClr val="595959"/>
                </a:solidFill>
                <a:latin typeface="Trebuchet MS"/>
                <a:cs typeface="Trebuchet MS"/>
              </a:rPr>
            </a:br>
            <a:r>
              <a:rPr lang="da-DK" sz="2000" dirty="0">
                <a:solidFill>
                  <a:srgbClr val="595959"/>
                </a:solidFill>
                <a:latin typeface="Trebuchet MS"/>
                <a:cs typeface="Trebuchet MS"/>
              </a:rPr>
              <a:t>faktiske varmetab</a:t>
            </a:r>
          </a:p>
          <a:p>
            <a:pPr marL="893763" indent="-439738"/>
            <a:endParaRPr lang="da-DK" dirty="0"/>
          </a:p>
          <a:p>
            <a:endParaRPr lang="da-DK" dirty="0"/>
          </a:p>
          <a:p>
            <a:pPr marL="457200" indent="-457200">
              <a:buFont typeface="Arial"/>
              <a:buChar char="•"/>
            </a:pPr>
            <a:endParaRPr lang="da-DK" dirty="0"/>
          </a:p>
          <a:p>
            <a:endParaRPr lang="da-DK" dirty="0"/>
          </a:p>
        </p:txBody>
      </p:sp>
      <p:pic>
        <p:nvPicPr>
          <p:cNvPr id="6" name="Pladsholder til billede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0" name="Pladsholder til tekst 3"/>
          <p:cNvSpPr>
            <a:spLocks noGrp="1"/>
          </p:cNvSpPr>
          <p:nvPr>
            <p:ph type="body" idx="1"/>
          </p:nvPr>
        </p:nvSpPr>
        <p:spPr>
          <a:xfrm>
            <a:off x="457200" y="845022"/>
            <a:ext cx="4762872" cy="639762"/>
          </a:xfrm>
        </p:spPr>
        <p:txBody>
          <a:bodyPr/>
          <a:lstStyle/>
          <a:p>
            <a:r>
              <a:rPr lang="da-DK" sz="3200" dirty="0"/>
              <a:t>Varmetabsramme</a:t>
            </a:r>
          </a:p>
        </p:txBody>
      </p:sp>
      <p:pic>
        <p:nvPicPr>
          <p:cNvPr id="11" name="Bille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2" name="Tekstfelt 11"/>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3903283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67544" y="1052736"/>
            <a:ext cx="6203032" cy="639762"/>
          </a:xfrm>
        </p:spPr>
        <p:txBody>
          <a:bodyPr/>
          <a:lstStyle/>
          <a:p>
            <a:r>
              <a:rPr lang="da-DK" sz="3200" dirty="0"/>
              <a:t>De to beregninger </a:t>
            </a:r>
            <a:br>
              <a:rPr lang="da-DK" sz="2800" dirty="0"/>
            </a:br>
            <a:r>
              <a:rPr lang="da-DK" dirty="0"/>
              <a:t>adskiller sig på følgende måde:</a:t>
            </a:r>
          </a:p>
        </p:txBody>
      </p:sp>
      <p:sp>
        <p:nvSpPr>
          <p:cNvPr id="3" name="Pladsholder til indhold 2"/>
          <p:cNvSpPr>
            <a:spLocks noGrp="1"/>
          </p:cNvSpPr>
          <p:nvPr>
            <p:ph sz="half" idx="2"/>
          </p:nvPr>
        </p:nvSpPr>
        <p:spPr>
          <a:xfrm>
            <a:off x="395536" y="1988840"/>
            <a:ext cx="6635080" cy="4203464"/>
          </a:xfrm>
        </p:spPr>
        <p:txBody>
          <a:bodyPr/>
          <a:lstStyle/>
          <a:p>
            <a:pPr marL="457200" indent="-457200">
              <a:buFont typeface="+mj-lt"/>
              <a:buAutoNum type="arabicPeriod"/>
            </a:pPr>
            <a:r>
              <a:rPr lang="da-DK" dirty="0"/>
              <a:t>U-værdierne og linjetabene i den faktiske beregning kan variere i forhold til U-værdierne og linjetabene i BR18’s bilag 2 til kapitel 11</a:t>
            </a:r>
          </a:p>
          <a:p>
            <a:pPr marL="457200" indent="-457200">
              <a:buFont typeface="+mj-lt"/>
              <a:buAutoNum type="arabicPeriod"/>
            </a:pPr>
            <a:r>
              <a:rPr lang="da-DK" dirty="0"/>
              <a:t>I den faktiske beregning: 50 % af det varmetab, som tilbygningen dækker af den eksisterende bygnings facade kan modregnes</a:t>
            </a:r>
          </a:p>
          <a:p>
            <a:pPr marL="457200" indent="-457200">
              <a:buFont typeface="+mj-lt"/>
              <a:buAutoNum type="arabicPeriod"/>
            </a:pPr>
            <a:r>
              <a:rPr lang="da-DK" dirty="0"/>
              <a:t>Der må ikke modregnes for tagboliger og førstesale</a:t>
            </a:r>
          </a:p>
        </p:txBody>
      </p:sp>
      <p:pic>
        <p:nvPicPr>
          <p:cNvPr id="7" name="Pladsholder til billede 6" descr="VEB41.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307461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658D106-C23E-5345-8368-C54DB6E0CF31}"/>
              </a:ext>
            </a:extLst>
          </p:cNvPr>
          <p:cNvSpPr>
            <a:spLocks noGrp="1"/>
          </p:cNvSpPr>
          <p:nvPr>
            <p:ph sz="half" idx="2"/>
          </p:nvPr>
        </p:nvSpPr>
        <p:spPr>
          <a:xfrm>
            <a:off x="457200" y="1628800"/>
            <a:ext cx="5987008" cy="4203464"/>
          </a:xfrm>
        </p:spPr>
        <p:txBody>
          <a:bodyPr/>
          <a:lstStyle/>
          <a:p>
            <a:pPr marL="457200" indent="-457200" defTabSz="533400">
              <a:lnSpc>
                <a:spcPct val="100000"/>
              </a:lnSpc>
              <a:buFont typeface="+mj-lt"/>
              <a:buAutoNum type="arabicPeriod" startAt="6"/>
            </a:pPr>
            <a:r>
              <a:rPr lang="da-DK" dirty="0"/>
              <a:t>Krav til hulrum præciseret: I konstruktioner med </a:t>
            </a:r>
            <a:r>
              <a:rPr lang="da-DK" dirty="0" err="1"/>
              <a:t>hul-rum</a:t>
            </a:r>
            <a:r>
              <a:rPr lang="da-DK" dirty="0"/>
              <a:t> og plads til isolering skal det først undersøges, om isolering i hulrummene er rentabelt. Dernæst om det er rentabelt at efterisolere yderligere op til kravene.</a:t>
            </a:r>
            <a:br>
              <a:rPr lang="da-DK" dirty="0"/>
            </a:br>
            <a:endParaRPr lang="da-DK" dirty="0">
              <a:solidFill>
                <a:srgbClr val="595959"/>
              </a:solidFill>
            </a:endParaRPr>
          </a:p>
          <a:p>
            <a:pPr marL="457200" indent="-457200" defTabSz="533400">
              <a:lnSpc>
                <a:spcPct val="100000"/>
              </a:lnSpc>
              <a:buFont typeface="+mj-lt"/>
              <a:buAutoNum type="arabicPeriod" startAt="6"/>
            </a:pPr>
            <a:r>
              <a:rPr lang="da-DK" dirty="0">
                <a:solidFill>
                  <a:srgbClr val="595959"/>
                </a:solidFill>
              </a:rPr>
              <a:t>Krav om funktionsafprøvning af tekniske anlæg står nu direkte i BR (siden 1/7-17) </a:t>
            </a:r>
          </a:p>
          <a:p>
            <a:pPr marL="457200" indent="-457200">
              <a:buFont typeface="+mj-lt"/>
              <a:buAutoNum type="arabicPeriod" startAt="6"/>
            </a:pPr>
            <a:endParaRPr lang="da-DK" dirty="0"/>
          </a:p>
        </p:txBody>
      </p:sp>
      <p:sp>
        <p:nvSpPr>
          <p:cNvPr id="5" name="Pladsholder til tekst 1">
            <a:extLst>
              <a:ext uri="{FF2B5EF4-FFF2-40B4-BE49-F238E27FC236}">
                <a16:creationId xmlns:a16="http://schemas.microsoft.com/office/drawing/2014/main" id="{2F8022D2-EF5B-C244-8458-655C385993FE}"/>
              </a:ext>
            </a:extLst>
          </p:cNvPr>
          <p:cNvSpPr txBox="1">
            <a:spLocks/>
          </p:cNvSpPr>
          <p:nvPr/>
        </p:nvSpPr>
        <p:spPr>
          <a:xfrm>
            <a:off x="457200" y="692696"/>
            <a:ext cx="6203032" cy="108012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da-DK" sz="3200"/>
              <a:t>Ændringer i BR18</a:t>
            </a:r>
            <a:br>
              <a:rPr lang="da-DK" sz="3200"/>
            </a:br>
            <a:endParaRPr lang="da-DK" sz="3200" dirty="0"/>
          </a:p>
        </p:txBody>
      </p:sp>
    </p:spTree>
    <p:extLst>
      <p:ext uri="{BB962C8B-B14F-4D97-AF65-F5344CB8AC3E}">
        <p14:creationId xmlns:p14="http://schemas.microsoft.com/office/powerpoint/2010/main" val="3394152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9552" y="980728"/>
            <a:ext cx="8229600" cy="724942"/>
          </a:xfrm>
        </p:spPr>
        <p:txBody>
          <a:bodyPr/>
          <a:lstStyle/>
          <a:p>
            <a:r>
              <a:rPr lang="da-DK" sz="2400" dirty="0"/>
              <a:t>Til beregning af</a:t>
            </a:r>
            <a:br>
              <a:rPr lang="da-DK" sz="3200" dirty="0"/>
            </a:br>
            <a:r>
              <a:rPr lang="da-DK" sz="3200" dirty="0"/>
              <a:t>varmetabsrammen bruges: </a:t>
            </a:r>
          </a:p>
        </p:txBody>
      </p:sp>
      <p:sp>
        <p:nvSpPr>
          <p:cNvPr id="6" name="Rektangel 5"/>
          <p:cNvSpPr/>
          <p:nvPr/>
        </p:nvSpPr>
        <p:spPr>
          <a:xfrm>
            <a:off x="683568" y="1916832"/>
            <a:ext cx="8064896" cy="4135354"/>
          </a:xfrm>
          <a:prstGeom prst="rect">
            <a:avLst/>
          </a:prstGeom>
          <a:ln>
            <a:noFill/>
          </a:ln>
        </p:spPr>
        <p:style>
          <a:lnRef idx="2">
            <a:schemeClr val="dk1"/>
          </a:lnRef>
          <a:fillRef idx="1">
            <a:schemeClr val="lt1"/>
          </a:fillRef>
          <a:effectRef idx="0">
            <a:schemeClr val="dk1"/>
          </a:effectRef>
          <a:fontRef idx="minor">
            <a:schemeClr val="dk1"/>
          </a:fontRef>
        </p:style>
        <p:txBody>
          <a:bodyPr wrap="square" lIns="36000" tIns="36000" rIns="36000" bIns="36000">
            <a:spAutoFit/>
          </a:bodyPr>
          <a:lstStyle/>
          <a:p>
            <a:pPr marL="342900" indent="-342900">
              <a:buFont typeface="Arial"/>
              <a:buChar char="•"/>
            </a:pPr>
            <a:r>
              <a:rPr lang="da-DK" sz="2400" dirty="0">
                <a:solidFill>
                  <a:schemeClr val="tx1">
                    <a:lumMod val="65000"/>
                    <a:lumOff val="35000"/>
                  </a:schemeClr>
                </a:solidFill>
                <a:latin typeface="Trebuchet MS"/>
                <a:cs typeface="Trebuchet MS"/>
              </a:rPr>
              <a:t>U-værdier og </a:t>
            </a:r>
            <a:r>
              <a:rPr lang="el-GR" sz="2400" dirty="0">
                <a:solidFill>
                  <a:schemeClr val="tx1">
                    <a:lumMod val="65000"/>
                    <a:lumOff val="35000"/>
                  </a:schemeClr>
                </a:solidFill>
                <a:latin typeface="Trebuchet MS"/>
                <a:cs typeface="Trebuchet MS"/>
              </a:rPr>
              <a:t>Ψ</a:t>
            </a:r>
            <a:r>
              <a:rPr lang="da-DK" sz="2400" dirty="0">
                <a:solidFill>
                  <a:schemeClr val="tx1">
                    <a:lumMod val="65000"/>
                    <a:lumOff val="35000"/>
                  </a:schemeClr>
                </a:solidFill>
                <a:latin typeface="Trebuchet MS"/>
                <a:cs typeface="Trebuchet MS"/>
              </a:rPr>
              <a:t>-værdier – </a:t>
            </a:r>
            <a:r>
              <a:rPr lang="da-DK" sz="2400" i="1" dirty="0">
                <a:solidFill>
                  <a:schemeClr val="tx1">
                    <a:lumMod val="65000"/>
                    <a:lumOff val="35000"/>
                  </a:schemeClr>
                </a:solidFill>
              </a:rPr>
              <a:t>tabel 2</a:t>
            </a:r>
            <a:r>
              <a:rPr lang="da-DK" sz="2400" dirty="0">
                <a:solidFill>
                  <a:schemeClr val="tx1">
                    <a:lumMod val="65000"/>
                    <a:lumOff val="35000"/>
                  </a:schemeClr>
                </a:solidFill>
              </a:rPr>
              <a:t> i bilag 2, kapitel 11 </a:t>
            </a:r>
          </a:p>
          <a:p>
            <a:pPr marL="342900" indent="-342900">
              <a:buFont typeface="Arial"/>
              <a:buChar char="•"/>
            </a:pPr>
            <a:r>
              <a:rPr lang="da-DK" sz="2400" dirty="0">
                <a:solidFill>
                  <a:schemeClr val="tx1">
                    <a:lumMod val="65000"/>
                    <a:lumOff val="35000"/>
                  </a:schemeClr>
                </a:solidFill>
              </a:rPr>
              <a:t>i BR18</a:t>
            </a:r>
            <a:br>
              <a:rPr lang="da-DK" sz="2400" dirty="0">
                <a:solidFill>
                  <a:schemeClr val="tx1">
                    <a:lumMod val="65000"/>
                    <a:lumOff val="35000"/>
                  </a:schemeClr>
                </a:solidFill>
                <a:latin typeface="Trebuchet MS"/>
                <a:cs typeface="Trebuchet MS"/>
              </a:rPr>
            </a:br>
            <a:endParaRPr lang="da-DK" sz="1200" dirty="0">
              <a:solidFill>
                <a:schemeClr val="tx1">
                  <a:lumMod val="65000"/>
                  <a:lumOff val="35000"/>
                </a:schemeClr>
              </a:solidFill>
              <a:latin typeface="Trebuchet MS"/>
              <a:cs typeface="Trebuchet MS"/>
            </a:endParaRPr>
          </a:p>
          <a:p>
            <a:pPr marL="342900" indent="-342900">
              <a:buFont typeface="Arial" panose="020B0604020202020204" pitchFamily="34" charset="0"/>
              <a:buChar char="•"/>
            </a:pPr>
            <a:r>
              <a:rPr lang="da-DK" sz="2400" dirty="0">
                <a:solidFill>
                  <a:schemeClr val="tx1">
                    <a:lumMod val="65000"/>
                    <a:lumOff val="35000"/>
                  </a:schemeClr>
                </a:solidFill>
                <a:latin typeface="Trebuchet MS"/>
                <a:cs typeface="Trebuchet MS"/>
              </a:rPr>
              <a:t>Faktiske arealer for loft, ydervægge og gulv</a:t>
            </a:r>
            <a:br>
              <a:rPr lang="da-DK" sz="2400" dirty="0">
                <a:solidFill>
                  <a:schemeClr val="tx1">
                    <a:lumMod val="65000"/>
                    <a:lumOff val="35000"/>
                  </a:schemeClr>
                </a:solidFill>
                <a:latin typeface="Trebuchet MS"/>
                <a:cs typeface="Trebuchet MS"/>
              </a:rPr>
            </a:br>
            <a:endParaRPr lang="da-DK" sz="1200" dirty="0">
              <a:solidFill>
                <a:schemeClr val="tx1">
                  <a:lumMod val="65000"/>
                  <a:lumOff val="35000"/>
                </a:schemeClr>
              </a:solidFill>
              <a:latin typeface="Trebuchet MS"/>
              <a:cs typeface="Trebuchet MS"/>
            </a:endParaRPr>
          </a:p>
          <a:p>
            <a:pPr marL="342900" indent="-342900">
              <a:buFont typeface="Arial" panose="020B0604020202020204" pitchFamily="34" charset="0"/>
              <a:buChar char="•"/>
            </a:pPr>
            <a:r>
              <a:rPr lang="da-DK" sz="2400" dirty="0">
                <a:solidFill>
                  <a:schemeClr val="tx1">
                    <a:lumMod val="65000"/>
                    <a:lumOff val="35000"/>
                  </a:schemeClr>
                </a:solidFill>
                <a:latin typeface="Trebuchet MS"/>
                <a:cs typeface="Trebuchet MS"/>
              </a:rPr>
              <a:t>Faktiske længder af fundamenter og vindues- og ydervægs-samlinger</a:t>
            </a:r>
            <a:br>
              <a:rPr lang="da-DK" sz="2400" dirty="0">
                <a:solidFill>
                  <a:schemeClr val="tx1">
                    <a:lumMod val="65000"/>
                    <a:lumOff val="35000"/>
                  </a:schemeClr>
                </a:solidFill>
                <a:latin typeface="Trebuchet MS"/>
                <a:cs typeface="Trebuchet MS"/>
              </a:rPr>
            </a:br>
            <a:endParaRPr lang="da-DK" sz="1200" dirty="0">
              <a:solidFill>
                <a:schemeClr val="tx1">
                  <a:lumMod val="65000"/>
                  <a:lumOff val="35000"/>
                </a:schemeClr>
              </a:solidFill>
              <a:latin typeface="Trebuchet MS"/>
              <a:cs typeface="Trebuchet MS"/>
            </a:endParaRPr>
          </a:p>
          <a:p>
            <a:pPr marL="342900" indent="-342900">
              <a:buFont typeface="Arial" panose="020B0604020202020204" pitchFamily="34" charset="0"/>
              <a:buChar char="•"/>
            </a:pPr>
            <a:r>
              <a:rPr lang="da-DK" sz="2400" dirty="0">
                <a:solidFill>
                  <a:schemeClr val="tx1">
                    <a:lumMod val="65000"/>
                    <a:lumOff val="35000"/>
                  </a:schemeClr>
                </a:solidFill>
                <a:latin typeface="Trebuchet MS"/>
                <a:cs typeface="Trebuchet MS"/>
              </a:rPr>
              <a:t>Vindues- og yderdørsareal sættes altid til 22 % af etagearealet</a:t>
            </a:r>
            <a:br>
              <a:rPr lang="da-DK" sz="2400" dirty="0">
                <a:solidFill>
                  <a:schemeClr val="tx1">
                    <a:lumMod val="65000"/>
                    <a:lumOff val="35000"/>
                  </a:schemeClr>
                </a:solidFill>
                <a:latin typeface="Trebuchet MS"/>
                <a:cs typeface="Trebuchet MS"/>
              </a:rPr>
            </a:br>
            <a:endParaRPr lang="da-DK" sz="1200" dirty="0">
              <a:solidFill>
                <a:schemeClr val="tx1">
                  <a:lumMod val="65000"/>
                  <a:lumOff val="35000"/>
                </a:schemeClr>
              </a:solidFill>
              <a:latin typeface="Trebuchet MS"/>
              <a:cs typeface="Trebuchet MS"/>
            </a:endParaRPr>
          </a:p>
          <a:p>
            <a:pPr marL="342900" indent="-342900">
              <a:buFont typeface="Arial"/>
              <a:buChar char="•"/>
            </a:pPr>
            <a:r>
              <a:rPr lang="da-DK" sz="2400" dirty="0">
                <a:solidFill>
                  <a:schemeClr val="tx1">
                    <a:lumMod val="65000"/>
                    <a:lumOff val="35000"/>
                  </a:schemeClr>
                </a:solidFill>
                <a:latin typeface="Trebuchet MS"/>
                <a:cs typeface="Trebuchet MS"/>
              </a:rPr>
              <a:t>Eksisterende varmeinstallation og ventilationen indgår ikke i beregningen</a:t>
            </a:r>
          </a:p>
        </p:txBody>
      </p:sp>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206601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92696"/>
            <a:ext cx="8229600" cy="673183"/>
          </a:xfrm>
        </p:spPr>
        <p:txBody>
          <a:bodyPr/>
          <a:lstStyle/>
          <a:p>
            <a:r>
              <a:rPr lang="da-DK" sz="3200" dirty="0"/>
              <a:t>Eksempel</a:t>
            </a:r>
          </a:p>
        </p:txBody>
      </p:sp>
      <p:pic>
        <p:nvPicPr>
          <p:cNvPr id="4" name="Billede 3" descr="bila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1340768"/>
            <a:ext cx="8720782" cy="4896544"/>
          </a:xfrm>
          <a:prstGeom prst="rect">
            <a:avLst/>
          </a:prstGeom>
        </p:spPr>
      </p:pic>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3205282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10" name="Tekstfelt 9"/>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pic>
        <p:nvPicPr>
          <p:cNvPr id="3" name="Billede 2">
            <a:extLst>
              <a:ext uri="{FF2B5EF4-FFF2-40B4-BE49-F238E27FC236}">
                <a16:creationId xmlns:a16="http://schemas.microsoft.com/office/drawing/2014/main" id="{F098B154-23FF-F34F-B846-5CB4EC2BB3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43" y="2132857"/>
            <a:ext cx="8838000" cy="3099039"/>
          </a:xfrm>
          <a:prstGeom prst="rect">
            <a:avLst/>
          </a:prstGeom>
        </p:spPr>
      </p:pic>
    </p:spTree>
    <p:extLst>
      <p:ext uri="{BB962C8B-B14F-4D97-AF65-F5344CB8AC3E}">
        <p14:creationId xmlns:p14="http://schemas.microsoft.com/office/powerpoint/2010/main" val="496884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pic>
        <p:nvPicPr>
          <p:cNvPr id="4" name="Billede 3">
            <a:extLst>
              <a:ext uri="{FF2B5EF4-FFF2-40B4-BE49-F238E27FC236}">
                <a16:creationId xmlns:a16="http://schemas.microsoft.com/office/drawing/2014/main" id="{12BF4C6C-5105-4E40-AE99-1A40F70340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000" y="1335974"/>
            <a:ext cx="8838000" cy="4045968"/>
          </a:xfrm>
          <a:prstGeom prst="rect">
            <a:avLst/>
          </a:prstGeom>
        </p:spPr>
      </p:pic>
    </p:spTree>
    <p:extLst>
      <p:ext uri="{BB962C8B-B14F-4D97-AF65-F5344CB8AC3E}">
        <p14:creationId xmlns:p14="http://schemas.microsoft.com/office/powerpoint/2010/main" val="3578723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395536" y="908720"/>
            <a:ext cx="6203032" cy="639762"/>
          </a:xfrm>
        </p:spPr>
        <p:txBody>
          <a:bodyPr/>
          <a:lstStyle/>
          <a:p>
            <a:r>
              <a:rPr lang="da-DK" sz="2800" dirty="0"/>
              <a:t>Konklusion på eksempel</a:t>
            </a:r>
          </a:p>
        </p:txBody>
      </p:sp>
      <p:graphicFrame>
        <p:nvGraphicFramePr>
          <p:cNvPr id="8" name="Pladsholder til billede 7"/>
          <p:cNvGraphicFramePr>
            <a:graphicFrameLocks noGrp="1"/>
          </p:cNvGraphicFramePr>
          <p:nvPr>
            <p:ph type="pic" sz="quarter" idx="10"/>
            <p:extLst>
              <p:ext uri="{D42A27DB-BD31-4B8C-83A1-F6EECF244321}">
                <p14:modId xmlns:p14="http://schemas.microsoft.com/office/powerpoint/2010/main" val="3850047649"/>
              </p:ext>
            </p:extLst>
          </p:nvPr>
        </p:nvGraphicFramePr>
        <p:xfrm>
          <a:off x="467544" y="1885568"/>
          <a:ext cx="8064896" cy="3781090"/>
        </p:xfrm>
        <a:graphic>
          <a:graphicData uri="http://schemas.openxmlformats.org/drawingml/2006/table">
            <a:tbl>
              <a:tblPr firstRow="1" bandRow="1">
                <a:tableStyleId>{5C22544A-7EE6-4342-B048-85BDC9FD1C3A}</a:tableStyleId>
              </a:tblPr>
              <a:tblGrid>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648072">
                <a:tc>
                  <a:txBody>
                    <a:bodyPr/>
                    <a:lstStyle/>
                    <a:p>
                      <a:pPr algn="ctr"/>
                      <a:r>
                        <a:rPr lang="da-DK" sz="2400" dirty="0">
                          <a:solidFill>
                            <a:schemeClr val="tx1">
                              <a:lumMod val="65000"/>
                              <a:lumOff val="35000"/>
                            </a:schemeClr>
                          </a:solidFill>
                          <a:latin typeface="Trebuchet MS"/>
                          <a:cs typeface="Trebuchet MS"/>
                        </a:rPr>
                        <a:t>Resultat</a:t>
                      </a:r>
                      <a:r>
                        <a:rPr lang="da-DK" sz="2400" baseline="0" dirty="0">
                          <a:solidFill>
                            <a:schemeClr val="tx1">
                              <a:lumMod val="65000"/>
                              <a:lumOff val="35000"/>
                            </a:schemeClr>
                          </a:solidFill>
                          <a:latin typeface="Trebuchet MS"/>
                          <a:cs typeface="Trebuchet MS"/>
                        </a:rPr>
                        <a:t> varmetabsramme</a:t>
                      </a:r>
                      <a:endParaRPr lang="da-DK" sz="2400" dirty="0">
                        <a:solidFill>
                          <a:schemeClr val="tx1">
                            <a:lumMod val="65000"/>
                            <a:lumOff val="35000"/>
                          </a:schemeClr>
                        </a:solidFill>
                        <a:latin typeface="Trebuchet MS"/>
                        <a:cs typeface="Trebuchet MS"/>
                      </a:endParaRPr>
                    </a:p>
                  </a:txBody>
                  <a:tcPr>
                    <a:solidFill>
                      <a:schemeClr val="accent1">
                        <a:lumMod val="40000"/>
                        <a:lumOff val="60000"/>
                      </a:schemeClr>
                    </a:solidFill>
                  </a:tcPr>
                </a:tc>
                <a:tc>
                  <a:txBody>
                    <a:bodyPr/>
                    <a:lstStyle/>
                    <a:p>
                      <a:pPr algn="ctr"/>
                      <a:r>
                        <a:rPr lang="da-DK" sz="2400" dirty="0">
                          <a:solidFill>
                            <a:schemeClr val="tx1">
                              <a:lumMod val="65000"/>
                              <a:lumOff val="35000"/>
                            </a:schemeClr>
                          </a:solidFill>
                          <a:latin typeface="Trebuchet MS"/>
                          <a:cs typeface="Trebuchet MS"/>
                        </a:rPr>
                        <a:t>Resultat</a:t>
                      </a:r>
                      <a:r>
                        <a:rPr lang="da-DK" sz="2400" baseline="0" dirty="0">
                          <a:solidFill>
                            <a:schemeClr val="tx1">
                              <a:lumMod val="65000"/>
                              <a:lumOff val="35000"/>
                            </a:schemeClr>
                          </a:solidFill>
                          <a:latin typeface="Trebuchet MS"/>
                          <a:cs typeface="Trebuchet MS"/>
                        </a:rPr>
                        <a:t> faktisk varmetab</a:t>
                      </a:r>
                      <a:endParaRPr lang="da-DK" sz="2400" dirty="0">
                        <a:solidFill>
                          <a:schemeClr val="tx1">
                            <a:lumMod val="65000"/>
                            <a:lumOff val="35000"/>
                          </a:schemeClr>
                        </a:solidFill>
                        <a:latin typeface="Trebuchet MS"/>
                        <a:cs typeface="Trebuchet MS"/>
                      </a:endParaRPr>
                    </a:p>
                  </a:txBody>
                  <a:tcPr>
                    <a:solidFill>
                      <a:schemeClr val="accent1">
                        <a:lumMod val="40000"/>
                        <a:lumOff val="60000"/>
                      </a:schemeClr>
                    </a:solidFill>
                  </a:tcPr>
                </a:tc>
                <a:extLst>
                  <a:ext uri="{0D108BD9-81ED-4DB2-BD59-A6C34878D82A}">
                    <a16:rowId xmlns:a16="http://schemas.microsoft.com/office/drawing/2014/main" val="10000"/>
                  </a:ext>
                </a:extLst>
              </a:tr>
              <a:tr h="936104">
                <a:tc>
                  <a:txBody>
                    <a:bodyPr/>
                    <a:lstStyle/>
                    <a:p>
                      <a:pPr algn="ctr"/>
                      <a:r>
                        <a:rPr lang="da-DK" sz="2400" dirty="0">
                          <a:solidFill>
                            <a:schemeClr val="tx1">
                              <a:lumMod val="65000"/>
                              <a:lumOff val="35000"/>
                            </a:schemeClr>
                          </a:solidFill>
                          <a:latin typeface="Trebuchet MS"/>
                          <a:cs typeface="Trebuchet MS"/>
                        </a:rPr>
                        <a:t>787</a:t>
                      </a:r>
                    </a:p>
                  </a:txBody>
                  <a:tcPr anchor="ctr">
                    <a:solidFill>
                      <a:srgbClr val="E9F3FD"/>
                    </a:solidFill>
                  </a:tcPr>
                </a:tc>
                <a:tc>
                  <a:txBody>
                    <a:bodyPr/>
                    <a:lstStyle/>
                    <a:p>
                      <a:pPr algn="ctr"/>
                      <a:r>
                        <a:rPr lang="da-DK" sz="2400" dirty="0">
                          <a:solidFill>
                            <a:schemeClr val="tx1">
                              <a:lumMod val="65000"/>
                              <a:lumOff val="35000"/>
                            </a:schemeClr>
                          </a:solidFill>
                          <a:latin typeface="Trebuchet MS"/>
                          <a:cs typeface="Trebuchet MS"/>
                        </a:rPr>
                        <a:t>778</a:t>
                      </a:r>
                    </a:p>
                  </a:txBody>
                  <a:tcPr anchor="ctr">
                    <a:solidFill>
                      <a:srgbClr val="E9F3FD"/>
                    </a:solidFill>
                  </a:tcPr>
                </a:tc>
                <a:extLst>
                  <a:ext uri="{0D108BD9-81ED-4DB2-BD59-A6C34878D82A}">
                    <a16:rowId xmlns:a16="http://schemas.microsoft.com/office/drawing/2014/main" val="10001"/>
                  </a:ext>
                </a:extLst>
              </a:tr>
              <a:tr h="936104">
                <a:tc gridSpan="2">
                  <a:txBody>
                    <a:bodyPr/>
                    <a:lstStyle/>
                    <a:p>
                      <a:pPr algn="ctr"/>
                      <a:r>
                        <a:rPr lang="da-DK" sz="2400" dirty="0">
                          <a:solidFill>
                            <a:schemeClr val="tx1">
                              <a:lumMod val="65000"/>
                              <a:lumOff val="35000"/>
                            </a:schemeClr>
                          </a:solidFill>
                          <a:latin typeface="Trebuchet MS"/>
                          <a:cs typeface="Trebuchet MS"/>
                        </a:rPr>
                        <a:t>787 &gt; 778</a:t>
                      </a:r>
                      <a:r>
                        <a:rPr lang="da-DK" sz="2400" baseline="0" dirty="0">
                          <a:solidFill>
                            <a:schemeClr val="tx1">
                              <a:lumMod val="65000"/>
                              <a:lumOff val="35000"/>
                            </a:schemeClr>
                          </a:solidFill>
                          <a:latin typeface="Trebuchet MS"/>
                          <a:cs typeface="Trebuchet MS"/>
                        </a:rPr>
                        <a:t> </a:t>
                      </a:r>
                    </a:p>
                  </a:txBody>
                  <a:tcPr anchor="ctr">
                    <a:solidFill>
                      <a:schemeClr val="bg1"/>
                    </a:solidFill>
                  </a:tcPr>
                </a:tc>
                <a:tc hMerge="1">
                  <a:txBody>
                    <a:bodyPr/>
                    <a:lstStyle/>
                    <a:p>
                      <a:endParaRPr lang="da-DK" dirty="0"/>
                    </a:p>
                  </a:txBody>
                  <a:tcPr/>
                </a:tc>
                <a:extLst>
                  <a:ext uri="{0D108BD9-81ED-4DB2-BD59-A6C34878D82A}">
                    <a16:rowId xmlns:a16="http://schemas.microsoft.com/office/drawing/2014/main" val="10002"/>
                  </a:ext>
                </a:extLst>
              </a:tr>
              <a:tr h="126081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a-DK" sz="600" dirty="0">
                        <a:solidFill>
                          <a:schemeClr val="tx1">
                            <a:lumMod val="65000"/>
                            <a:lumOff val="35000"/>
                          </a:schemeClr>
                        </a:solidFill>
                        <a:latin typeface="Trebuchet MS"/>
                        <a:cs typeface="Trebuchet MS"/>
                      </a:endParaRPr>
                    </a:p>
                    <a:p>
                      <a:pPr marL="0" marR="0" indent="0" algn="ctr" defTabSz="914400" rtl="0" eaLnBrk="1" fontAlgn="auto" latinLnBrk="0" hangingPunct="1">
                        <a:lnSpc>
                          <a:spcPct val="100000"/>
                        </a:lnSpc>
                        <a:spcBef>
                          <a:spcPts val="0"/>
                        </a:spcBef>
                        <a:spcAft>
                          <a:spcPts val="0"/>
                        </a:spcAft>
                        <a:buClrTx/>
                        <a:buSzTx/>
                        <a:buFontTx/>
                        <a:buNone/>
                        <a:tabLst/>
                        <a:defRPr/>
                      </a:pPr>
                      <a:r>
                        <a:rPr lang="da-DK" sz="2400" dirty="0">
                          <a:solidFill>
                            <a:schemeClr val="tx1">
                              <a:lumMod val="65000"/>
                              <a:lumOff val="35000"/>
                            </a:schemeClr>
                          </a:solidFill>
                          <a:latin typeface="Trebuchet MS"/>
                          <a:cs typeface="Trebuchet MS"/>
                        </a:rPr>
                        <a:t>Tilbygningen holder sig inden for </a:t>
                      </a:r>
                      <a:br>
                        <a:rPr lang="da-DK" sz="2400" dirty="0">
                          <a:solidFill>
                            <a:schemeClr val="tx1">
                              <a:lumMod val="65000"/>
                              <a:lumOff val="35000"/>
                            </a:schemeClr>
                          </a:solidFill>
                          <a:latin typeface="Trebuchet MS"/>
                          <a:cs typeface="Trebuchet MS"/>
                        </a:rPr>
                      </a:br>
                      <a:r>
                        <a:rPr lang="da-DK" sz="2400" dirty="0">
                          <a:solidFill>
                            <a:schemeClr val="tx1">
                              <a:lumMod val="65000"/>
                              <a:lumOff val="35000"/>
                            </a:schemeClr>
                          </a:solidFill>
                          <a:latin typeface="Trebuchet MS"/>
                          <a:cs typeface="Trebuchet MS"/>
                        </a:rPr>
                        <a:t>varmetabsrammen og er</a:t>
                      </a:r>
                      <a:r>
                        <a:rPr lang="da-DK" sz="2400" baseline="0" dirty="0">
                          <a:solidFill>
                            <a:schemeClr val="tx1">
                              <a:lumMod val="65000"/>
                              <a:lumOff val="35000"/>
                            </a:schemeClr>
                          </a:solidFill>
                          <a:latin typeface="Trebuchet MS"/>
                          <a:cs typeface="Trebuchet MS"/>
                        </a:rPr>
                        <a:t> ok </a:t>
                      </a:r>
                      <a:r>
                        <a:rPr lang="da-DK" sz="2800" baseline="0" dirty="0">
                          <a:solidFill>
                            <a:srgbClr val="59B7DE"/>
                          </a:solidFill>
                          <a:latin typeface="Zapf Dingbats"/>
                          <a:ea typeface="Zapf Dingbats"/>
                          <a:cs typeface="Zapf Dingbats"/>
                          <a:sym typeface="Zapf Dingbats"/>
                        </a:rPr>
                        <a:t>✔</a:t>
                      </a:r>
                    </a:p>
                    <a:p>
                      <a:pPr marL="0" marR="0" indent="0" algn="ctr" defTabSz="914400" rtl="0" eaLnBrk="1" fontAlgn="auto" latinLnBrk="0" hangingPunct="1">
                        <a:lnSpc>
                          <a:spcPct val="100000"/>
                        </a:lnSpc>
                        <a:spcBef>
                          <a:spcPts val="0"/>
                        </a:spcBef>
                        <a:spcAft>
                          <a:spcPts val="0"/>
                        </a:spcAft>
                        <a:buClrTx/>
                        <a:buSzTx/>
                        <a:buFontTx/>
                        <a:buNone/>
                        <a:tabLst/>
                        <a:defRPr/>
                      </a:pPr>
                      <a:endParaRPr lang="da-DK" sz="600" dirty="0">
                        <a:solidFill>
                          <a:srgbClr val="59B7DE"/>
                        </a:solidFill>
                        <a:latin typeface="Trebuchet MS"/>
                        <a:cs typeface="Trebuchet MS"/>
                      </a:endParaRPr>
                    </a:p>
                  </a:txBody>
                  <a:tcPr anchor="ctr">
                    <a:solidFill>
                      <a:srgbClr val="E9F3FD"/>
                    </a:solidFill>
                  </a:tcPr>
                </a:tc>
                <a:tc hMerge="1">
                  <a:txBody>
                    <a:bodyPr/>
                    <a:lstStyle/>
                    <a:p>
                      <a:endParaRPr lang="da-DK"/>
                    </a:p>
                  </a:txBody>
                  <a:tcPr/>
                </a:tc>
                <a:extLst>
                  <a:ext uri="{0D108BD9-81ED-4DB2-BD59-A6C34878D82A}">
                    <a16:rowId xmlns:a16="http://schemas.microsoft.com/office/drawing/2014/main" val="10003"/>
                  </a:ext>
                </a:extLst>
              </a:tr>
            </a:tbl>
          </a:graphicData>
        </a:graphic>
      </p:graphicFrame>
      <p:pic>
        <p:nvPicPr>
          <p:cNvPr id="7" name="Billed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62767"/>
            <a:ext cx="505684" cy="403225"/>
          </a:xfrm>
          <a:prstGeom prst="rect">
            <a:avLst/>
          </a:prstGeom>
        </p:spPr>
      </p:pic>
      <p:sp>
        <p:nvSpPr>
          <p:cNvPr id="9" name="Tekstfelt 8"/>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Tilbygning</a:t>
            </a:r>
          </a:p>
        </p:txBody>
      </p:sp>
    </p:spTree>
    <p:extLst>
      <p:ext uri="{BB962C8B-B14F-4D97-AF65-F5344CB8AC3E}">
        <p14:creationId xmlns:p14="http://schemas.microsoft.com/office/powerpoint/2010/main" val="1053342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2644"/>
            <a:ext cx="9144000" cy="1945356"/>
          </a:xfrm>
          <a:prstGeom prst="rect">
            <a:avLst/>
          </a:prstGeom>
        </p:spPr>
      </p:pic>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7" name="Pladsholder til tekst 1"/>
          <p:cNvSpPr>
            <a:spLocks noGrp="1"/>
          </p:cNvSpPr>
          <p:nvPr>
            <p:ph type="body" sz="quarter" idx="11"/>
          </p:nvPr>
        </p:nvSpPr>
        <p:spPr>
          <a:xfrm>
            <a:off x="755576" y="1484784"/>
            <a:ext cx="6912768" cy="648072"/>
          </a:xfrm>
        </p:spPr>
        <p:txBody>
          <a:bodyPr/>
          <a:lstStyle/>
          <a:p>
            <a:r>
              <a:rPr lang="da-DK" sz="4000" dirty="0"/>
              <a:t>Hvordan overholdes energikravene i BR?</a:t>
            </a:r>
          </a:p>
        </p:txBody>
      </p:sp>
      <p:sp>
        <p:nvSpPr>
          <p:cNvPr id="8" name="Pladsholder til tekst 2"/>
          <p:cNvSpPr>
            <a:spLocks noGrp="1"/>
          </p:cNvSpPr>
          <p:nvPr>
            <p:ph type="body" sz="quarter" idx="12"/>
          </p:nvPr>
        </p:nvSpPr>
        <p:spPr>
          <a:xfrm>
            <a:off x="755576" y="2852936"/>
            <a:ext cx="6264696" cy="914400"/>
          </a:xfrm>
        </p:spPr>
        <p:txBody>
          <a:bodyPr/>
          <a:lstStyle/>
          <a:p>
            <a:r>
              <a:rPr lang="da-DK" sz="3200" dirty="0"/>
              <a:t>Ombygning og andre forandringer</a:t>
            </a:r>
          </a:p>
        </p:txBody>
      </p:sp>
      <p:sp>
        <p:nvSpPr>
          <p:cNvPr id="12" name="Tekstfelt 11"/>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3" name="Billed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646059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2"/>
          <p:cNvSpPr txBox="1">
            <a:spLocks/>
          </p:cNvSpPr>
          <p:nvPr/>
        </p:nvSpPr>
        <p:spPr>
          <a:xfrm>
            <a:off x="1979712" y="2060245"/>
            <a:ext cx="4248472" cy="44261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95959"/>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fontAlgn="auto">
              <a:spcAft>
                <a:spcPts val="0"/>
              </a:spcAft>
            </a:pPr>
            <a:r>
              <a:rPr lang="da-DK" b="1" dirty="0"/>
              <a:t>          </a:t>
            </a:r>
            <a:endParaRPr lang="da-DK" sz="2000" b="1" dirty="0"/>
          </a:p>
          <a:p>
            <a:pPr marL="342900" indent="-342900" fontAlgn="auto">
              <a:spcAft>
                <a:spcPts val="0"/>
              </a:spcAft>
              <a:buFont typeface="Arial"/>
              <a:buChar char="•"/>
            </a:pPr>
            <a:endParaRPr lang="da-DK" sz="2000" dirty="0"/>
          </a:p>
          <a:p>
            <a:pPr fontAlgn="auto">
              <a:spcAft>
                <a:spcPts val="0"/>
              </a:spcAft>
            </a:pPr>
            <a:endParaRPr lang="da-DK" dirty="0"/>
          </a:p>
        </p:txBody>
      </p:sp>
      <p:sp>
        <p:nvSpPr>
          <p:cNvPr id="3" name="Pladsholder til tekst 2">
            <a:extLst>
              <a:ext uri="{FF2B5EF4-FFF2-40B4-BE49-F238E27FC236}">
                <a16:creationId xmlns:a16="http://schemas.microsoft.com/office/drawing/2014/main" id="{7DDF21A7-6B56-B048-B5DF-924CA643564B}"/>
              </a:ext>
            </a:extLst>
          </p:cNvPr>
          <p:cNvSpPr>
            <a:spLocks noGrp="1"/>
          </p:cNvSpPr>
          <p:nvPr>
            <p:ph type="body" idx="1"/>
          </p:nvPr>
        </p:nvSpPr>
        <p:spPr/>
        <p:txBody>
          <a:bodyPr/>
          <a:lstStyle/>
          <a:p>
            <a:r>
              <a:rPr lang="da-DK" dirty="0"/>
              <a:t>Ombygning og andre    forandringer</a:t>
            </a:r>
          </a:p>
        </p:txBody>
      </p:sp>
      <p:sp>
        <p:nvSpPr>
          <p:cNvPr id="7" name="Pladsholder til indhold 2">
            <a:extLst>
              <a:ext uri="{FF2B5EF4-FFF2-40B4-BE49-F238E27FC236}">
                <a16:creationId xmlns:a16="http://schemas.microsoft.com/office/drawing/2014/main" id="{8AB8F461-9D68-0E44-A428-DADE301BA981}"/>
              </a:ext>
            </a:extLst>
          </p:cNvPr>
          <p:cNvSpPr>
            <a:spLocks noGrp="1"/>
          </p:cNvSpPr>
          <p:nvPr>
            <p:ph sz="half" idx="2"/>
          </p:nvPr>
        </p:nvSpPr>
        <p:spPr/>
        <p:txBody>
          <a:bodyPr/>
          <a:lstStyle/>
          <a:p>
            <a:r>
              <a:rPr lang="da-DK" sz="2000" dirty="0"/>
              <a:t>Når noget bygges om eller forandres, som ikke falder under ændret anvendelse og tilbygning fx </a:t>
            </a:r>
          </a:p>
          <a:p>
            <a:pPr marL="342900" indent="-342900">
              <a:buFont typeface="Arial"/>
              <a:buChar char="•"/>
            </a:pPr>
            <a:r>
              <a:rPr lang="da-DK" sz="1800" dirty="0"/>
              <a:t>ny tagbelægning fx nyt tegltag el. stålpladetag</a:t>
            </a:r>
          </a:p>
          <a:p>
            <a:pPr marL="342900" indent="-342900">
              <a:buFont typeface="Arial"/>
              <a:buChar char="•"/>
            </a:pPr>
            <a:r>
              <a:rPr lang="da-DK" sz="1800" dirty="0"/>
              <a:t>ny </a:t>
            </a:r>
            <a:r>
              <a:rPr lang="da-DK" sz="1800" dirty="0" err="1"/>
              <a:t>regnskærm</a:t>
            </a:r>
            <a:r>
              <a:rPr lang="da-DK" sz="1800" dirty="0"/>
              <a:t> på let ydervæg</a:t>
            </a:r>
          </a:p>
          <a:p>
            <a:pPr marL="342900" indent="-342900">
              <a:buFont typeface="Arial"/>
              <a:buChar char="•"/>
            </a:pPr>
            <a:r>
              <a:rPr lang="da-DK" sz="1800" dirty="0"/>
              <a:t>ny-pudsning af facade (ikke tidligere pudset)</a:t>
            </a:r>
          </a:p>
          <a:p>
            <a:pPr marL="342900" indent="-342900">
              <a:buFont typeface="Arial"/>
              <a:buChar char="•"/>
            </a:pPr>
            <a:r>
              <a:rPr lang="da-DK" sz="1800" dirty="0"/>
              <a:t>nyt gulv (når man ikke skal ned i selve beton/klaplag</a:t>
            </a:r>
          </a:p>
          <a:p>
            <a:pPr marL="342900" indent="-342900">
              <a:buFont typeface="Arial"/>
              <a:buChar char="•"/>
            </a:pPr>
            <a:endParaRPr lang="da-DK" sz="2000" dirty="0"/>
          </a:p>
          <a:p>
            <a:endParaRPr lang="da-DK" dirty="0"/>
          </a:p>
        </p:txBody>
      </p:sp>
    </p:spTree>
    <p:extLst>
      <p:ext uri="{BB962C8B-B14F-4D97-AF65-F5344CB8AC3E}">
        <p14:creationId xmlns:p14="http://schemas.microsoft.com/office/powerpoint/2010/main" val="42555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pic>
        <p:nvPicPr>
          <p:cNvPr id="3" name="Billede 2">
            <a:extLst>
              <a:ext uri="{FF2B5EF4-FFF2-40B4-BE49-F238E27FC236}">
                <a16:creationId xmlns:a16="http://schemas.microsoft.com/office/drawing/2014/main" id="{2A06121B-3F5E-F74A-AF0B-F51FF6B4F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1124744"/>
            <a:ext cx="7524328" cy="5094843"/>
          </a:xfrm>
          <a:prstGeom prst="rect">
            <a:avLst/>
          </a:prstGeom>
        </p:spPr>
      </p:pic>
    </p:spTree>
    <p:extLst>
      <p:ext uri="{BB962C8B-B14F-4D97-AF65-F5344CB8AC3E}">
        <p14:creationId xmlns:p14="http://schemas.microsoft.com/office/powerpoint/2010/main" val="22189471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pic>
        <p:nvPicPr>
          <p:cNvPr id="5" name="Billede 4">
            <a:extLst>
              <a:ext uri="{FF2B5EF4-FFF2-40B4-BE49-F238E27FC236}">
                <a16:creationId xmlns:a16="http://schemas.microsoft.com/office/drawing/2014/main" id="{D50B84D9-5429-D74E-8AB4-ED8B998D6D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552" y="1700808"/>
            <a:ext cx="8100392" cy="3528392"/>
          </a:xfrm>
          <a:prstGeom prst="rect">
            <a:avLst/>
          </a:prstGeom>
        </p:spPr>
      </p:pic>
    </p:spTree>
    <p:extLst>
      <p:ext uri="{BB962C8B-B14F-4D97-AF65-F5344CB8AC3E}">
        <p14:creationId xmlns:p14="http://schemas.microsoft.com/office/powerpoint/2010/main" val="1140878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395536" y="548680"/>
            <a:ext cx="8229600" cy="1143000"/>
          </a:xfrm>
        </p:spPr>
        <p:txBody>
          <a:bodyPr/>
          <a:lstStyle/>
          <a:p>
            <a:r>
              <a:rPr lang="da-DK" sz="3200" dirty="0"/>
              <a:t>Krav til linjetab</a:t>
            </a:r>
          </a:p>
        </p:txBody>
      </p:sp>
      <p:sp>
        <p:nvSpPr>
          <p:cNvPr id="10" name="Tekstfelt 9"/>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1" name="Billed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pic>
        <p:nvPicPr>
          <p:cNvPr id="12" name="Billede 11">
            <a:extLst>
              <a:ext uri="{FF2B5EF4-FFF2-40B4-BE49-F238E27FC236}">
                <a16:creationId xmlns:a16="http://schemas.microsoft.com/office/drawing/2014/main" id="{2E3F95A1-DD24-244A-B9DD-4890327B71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0096" y="2420888"/>
            <a:ext cx="8451534" cy="1998835"/>
          </a:xfrm>
          <a:prstGeom prst="rect">
            <a:avLst/>
          </a:prstGeom>
        </p:spPr>
      </p:pic>
    </p:spTree>
    <p:extLst>
      <p:ext uri="{BB962C8B-B14F-4D97-AF65-F5344CB8AC3E}">
        <p14:creationId xmlns:p14="http://schemas.microsoft.com/office/powerpoint/2010/main" val="649107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idx="1"/>
          </p:nvPr>
        </p:nvSpPr>
        <p:spPr>
          <a:xfrm>
            <a:off x="457200" y="620688"/>
            <a:ext cx="4762872" cy="639762"/>
          </a:xfrm>
        </p:spPr>
        <p:txBody>
          <a:bodyPr/>
          <a:lstStyle/>
          <a:p>
            <a:r>
              <a:rPr lang="da-DK" sz="3200" dirty="0"/>
              <a:t>Fleksibilitet</a:t>
            </a:r>
          </a:p>
        </p:txBody>
      </p:sp>
      <p:sp>
        <p:nvSpPr>
          <p:cNvPr id="5" name="Pladsholder til indhold 4"/>
          <p:cNvSpPr>
            <a:spLocks noGrp="1"/>
          </p:cNvSpPr>
          <p:nvPr>
            <p:ph sz="half" idx="2"/>
          </p:nvPr>
        </p:nvSpPr>
        <p:spPr>
          <a:xfrm>
            <a:off x="395536" y="1628800"/>
            <a:ext cx="4762872" cy="3951288"/>
          </a:xfrm>
        </p:spPr>
        <p:txBody>
          <a:bodyPr/>
          <a:lstStyle/>
          <a:p>
            <a:pPr marL="342900" indent="-342900">
              <a:buFont typeface="Arial"/>
              <a:buChar char="•"/>
            </a:pPr>
            <a:r>
              <a:rPr lang="da-DK" dirty="0">
                <a:solidFill>
                  <a:schemeClr val="tx1">
                    <a:lumMod val="65000"/>
                    <a:lumOff val="35000"/>
                  </a:schemeClr>
                </a:solidFill>
              </a:rPr>
              <a:t>Energirammen for nye bygninger og tilbygninger</a:t>
            </a:r>
            <a:br>
              <a:rPr lang="da-DK" dirty="0">
                <a:solidFill>
                  <a:schemeClr val="tx1">
                    <a:lumMod val="65000"/>
                    <a:lumOff val="35000"/>
                  </a:schemeClr>
                </a:solidFill>
              </a:rPr>
            </a:br>
            <a:r>
              <a:rPr lang="da-DK" sz="1800" dirty="0">
                <a:solidFill>
                  <a:schemeClr val="tx1">
                    <a:lumMod val="65000"/>
                    <a:lumOff val="35000"/>
                  </a:schemeClr>
                </a:solidFill>
              </a:rPr>
              <a:t>Kan opfyldes via mange kombinationer af klimaskærme, installationer og energiforsyning</a:t>
            </a:r>
            <a:br>
              <a:rPr lang="da-DK" sz="1800" dirty="0">
                <a:solidFill>
                  <a:schemeClr val="tx1">
                    <a:lumMod val="65000"/>
                    <a:lumOff val="35000"/>
                  </a:schemeClr>
                </a:solidFill>
              </a:rPr>
            </a:br>
            <a:endParaRPr lang="da-DK" sz="1800" dirty="0">
              <a:solidFill>
                <a:schemeClr val="tx1">
                  <a:lumMod val="65000"/>
                  <a:lumOff val="35000"/>
                </a:schemeClr>
              </a:solidFill>
            </a:endParaRPr>
          </a:p>
          <a:p>
            <a:endParaRPr lang="da-DK" sz="1800" dirty="0">
              <a:solidFill>
                <a:schemeClr val="tx1">
                  <a:lumMod val="65000"/>
                  <a:lumOff val="35000"/>
                </a:schemeClr>
              </a:solidFill>
            </a:endParaRPr>
          </a:p>
          <a:p>
            <a:pPr marL="342900" indent="-342900">
              <a:buFont typeface="Arial"/>
              <a:buChar char="•"/>
            </a:pPr>
            <a:r>
              <a:rPr lang="da-DK" dirty="0">
                <a:solidFill>
                  <a:schemeClr val="tx1">
                    <a:lumMod val="65000"/>
                    <a:lumOff val="35000"/>
                  </a:schemeClr>
                </a:solidFill>
              </a:rPr>
              <a:t>Også flere måder at overholde BR ved renovering af eksisterende bygninger</a:t>
            </a:r>
            <a:br>
              <a:rPr lang="da-DK" dirty="0">
                <a:solidFill>
                  <a:schemeClr val="tx1">
                    <a:lumMod val="65000"/>
                    <a:lumOff val="35000"/>
                  </a:schemeClr>
                </a:solidFill>
              </a:rPr>
            </a:br>
            <a:endParaRPr lang="da-DK" dirty="0">
              <a:solidFill>
                <a:schemeClr val="tx1">
                  <a:lumMod val="65000"/>
                  <a:lumOff val="35000"/>
                </a:schemeClr>
              </a:solidFill>
            </a:endParaRPr>
          </a:p>
        </p:txBody>
      </p:sp>
    </p:spTree>
    <p:extLst>
      <p:ext uri="{BB962C8B-B14F-4D97-AF65-F5344CB8AC3E}">
        <p14:creationId xmlns:p14="http://schemas.microsoft.com/office/powerpoint/2010/main" val="1445042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92696"/>
            <a:ext cx="8229600" cy="1070992"/>
          </a:xfrm>
        </p:spPr>
        <p:txBody>
          <a:bodyPr/>
          <a:lstStyle/>
          <a:p>
            <a:r>
              <a:rPr lang="da-DK" sz="2400" dirty="0"/>
              <a:t>Vejledning</a:t>
            </a:r>
            <a:r>
              <a:rPr lang="da-DK" sz="2000" dirty="0"/>
              <a:t> </a:t>
            </a:r>
            <a:br>
              <a:rPr lang="da-DK" sz="2000" dirty="0"/>
            </a:br>
            <a:r>
              <a:rPr lang="da-DK" sz="2000" dirty="0"/>
              <a:t>Ofte rentable konstruktioner (</a:t>
            </a:r>
            <a:r>
              <a:rPr lang="da-DK" sz="2000" dirty="0" err="1"/>
              <a:t>Bygningsreglementet.dk</a:t>
            </a:r>
            <a:r>
              <a:rPr lang="da-DK" sz="2000" dirty="0"/>
              <a:t>)</a:t>
            </a:r>
          </a:p>
        </p:txBody>
      </p:sp>
      <p:pic>
        <p:nvPicPr>
          <p:cNvPr id="11" name="Billede 10"/>
          <p:cNvPicPr>
            <a:picLocks noChangeAspect="1"/>
          </p:cNvPicPr>
          <p:nvPr/>
        </p:nvPicPr>
        <p:blipFill>
          <a:blip r:embed="rId2"/>
          <a:stretch>
            <a:fillRect/>
          </a:stretch>
        </p:blipFill>
        <p:spPr>
          <a:xfrm>
            <a:off x="1221908" y="1484784"/>
            <a:ext cx="5943476" cy="5040559"/>
          </a:xfrm>
          <a:prstGeom prst="rect">
            <a:avLst/>
          </a:prstGeom>
        </p:spPr>
      </p:pic>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536138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284976" y="793661"/>
            <a:ext cx="5536640" cy="5699722"/>
          </a:xfrm>
          <a:prstGeom prst="rect">
            <a:avLst/>
          </a:prstGeom>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2954431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stretch>
            <a:fillRect/>
          </a:stretch>
        </p:blipFill>
        <p:spPr>
          <a:xfrm>
            <a:off x="1331640" y="837567"/>
            <a:ext cx="5553886" cy="5409002"/>
          </a:xfrm>
          <a:prstGeom prst="rect">
            <a:avLst/>
          </a:prstGeom>
        </p:spPr>
      </p:pic>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347044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E2206D0-7BE7-0548-BF48-AF565CE9D4AD}"/>
              </a:ext>
            </a:extLst>
          </p:cNvPr>
          <p:cNvSpPr>
            <a:spLocks noGrp="1"/>
          </p:cNvSpPr>
          <p:nvPr>
            <p:ph type="body" idx="1"/>
          </p:nvPr>
        </p:nvSpPr>
        <p:spPr/>
        <p:txBody>
          <a:bodyPr/>
          <a:lstStyle/>
          <a:p>
            <a:r>
              <a:rPr lang="da-DK" dirty="0"/>
              <a:t>Særligt for tag</a:t>
            </a:r>
          </a:p>
        </p:txBody>
      </p:sp>
      <p:sp>
        <p:nvSpPr>
          <p:cNvPr id="3" name="Pladsholder til indhold 2">
            <a:extLst>
              <a:ext uri="{FF2B5EF4-FFF2-40B4-BE49-F238E27FC236}">
                <a16:creationId xmlns:a16="http://schemas.microsoft.com/office/drawing/2014/main" id="{122810F7-0D18-604E-AF68-4ADC75CFDE25}"/>
              </a:ext>
            </a:extLst>
          </p:cNvPr>
          <p:cNvSpPr>
            <a:spLocks noGrp="1"/>
          </p:cNvSpPr>
          <p:nvPr>
            <p:ph sz="half" idx="2"/>
          </p:nvPr>
        </p:nvSpPr>
        <p:spPr/>
        <p:txBody>
          <a:bodyPr/>
          <a:lstStyle/>
          <a:p>
            <a:pPr marL="342900" indent="-342900">
              <a:lnSpc>
                <a:spcPct val="100000"/>
              </a:lnSpc>
              <a:buFont typeface="Arial" panose="020B0604020202020204" pitchFamily="34" charset="0"/>
              <a:buChar char="•"/>
            </a:pPr>
            <a:r>
              <a:rPr lang="da-DK" dirty="0"/>
              <a:t>For tag gælder, at der ikke udløses energikrav også ved </a:t>
            </a:r>
            <a:r>
              <a:rPr lang="da-DK" u="sng" dirty="0"/>
              <a:t>reparationer</a:t>
            </a:r>
            <a:r>
              <a:rPr lang="da-DK" dirty="0"/>
              <a:t> af taget, hvis  det omfatter mere end 50 % af tagfladen </a:t>
            </a:r>
            <a:br>
              <a:rPr lang="da-DK" dirty="0"/>
            </a:br>
            <a:r>
              <a:rPr lang="da-DK" dirty="0"/>
              <a:t>(ifølge: </a:t>
            </a:r>
            <a:r>
              <a:rPr lang="da-DK" dirty="0" err="1"/>
              <a:t>https</a:t>
            </a:r>
            <a:r>
              <a:rPr lang="da-DK" dirty="0"/>
              <a:t>://</a:t>
            </a:r>
            <a:r>
              <a:rPr lang="da-DK" dirty="0" err="1"/>
              <a:t>eksempelsamling.bygningsreglementet.dk</a:t>
            </a:r>
            <a:r>
              <a:rPr lang="da-DK" dirty="0"/>
              <a:t>/</a:t>
            </a:r>
            <a:r>
              <a:rPr lang="da-DK" dirty="0" err="1"/>
              <a:t>ex_aendringer_krav</a:t>
            </a:r>
            <a:r>
              <a:rPr lang="da-DK" dirty="0"/>
              <a:t>)</a:t>
            </a:r>
          </a:p>
          <a:p>
            <a:endParaRPr lang="da-DK" dirty="0"/>
          </a:p>
          <a:p>
            <a:endParaRPr lang="da-DK" dirty="0"/>
          </a:p>
        </p:txBody>
      </p:sp>
    </p:spTree>
    <p:extLst>
      <p:ext uri="{BB962C8B-B14F-4D97-AF65-F5344CB8AC3E}">
        <p14:creationId xmlns:p14="http://schemas.microsoft.com/office/powerpoint/2010/main" val="806829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796950"/>
          </a:xfrm>
        </p:spPr>
        <p:txBody>
          <a:bodyPr/>
          <a:lstStyle/>
          <a:p>
            <a:r>
              <a:rPr lang="da-DK" dirty="0"/>
              <a:t>BR-15 værktøj</a:t>
            </a:r>
          </a:p>
        </p:txBody>
      </p:sp>
      <p:sp>
        <p:nvSpPr>
          <p:cNvPr id="4" name="Tekstfelt 3"/>
          <p:cNvSpPr txBox="1"/>
          <p:nvPr/>
        </p:nvSpPr>
        <p:spPr>
          <a:xfrm>
            <a:off x="6228184" y="1412776"/>
            <a:ext cx="2304256" cy="1938992"/>
          </a:xfrm>
          <a:prstGeom prst="rect">
            <a:avLst/>
          </a:prstGeom>
          <a:noFill/>
        </p:spPr>
        <p:txBody>
          <a:bodyPr wrap="square" rtlCol="0">
            <a:spAutoFit/>
          </a:bodyPr>
          <a:lstStyle/>
          <a:p>
            <a:r>
              <a:rPr lang="da-DK" sz="2400" dirty="0">
                <a:solidFill>
                  <a:srgbClr val="595959"/>
                </a:solidFill>
                <a:latin typeface="Trebuchet MS" panose="020B0603020202020204" pitchFamily="34" charset="0"/>
              </a:rPr>
              <a:t>Hjælper med at finde ud af, hvad kravene er ved renovering</a:t>
            </a:r>
          </a:p>
        </p:txBody>
      </p:sp>
      <p:pic>
        <p:nvPicPr>
          <p:cNvPr id="5" name="Billede 4"/>
          <p:cNvPicPr>
            <a:picLocks noChangeAspect="1"/>
          </p:cNvPicPr>
          <p:nvPr/>
        </p:nvPicPr>
        <p:blipFill>
          <a:blip r:embed="rId2"/>
          <a:stretch>
            <a:fillRect/>
          </a:stretch>
        </p:blipFill>
        <p:spPr>
          <a:xfrm>
            <a:off x="107504" y="57220"/>
            <a:ext cx="5957603" cy="6369118"/>
          </a:xfrm>
          <a:prstGeom prst="rect">
            <a:avLst/>
          </a:prstGeom>
          <a:effectLst>
            <a:outerShdw blurRad="50800" dist="50800" dir="5400000" algn="ctr" rotWithShape="0">
              <a:schemeClr val="accent3"/>
            </a:outerShdw>
          </a:effectLst>
        </p:spPr>
      </p:pic>
    </p:spTree>
    <p:extLst>
      <p:ext uri="{BB962C8B-B14F-4D97-AF65-F5344CB8AC3E}">
        <p14:creationId xmlns:p14="http://schemas.microsoft.com/office/powerpoint/2010/main" val="3282024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3056293"/>
            <a:ext cx="5545882" cy="2915549"/>
          </a:xfrm>
          <a:prstGeom prst="rect">
            <a:avLst/>
          </a:prstGeom>
        </p:spPr>
      </p:pic>
      <p:sp>
        <p:nvSpPr>
          <p:cNvPr id="2" name="Pladsholder til tekst 1"/>
          <p:cNvSpPr>
            <a:spLocks noGrp="1"/>
          </p:cNvSpPr>
          <p:nvPr>
            <p:ph type="body" sz="quarter" idx="11"/>
          </p:nvPr>
        </p:nvSpPr>
        <p:spPr>
          <a:xfrm>
            <a:off x="467544" y="692696"/>
            <a:ext cx="6912768" cy="648072"/>
          </a:xfrm>
        </p:spPr>
        <p:txBody>
          <a:bodyPr/>
          <a:lstStyle/>
          <a:p>
            <a:r>
              <a:rPr lang="da-DK" sz="3200" dirty="0"/>
              <a:t>Energiløsninger gør det lettere</a:t>
            </a:r>
          </a:p>
        </p:txBody>
      </p:sp>
      <p:sp>
        <p:nvSpPr>
          <p:cNvPr id="3" name="Pladsholder til tekst 2"/>
          <p:cNvSpPr>
            <a:spLocks noGrp="1"/>
          </p:cNvSpPr>
          <p:nvPr>
            <p:ph type="body" sz="quarter" idx="12"/>
          </p:nvPr>
        </p:nvSpPr>
        <p:spPr>
          <a:xfrm>
            <a:off x="467544" y="1632069"/>
            <a:ext cx="6840760" cy="914400"/>
          </a:xfrm>
        </p:spPr>
        <p:txBody>
          <a:bodyPr/>
          <a:lstStyle/>
          <a:p>
            <a:r>
              <a:rPr lang="da-DK" sz="2000" dirty="0">
                <a:solidFill>
                  <a:srgbClr val="595959"/>
                </a:solidFill>
              </a:rPr>
              <a:t>Energiløsninger til 79 forskellige</a:t>
            </a:r>
          </a:p>
          <a:p>
            <a:r>
              <a:rPr lang="da-DK" sz="2000" dirty="0">
                <a:solidFill>
                  <a:srgbClr val="595959"/>
                </a:solidFill>
              </a:rPr>
              <a:t>bygningsdele og installationer</a:t>
            </a:r>
          </a:p>
        </p:txBody>
      </p:sp>
      <p:sp>
        <p:nvSpPr>
          <p:cNvPr id="7" name="Tekstboks 6"/>
          <p:cNvSpPr txBox="1"/>
          <p:nvPr/>
        </p:nvSpPr>
        <p:spPr>
          <a:xfrm>
            <a:off x="4779029" y="1543059"/>
            <a:ext cx="4392488" cy="1938992"/>
          </a:xfrm>
          <a:prstGeom prst="rect">
            <a:avLst/>
          </a:prstGeom>
          <a:noFill/>
        </p:spPr>
        <p:txBody>
          <a:bodyPr wrap="square" rtlCol="0">
            <a:spAutoFit/>
          </a:bodyPr>
          <a:lstStyle/>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ea typeface="+mn-ea"/>
                <a:cs typeface="+mn-cs"/>
              </a:rPr>
              <a:t>til</a:t>
            </a:r>
            <a:r>
              <a:rPr lang="da-DK" sz="2000" dirty="0">
                <a:solidFill>
                  <a:schemeClr val="tx1">
                    <a:lumMod val="65000"/>
                    <a:lumOff val="35000"/>
                  </a:schemeClr>
                </a:solidFill>
                <a:latin typeface="Trebuchet MS" panose="020B0603020202020204" pitchFamily="34" charset="0"/>
              </a:rPr>
              <a:t> </a:t>
            </a:r>
            <a:r>
              <a:rPr lang="da-DK" sz="2000" dirty="0">
                <a:solidFill>
                  <a:schemeClr val="tx1">
                    <a:lumMod val="65000"/>
                    <a:lumOff val="35000"/>
                  </a:schemeClr>
                </a:solidFill>
                <a:latin typeface="Trebuchet MS" panose="020B0603020202020204" pitchFamily="34" charset="0"/>
                <a:ea typeface="+mn-ea"/>
                <a:cs typeface="+mn-cs"/>
              </a:rPr>
              <a:t>klimaskærm</a:t>
            </a:r>
          </a:p>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ea typeface="+mn-ea"/>
                <a:cs typeface="+mn-cs"/>
              </a:rPr>
              <a:t>til</a:t>
            </a:r>
            <a:r>
              <a:rPr lang="da-DK" sz="2000" dirty="0">
                <a:solidFill>
                  <a:schemeClr val="tx1">
                    <a:lumMod val="65000"/>
                    <a:lumOff val="35000"/>
                  </a:schemeClr>
                </a:solidFill>
                <a:latin typeface="Trebuchet MS" panose="020B0603020202020204" pitchFamily="34" charset="0"/>
              </a:rPr>
              <a:t> </a:t>
            </a:r>
            <a:r>
              <a:rPr lang="da-DK" sz="2000" dirty="0">
                <a:solidFill>
                  <a:schemeClr val="tx1">
                    <a:lumMod val="65000"/>
                    <a:lumOff val="35000"/>
                  </a:schemeClr>
                </a:solidFill>
                <a:latin typeface="Trebuchet MS" panose="020B0603020202020204" pitchFamily="34" charset="0"/>
                <a:ea typeface="+mn-ea"/>
                <a:cs typeface="+mn-cs"/>
              </a:rPr>
              <a:t>installationer</a:t>
            </a:r>
          </a:p>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ea typeface="+mn-ea"/>
                <a:cs typeface="+mn-cs"/>
              </a:rPr>
              <a:t>til</a:t>
            </a:r>
            <a:r>
              <a:rPr lang="da-DK" sz="2000" dirty="0">
                <a:solidFill>
                  <a:schemeClr val="tx1">
                    <a:lumMod val="65000"/>
                    <a:lumOff val="35000"/>
                  </a:schemeClr>
                </a:solidFill>
                <a:latin typeface="Trebuchet MS" panose="020B0603020202020204" pitchFamily="34" charset="0"/>
              </a:rPr>
              <a:t> </a:t>
            </a:r>
            <a:r>
              <a:rPr lang="da-DK" sz="2000" dirty="0">
                <a:solidFill>
                  <a:schemeClr val="tx1">
                    <a:lumMod val="65000"/>
                    <a:lumOff val="35000"/>
                  </a:schemeClr>
                </a:solidFill>
                <a:latin typeface="Trebuchet MS" panose="020B0603020202020204" pitchFamily="34" charset="0"/>
                <a:ea typeface="+mn-ea"/>
                <a:cs typeface="+mn-cs"/>
              </a:rPr>
              <a:t>etageejendomme</a:t>
            </a:r>
          </a:p>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ea typeface="+mn-ea"/>
                <a:cs typeface="+mn-cs"/>
              </a:rPr>
              <a:t>til el og ventilation i kontorbygninger </a:t>
            </a:r>
            <a:r>
              <a:rPr lang="da-DK" sz="2000" dirty="0">
                <a:solidFill>
                  <a:schemeClr val="tx1">
                    <a:lumMod val="65000"/>
                    <a:lumOff val="35000"/>
                  </a:schemeClr>
                </a:solidFill>
                <a:latin typeface="Trebuchet MS" panose="020B0603020202020204" pitchFamily="34" charset="0"/>
              </a:rPr>
              <a:t> </a:t>
            </a:r>
          </a:p>
          <a:p>
            <a:pPr marL="285750" indent="-285750">
              <a:buFont typeface="Arial" panose="020B0604020202020204" pitchFamily="34" charset="0"/>
              <a:buChar char="•"/>
            </a:pPr>
            <a:endParaRPr lang="da-DK" sz="2000" dirty="0">
              <a:latin typeface="Trebuchet MS" panose="020B0603020202020204" pitchFamily="34" charset="0"/>
            </a:endParaRPr>
          </a:p>
        </p:txBody>
      </p:sp>
      <p:sp>
        <p:nvSpPr>
          <p:cNvPr id="9" name="Tekstfelt 8"/>
          <p:cNvSpPr txBox="1"/>
          <p:nvPr/>
        </p:nvSpPr>
        <p:spPr>
          <a:xfrm>
            <a:off x="6156176" y="5229200"/>
            <a:ext cx="2808312" cy="877163"/>
          </a:xfrm>
          <a:prstGeom prst="rect">
            <a:avLst/>
          </a:prstGeom>
          <a:noFill/>
        </p:spPr>
        <p:txBody>
          <a:bodyPr wrap="square" rtlCol="0">
            <a:spAutoFit/>
          </a:bodyPr>
          <a:lstStyle/>
          <a:p>
            <a:pPr>
              <a:lnSpc>
                <a:spcPct val="130000"/>
              </a:lnSpc>
            </a:pPr>
            <a:r>
              <a:rPr lang="da-DK" sz="2000" dirty="0">
                <a:solidFill>
                  <a:schemeClr val="tx1">
                    <a:lumMod val="65000"/>
                    <a:lumOff val="35000"/>
                  </a:schemeClr>
                </a:solidFill>
                <a:latin typeface="+mn-lt"/>
              </a:rPr>
              <a:t>Find energiløsningerne på </a:t>
            </a:r>
            <a:r>
              <a:rPr lang="da-DK" sz="2000" dirty="0" err="1">
                <a:solidFill>
                  <a:schemeClr val="tx1">
                    <a:lumMod val="65000"/>
                    <a:lumOff val="35000"/>
                  </a:schemeClr>
                </a:solidFill>
                <a:latin typeface="+mn-lt"/>
              </a:rPr>
              <a:t>ByggeriOgEnergi.dk</a:t>
            </a:r>
            <a:endParaRPr lang="da-DK" sz="2000" dirty="0">
              <a:solidFill>
                <a:schemeClr val="tx1">
                  <a:lumMod val="65000"/>
                  <a:lumOff val="35000"/>
                </a:schemeClr>
              </a:solidFill>
              <a:latin typeface="+mn-lt"/>
            </a:endParaRPr>
          </a:p>
        </p:txBody>
      </p:sp>
      <p:sp>
        <p:nvSpPr>
          <p:cNvPr id="10" name="Tekstfelt 9"/>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1" name="Bille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637611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695443" y="908719"/>
            <a:ext cx="7681105" cy="5622569"/>
          </a:xfrm>
          <a:prstGeom prst="rect">
            <a:avLst/>
          </a:prstGeom>
          <a:ln>
            <a:noFill/>
          </a:ln>
          <a:effectLst>
            <a:softEdge rad="112500"/>
          </a:effectLst>
        </p:spPr>
      </p:pic>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984079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692696"/>
            <a:ext cx="4762872" cy="639762"/>
          </a:xfrm>
        </p:spPr>
        <p:txBody>
          <a:bodyPr/>
          <a:lstStyle/>
          <a:p>
            <a:r>
              <a:rPr lang="da-DK" sz="3200" dirty="0"/>
              <a:t>Altid krav</a:t>
            </a:r>
          </a:p>
        </p:txBody>
      </p:sp>
      <p:sp>
        <p:nvSpPr>
          <p:cNvPr id="3" name="Pladsholder til indhold 2"/>
          <p:cNvSpPr>
            <a:spLocks noGrp="1"/>
          </p:cNvSpPr>
          <p:nvPr>
            <p:ph sz="half" idx="2"/>
          </p:nvPr>
        </p:nvSpPr>
        <p:spPr>
          <a:xfrm>
            <a:off x="457200" y="1473059"/>
            <a:ext cx="4762872" cy="3951288"/>
          </a:xfrm>
        </p:spPr>
        <p:txBody>
          <a:bodyPr/>
          <a:lstStyle/>
          <a:p>
            <a:pPr marL="342900" indent="-342900">
              <a:buFont typeface="Arial"/>
              <a:buChar char="•"/>
            </a:pPr>
            <a:r>
              <a:rPr lang="da-DK" dirty="0">
                <a:latin typeface="Trebuchet MS"/>
                <a:cs typeface="Trebuchet MS"/>
              </a:rPr>
              <a:t>Du skal (stort set) altid efterisolere </a:t>
            </a:r>
            <a:br>
              <a:rPr lang="da-DK" dirty="0">
                <a:latin typeface="Trebuchet MS"/>
                <a:cs typeface="Trebuchet MS"/>
              </a:rPr>
            </a:br>
            <a:r>
              <a:rPr lang="da-DK" sz="2000" dirty="0">
                <a:latin typeface="Trebuchet MS"/>
                <a:cs typeface="Trebuchet MS"/>
              </a:rPr>
              <a:t>(undtagelser: fredede bygninger og ved fugttekniske udfordringer)</a:t>
            </a:r>
          </a:p>
          <a:p>
            <a:endParaRPr lang="da-DK" sz="600" dirty="0">
              <a:latin typeface="Trebuchet MS"/>
              <a:cs typeface="Trebuchet MS"/>
            </a:endParaRPr>
          </a:p>
          <a:p>
            <a:pPr marL="342900" indent="-342900">
              <a:buFont typeface="Arial"/>
              <a:buChar char="•"/>
            </a:pPr>
            <a:r>
              <a:rPr lang="da-DK" dirty="0">
                <a:latin typeface="Trebuchet MS"/>
                <a:cs typeface="Trebuchet MS"/>
              </a:rPr>
              <a:t>Måske kan du ikke gå hele vejen til krav i bilag 2 til BR18 kap. 11 – men så et lavere byggeteknisk muligt og rentabelt niveau</a:t>
            </a:r>
          </a:p>
          <a:p>
            <a:endParaRPr lang="da-DK" sz="600" dirty="0">
              <a:latin typeface="Trebuchet MS"/>
              <a:cs typeface="Trebuchet MS"/>
            </a:endParaRPr>
          </a:p>
          <a:p>
            <a:pPr marL="342900" indent="-342900">
              <a:buFont typeface="Arial"/>
              <a:buChar char="•"/>
            </a:pPr>
            <a:r>
              <a:rPr lang="da-DK" dirty="0">
                <a:latin typeface="Trebuchet MS"/>
                <a:cs typeface="Trebuchet MS"/>
              </a:rPr>
              <a:t>Svarer som regel til, hvad der er plads til af isolering (fx i hulmur og på skråvæg)</a:t>
            </a:r>
          </a:p>
          <a:p>
            <a:endParaRPr lang="da-DK" dirty="0"/>
          </a:p>
        </p:txBody>
      </p:sp>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2283780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620688"/>
            <a:ext cx="4762872" cy="639762"/>
          </a:xfrm>
        </p:spPr>
        <p:txBody>
          <a:bodyPr/>
          <a:lstStyle/>
          <a:p>
            <a:r>
              <a:rPr lang="da-DK" sz="3200" dirty="0"/>
              <a:t>Hvad er rentabilitet?</a:t>
            </a:r>
          </a:p>
        </p:txBody>
      </p:sp>
      <p:sp>
        <p:nvSpPr>
          <p:cNvPr id="7" name="Tekstfelt 6"/>
          <p:cNvSpPr txBox="1"/>
          <p:nvPr/>
        </p:nvSpPr>
        <p:spPr>
          <a:xfrm>
            <a:off x="467544" y="3284984"/>
            <a:ext cx="5184576" cy="3170099"/>
          </a:xfrm>
          <a:prstGeom prst="rect">
            <a:avLst/>
          </a:prstGeom>
          <a:noFill/>
        </p:spPr>
        <p:txBody>
          <a:bodyPr wrap="square" rtlCol="0">
            <a:spAutoFit/>
          </a:bodyPr>
          <a:lstStyle/>
          <a:p>
            <a:pPr marL="342900" indent="-342900">
              <a:buFont typeface="Arial"/>
              <a:buChar char="•"/>
            </a:pPr>
            <a:r>
              <a:rPr lang="da-DK" sz="2000" dirty="0">
                <a:solidFill>
                  <a:schemeClr val="tx1">
                    <a:lumMod val="65000"/>
                    <a:lumOff val="35000"/>
                  </a:schemeClr>
                </a:solidFill>
                <a:latin typeface="Trebuchet MS"/>
                <a:cs typeface="Trebuchet MS"/>
              </a:rPr>
              <a:t>= Betalt tilbage ved sparede energiomkostninger inden </a:t>
            </a:r>
            <a:br>
              <a:rPr lang="da-DK" sz="2000" dirty="0">
                <a:solidFill>
                  <a:schemeClr val="tx1">
                    <a:lumMod val="65000"/>
                    <a:lumOff val="35000"/>
                  </a:schemeClr>
                </a:solidFill>
                <a:latin typeface="Trebuchet MS"/>
                <a:cs typeface="Trebuchet MS"/>
              </a:rPr>
            </a:br>
            <a:r>
              <a:rPr lang="da-DK" sz="2000" dirty="0">
                <a:solidFill>
                  <a:schemeClr val="tx1">
                    <a:lumMod val="65000"/>
                    <a:lumOff val="35000"/>
                  </a:schemeClr>
                </a:solidFill>
                <a:latin typeface="Trebuchet MS"/>
                <a:cs typeface="Trebuchet MS"/>
              </a:rPr>
              <a:t>for ¾ af levetiden </a:t>
            </a:r>
          </a:p>
          <a:p>
            <a:endParaRPr lang="da-DK" sz="2000" dirty="0">
              <a:solidFill>
                <a:schemeClr val="tx1">
                  <a:lumMod val="65000"/>
                  <a:lumOff val="35000"/>
                </a:schemeClr>
              </a:solidFill>
              <a:latin typeface="Trebuchet MS"/>
              <a:cs typeface="Trebuchet MS"/>
            </a:endParaRPr>
          </a:p>
          <a:p>
            <a:pPr marL="342900" indent="-342900">
              <a:buFont typeface="Arial"/>
              <a:buChar char="•"/>
            </a:pPr>
            <a:r>
              <a:rPr lang="da-DK" sz="2000" dirty="0">
                <a:solidFill>
                  <a:schemeClr val="tx1">
                    <a:lumMod val="65000"/>
                    <a:lumOff val="35000"/>
                  </a:schemeClr>
                </a:solidFill>
                <a:latin typeface="Trebuchet MS"/>
                <a:cs typeface="Trebuchet MS"/>
              </a:rPr>
              <a:t>Medregn kun ekstra investering ved isolering o.l. samt følgearbejder</a:t>
            </a:r>
          </a:p>
          <a:p>
            <a:pPr marL="342900" indent="-342900">
              <a:buFont typeface="Arial"/>
              <a:buChar char="•"/>
            </a:pPr>
            <a:endParaRPr lang="da-DK" sz="2000" dirty="0">
              <a:solidFill>
                <a:schemeClr val="tx1">
                  <a:lumMod val="65000"/>
                  <a:lumOff val="35000"/>
                </a:schemeClr>
              </a:solidFill>
              <a:latin typeface="Trebuchet MS"/>
              <a:cs typeface="Trebuchet MS"/>
            </a:endParaRPr>
          </a:p>
          <a:p>
            <a:pPr marL="342900" indent="-342900">
              <a:buFont typeface="Arial"/>
              <a:buChar char="•"/>
            </a:pPr>
            <a:r>
              <a:rPr lang="da-DK" sz="2000" dirty="0">
                <a:solidFill>
                  <a:schemeClr val="tx1">
                    <a:lumMod val="65000"/>
                    <a:lumOff val="35000"/>
                  </a:schemeClr>
                </a:solidFill>
                <a:latin typeface="Trebuchet MS"/>
                <a:cs typeface="Trebuchet MS"/>
              </a:rPr>
              <a:t>Find besparelsen i energiløsningerne eller med </a:t>
            </a:r>
            <a:r>
              <a:rPr lang="da-DK" sz="2000" dirty="0" err="1">
                <a:solidFill>
                  <a:schemeClr val="tx1">
                    <a:lumMod val="65000"/>
                    <a:lumOff val="35000"/>
                  </a:schemeClr>
                </a:solidFill>
                <a:latin typeface="Trebuchet MS"/>
                <a:cs typeface="Trebuchet MS"/>
              </a:rPr>
              <a:t>Videncentrets</a:t>
            </a:r>
            <a:r>
              <a:rPr lang="da-DK" sz="2000" dirty="0">
                <a:solidFill>
                  <a:schemeClr val="tx1">
                    <a:lumMod val="65000"/>
                    <a:lumOff val="35000"/>
                  </a:schemeClr>
                </a:solidFill>
                <a:latin typeface="Trebuchet MS"/>
                <a:cs typeface="Trebuchet MS"/>
              </a:rPr>
              <a:t> besparelses-beregner</a:t>
            </a:r>
            <a:endParaRPr lang="da-DK" sz="2400" dirty="0">
              <a:solidFill>
                <a:schemeClr val="tx1">
                  <a:lumMod val="65000"/>
                  <a:lumOff val="35000"/>
                </a:schemeClr>
              </a:solidFill>
              <a:latin typeface="Trebuchet MS"/>
              <a:cs typeface="Trebuchet MS"/>
            </a:endParaRPr>
          </a:p>
        </p:txBody>
      </p:sp>
      <p:pic>
        <p:nvPicPr>
          <p:cNvPr id="8" name="Billed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028" y="2154910"/>
            <a:ext cx="4552028" cy="743454"/>
          </a:xfrm>
          <a:prstGeom prst="rect">
            <a:avLst/>
          </a:prstGeom>
        </p:spPr>
      </p:pic>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888225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971600" y="908720"/>
            <a:ext cx="5616623" cy="5362285"/>
          </a:xfrm>
          <a:prstGeom prst="rect">
            <a:avLst/>
          </a:prstGeom>
        </p:spPr>
      </p:pic>
      <p:sp>
        <p:nvSpPr>
          <p:cNvPr id="7" name="Tekstfelt 6"/>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411061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2132855"/>
            <a:ext cx="8208912" cy="2492375"/>
          </a:xfrm>
          <a:prstGeom prst="rect">
            <a:avLst/>
          </a:prstGeom>
        </p:spPr>
      </p:pic>
    </p:spTree>
    <p:extLst>
      <p:ext uri="{BB962C8B-B14F-4D97-AF65-F5344CB8AC3E}">
        <p14:creationId xmlns:p14="http://schemas.microsoft.com/office/powerpoint/2010/main" val="11921491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569333"/>
            <a:ext cx="4762872" cy="639762"/>
          </a:xfrm>
        </p:spPr>
        <p:txBody>
          <a:bodyPr/>
          <a:lstStyle/>
          <a:p>
            <a:r>
              <a:rPr lang="da-DK" sz="3200" dirty="0">
                <a:solidFill>
                  <a:srgbClr val="000000"/>
                </a:solidFill>
              </a:rPr>
              <a:t>Ansvar</a:t>
            </a:r>
          </a:p>
        </p:txBody>
      </p:sp>
      <p:sp>
        <p:nvSpPr>
          <p:cNvPr id="3" name="Pladsholder til indhold 2"/>
          <p:cNvSpPr>
            <a:spLocks noGrp="1"/>
          </p:cNvSpPr>
          <p:nvPr>
            <p:ph sz="half" idx="2"/>
          </p:nvPr>
        </p:nvSpPr>
        <p:spPr>
          <a:xfrm>
            <a:off x="457200" y="1556792"/>
            <a:ext cx="4762872" cy="3951288"/>
          </a:xfrm>
        </p:spPr>
        <p:txBody>
          <a:bodyPr/>
          <a:lstStyle/>
          <a:p>
            <a:pPr marL="342900" indent="-342900">
              <a:buFont typeface="Arial" pitchFamily="34" charset="0"/>
              <a:buChar char="•"/>
            </a:pPr>
            <a:r>
              <a:rPr lang="da-DK" dirty="0">
                <a:solidFill>
                  <a:schemeClr val="tx1">
                    <a:lumMod val="65000"/>
                    <a:lumOff val="35000"/>
                  </a:schemeClr>
                </a:solidFill>
              </a:rPr>
              <a:t>Det er bygningsejerens ansvar</a:t>
            </a:r>
          </a:p>
          <a:p>
            <a:pPr marL="714375" lvl="1" indent="-342900">
              <a:buFont typeface="Wingdings" panose="05000000000000000000" pitchFamily="2" charset="2"/>
              <a:buChar char="ü"/>
            </a:pPr>
            <a:r>
              <a:rPr lang="da-DK" dirty="0">
                <a:solidFill>
                  <a:schemeClr val="tx1">
                    <a:lumMod val="65000"/>
                    <a:lumOff val="35000"/>
                  </a:schemeClr>
                </a:solidFill>
              </a:rPr>
              <a:t>At der laves en rentabilitetsberegning</a:t>
            </a:r>
          </a:p>
          <a:p>
            <a:pPr marL="714375" lvl="1" indent="-342900">
              <a:buFont typeface="Wingdings" panose="05000000000000000000" pitchFamily="2" charset="2"/>
              <a:buChar char="ü"/>
            </a:pPr>
            <a:r>
              <a:rPr lang="da-DK" dirty="0">
                <a:solidFill>
                  <a:schemeClr val="tx1">
                    <a:lumMod val="65000"/>
                    <a:lumOff val="35000"/>
                  </a:schemeClr>
                </a:solidFill>
              </a:rPr>
              <a:t>At opbevare rentabilitetsberegningen </a:t>
            </a:r>
            <a:br>
              <a:rPr lang="da-DK" dirty="0">
                <a:solidFill>
                  <a:schemeClr val="tx1">
                    <a:lumMod val="65000"/>
                    <a:lumOff val="35000"/>
                  </a:schemeClr>
                </a:solidFill>
              </a:rPr>
            </a:br>
            <a:r>
              <a:rPr lang="da-DK" dirty="0">
                <a:solidFill>
                  <a:schemeClr val="tx1">
                    <a:lumMod val="65000"/>
                    <a:lumOff val="35000"/>
                  </a:schemeClr>
                </a:solidFill>
              </a:rPr>
              <a:t>– og at gemme det til ejerskifte for bygningen, hvor den udleveres til ny ejer</a:t>
            </a:r>
            <a:br>
              <a:rPr lang="da-DK" dirty="0">
                <a:solidFill>
                  <a:schemeClr val="tx1">
                    <a:lumMod val="65000"/>
                    <a:lumOff val="35000"/>
                  </a:schemeClr>
                </a:solidFill>
              </a:rPr>
            </a:br>
            <a:endParaRPr lang="da-DK" sz="1000" dirty="0">
              <a:solidFill>
                <a:schemeClr val="tx1">
                  <a:lumMod val="65000"/>
                  <a:lumOff val="35000"/>
                </a:schemeClr>
              </a:solidFill>
            </a:endParaRPr>
          </a:p>
          <a:p>
            <a:pPr marL="342900" indent="-342900">
              <a:buFont typeface="Arial"/>
              <a:buChar char="•"/>
            </a:pPr>
            <a:r>
              <a:rPr lang="da-DK" dirty="0">
                <a:solidFill>
                  <a:schemeClr val="tx1">
                    <a:lumMod val="65000"/>
                    <a:lumOff val="35000"/>
                  </a:schemeClr>
                </a:solidFill>
              </a:rPr>
              <a:t>Men som håndværker har du et professionelt ansvar for, </a:t>
            </a:r>
            <a:br>
              <a:rPr lang="da-DK" dirty="0">
                <a:solidFill>
                  <a:schemeClr val="tx1">
                    <a:lumMod val="65000"/>
                    <a:lumOff val="35000"/>
                  </a:schemeClr>
                </a:solidFill>
              </a:rPr>
            </a:br>
            <a:r>
              <a:rPr lang="da-DK" dirty="0">
                <a:solidFill>
                  <a:schemeClr val="tx1">
                    <a:lumMod val="65000"/>
                    <a:lumOff val="35000"/>
                  </a:schemeClr>
                </a:solidFill>
              </a:rPr>
              <a:t>at BR overholdes </a:t>
            </a:r>
          </a:p>
          <a:p>
            <a:endParaRPr lang="da-DK" dirty="0">
              <a:solidFill>
                <a:srgbClr val="7030A0"/>
              </a:solidFill>
            </a:endParaRP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5636242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sz="3200" dirty="0"/>
              <a:t>Bygningsmæssige ændringer</a:t>
            </a:r>
            <a:endParaRPr lang="da-DK" sz="3200" dirty="0">
              <a:solidFill>
                <a:srgbClr val="7030A0"/>
              </a:solidFill>
            </a:endParaRPr>
          </a:p>
        </p:txBody>
      </p:sp>
      <p:sp>
        <p:nvSpPr>
          <p:cNvPr id="3" name="Pladsholder til indhold 2"/>
          <p:cNvSpPr>
            <a:spLocks noGrp="1"/>
          </p:cNvSpPr>
          <p:nvPr>
            <p:ph sz="half" idx="2"/>
          </p:nvPr>
        </p:nvSpPr>
        <p:spPr>
          <a:xfrm>
            <a:off x="457200" y="1881299"/>
            <a:ext cx="4978896" cy="3951288"/>
          </a:xfrm>
        </p:spPr>
        <p:txBody>
          <a:bodyPr/>
          <a:lstStyle/>
          <a:p>
            <a:pPr marL="342900" indent="-342900">
              <a:buFont typeface="Arial"/>
              <a:buChar char="•"/>
            </a:pPr>
            <a:r>
              <a:rPr lang="da-DK" dirty="0">
                <a:solidFill>
                  <a:schemeClr val="tx1"/>
                </a:solidFill>
              </a:rPr>
              <a:t>§269-270 </a:t>
            </a:r>
            <a:br>
              <a:rPr lang="da-DK" dirty="0">
                <a:solidFill>
                  <a:schemeClr val="tx1"/>
                </a:solidFill>
              </a:rPr>
            </a:br>
            <a:r>
              <a:rPr lang="da-DK" dirty="0"/>
              <a:t>Ændringer, der medfører større energiforbrug kan gennemføres, hvis du kompenserer </a:t>
            </a:r>
            <a:br>
              <a:rPr lang="da-DK" dirty="0"/>
            </a:br>
            <a:r>
              <a:rPr lang="da-DK" sz="1800" dirty="0"/>
              <a:t>Fx ved nye vinduespartier i facade el. tag </a:t>
            </a:r>
          </a:p>
          <a:p>
            <a:endParaRPr lang="da-DK" sz="600" dirty="0"/>
          </a:p>
          <a:p>
            <a:pPr marL="342900" indent="-342900">
              <a:buFont typeface="Arial"/>
              <a:buChar char="•"/>
            </a:pPr>
            <a:r>
              <a:rPr lang="da-DK" dirty="0"/>
              <a:t>Kompensation er fx mere isolering, solvarme, varmepumpe eller solceller </a:t>
            </a:r>
          </a:p>
          <a:p>
            <a:pPr marL="342900" indent="-342900">
              <a:buFont typeface="Arial"/>
              <a:buChar char="•"/>
            </a:pPr>
            <a:endParaRPr lang="da-DK" sz="600" dirty="0"/>
          </a:p>
          <a:p>
            <a:pPr marL="342900" indent="-342900">
              <a:buFont typeface="Arial"/>
              <a:buChar char="•"/>
            </a:pPr>
            <a:r>
              <a:rPr lang="da-DK" dirty="0"/>
              <a:t>Brug simpel beregning og fx værdier fra energiløsningerne</a:t>
            </a: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1744790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sz="3200" dirty="0"/>
              <a:t>Skal være fugtteknisk forsvarligt</a:t>
            </a:r>
          </a:p>
        </p:txBody>
      </p:sp>
      <p:sp>
        <p:nvSpPr>
          <p:cNvPr id="3" name="Pladsholder til indhold 2"/>
          <p:cNvSpPr>
            <a:spLocks noGrp="1"/>
          </p:cNvSpPr>
          <p:nvPr>
            <p:ph sz="half" idx="2"/>
          </p:nvPr>
        </p:nvSpPr>
        <p:spPr>
          <a:xfrm>
            <a:off x="457200" y="1881299"/>
            <a:ext cx="4978896" cy="3951288"/>
          </a:xfrm>
        </p:spPr>
        <p:txBody>
          <a:bodyPr/>
          <a:lstStyle/>
          <a:p>
            <a:pPr marL="342900" indent="-342900">
              <a:buFont typeface="Arial"/>
              <a:buChar char="•"/>
            </a:pPr>
            <a:r>
              <a:rPr lang="da-DK" dirty="0"/>
              <a:t>Brug </a:t>
            </a:r>
            <a:r>
              <a:rPr lang="da-DK" dirty="0" err="1"/>
              <a:t>SBi</a:t>
            </a:r>
            <a:r>
              <a:rPr lang="da-DK" dirty="0"/>
              <a:t>-anvisningerne</a:t>
            </a:r>
          </a:p>
          <a:p>
            <a:pPr marL="633413" lvl="1" indent="-342900">
              <a:buFont typeface="Arial"/>
              <a:buChar char="•"/>
            </a:pPr>
            <a:r>
              <a:rPr lang="da-DK" sz="1800" dirty="0">
                <a:solidFill>
                  <a:schemeClr val="tx1">
                    <a:lumMod val="65000"/>
                    <a:lumOff val="35000"/>
                  </a:schemeClr>
                </a:solidFill>
                <a:latin typeface="Trebuchet MS"/>
                <a:cs typeface="Trebuchet MS"/>
              </a:rPr>
              <a:t>Nr. 239, Efterisolering af småhuse – energibesparelser og planlægning</a:t>
            </a:r>
          </a:p>
          <a:p>
            <a:pPr marL="633413" lvl="1" indent="-342900">
              <a:buFont typeface="Arial"/>
              <a:buChar char="•"/>
            </a:pPr>
            <a:r>
              <a:rPr lang="da-DK" sz="1800" dirty="0">
                <a:solidFill>
                  <a:schemeClr val="tx1">
                    <a:lumMod val="65000"/>
                    <a:lumOff val="35000"/>
                  </a:schemeClr>
                </a:solidFill>
                <a:latin typeface="Trebuchet MS"/>
                <a:cs typeface="Trebuchet MS"/>
              </a:rPr>
              <a:t>Nr. 240, Efterisolering af småhuse – byggetekniske løsninger</a:t>
            </a:r>
          </a:p>
          <a:p>
            <a:pPr marL="633413" lvl="1" indent="-342900">
              <a:buFont typeface="Arial"/>
              <a:buChar char="•"/>
            </a:pPr>
            <a:r>
              <a:rPr lang="da-DK" sz="1800" dirty="0">
                <a:solidFill>
                  <a:schemeClr val="tx1">
                    <a:lumMod val="65000"/>
                    <a:lumOff val="35000"/>
                  </a:schemeClr>
                </a:solidFill>
                <a:latin typeface="Trebuchet MS"/>
                <a:cs typeface="Trebuchet MS"/>
              </a:rPr>
              <a:t>Nr. 221, Efterisolering af etageboliger</a:t>
            </a:r>
          </a:p>
          <a:p>
            <a:pPr marL="633413" lvl="1" indent="-342900">
              <a:buFont typeface="Arial"/>
              <a:buChar char="•"/>
            </a:pPr>
            <a:r>
              <a:rPr lang="da-DK" sz="1800" dirty="0">
                <a:solidFill>
                  <a:schemeClr val="tx1">
                    <a:lumMod val="65000"/>
                    <a:lumOff val="35000"/>
                  </a:schemeClr>
                </a:solidFill>
                <a:latin typeface="Trebuchet MS"/>
                <a:cs typeface="Trebuchet MS"/>
              </a:rPr>
              <a:t>Nr. 224, Fugt i bygninger</a:t>
            </a:r>
          </a:p>
          <a:p>
            <a:pPr marL="633413" lvl="1" indent="-342900">
              <a:buFont typeface="Arial"/>
              <a:buChar char="•"/>
            </a:pPr>
            <a:r>
              <a:rPr lang="da-DK" sz="1800" dirty="0">
                <a:solidFill>
                  <a:schemeClr val="tx1">
                    <a:lumMod val="65000"/>
                    <a:lumOff val="35000"/>
                  </a:schemeClr>
                </a:solidFill>
                <a:latin typeface="Trebuchet MS"/>
                <a:cs typeface="Trebuchet MS"/>
              </a:rPr>
              <a:t>Nr. 272, Bygningsreglement 2018</a:t>
            </a:r>
          </a:p>
          <a:p>
            <a:endParaRPr lang="da-DK" dirty="0">
              <a:solidFill>
                <a:srgbClr val="FF0000"/>
              </a:solidFill>
            </a:endParaRPr>
          </a:p>
          <a:p>
            <a:pPr marL="342900" indent="-342900">
              <a:buFont typeface="Arial"/>
              <a:buChar char="•"/>
            </a:pPr>
            <a:r>
              <a:rPr lang="da-DK" dirty="0"/>
              <a:t>Er der et fugtteknisk problem, betyder det ikke, at du slet ikke skal gøre noget – men at du skal gøre noget mindre omfattende!</a:t>
            </a: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8812864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dirty="0"/>
              <a:t>Eksempler på fugttekniske udfordringer</a:t>
            </a:r>
          </a:p>
        </p:txBody>
      </p:sp>
      <p:sp>
        <p:nvSpPr>
          <p:cNvPr id="3" name="Pladsholder til indhold 2"/>
          <p:cNvSpPr>
            <a:spLocks noGrp="1"/>
          </p:cNvSpPr>
          <p:nvPr>
            <p:ph sz="half" idx="2"/>
          </p:nvPr>
        </p:nvSpPr>
        <p:spPr/>
        <p:txBody>
          <a:bodyPr/>
          <a:lstStyle/>
          <a:p>
            <a:pPr marL="342900" indent="-342900">
              <a:buFont typeface="Arial"/>
              <a:buChar char="•"/>
            </a:pPr>
            <a:r>
              <a:rPr lang="da-DK" sz="2000" dirty="0"/>
              <a:t>Efterisolering af dæk eller gulv over krybekælder</a:t>
            </a:r>
            <a:br>
              <a:rPr lang="da-DK" sz="2000" dirty="0"/>
            </a:br>
            <a:endParaRPr lang="da-DK" sz="2000" dirty="0"/>
          </a:p>
          <a:p>
            <a:pPr marL="342900" indent="-342900">
              <a:buFont typeface="Arial"/>
              <a:buChar char="•"/>
            </a:pPr>
            <a:r>
              <a:rPr lang="da-DK" sz="2000" dirty="0"/>
              <a:t>Indvendig efterisolering af tung ydervæg</a:t>
            </a:r>
            <a:br>
              <a:rPr lang="da-DK" sz="2000" dirty="0"/>
            </a:br>
            <a:endParaRPr lang="da-DK" sz="2000" dirty="0"/>
          </a:p>
          <a:p>
            <a:pPr marL="342900" indent="-342900">
              <a:buFont typeface="Arial"/>
              <a:buChar char="•"/>
            </a:pPr>
            <a:r>
              <a:rPr lang="da-DK" sz="2000" dirty="0"/>
              <a:t>Efterisolering af gulv over betonlag/klaplag (max 75 mm)</a:t>
            </a:r>
            <a:br>
              <a:rPr lang="da-DK" sz="2000" dirty="0"/>
            </a:br>
            <a:endParaRPr lang="da-DK" sz="2000" i="1" dirty="0"/>
          </a:p>
          <a:p>
            <a:pPr marL="342900" indent="-342900">
              <a:buFont typeface="Arial"/>
              <a:buChar char="•"/>
            </a:pPr>
            <a:r>
              <a:rPr lang="da-DK" sz="2000" dirty="0"/>
              <a:t>Se vejledningen til BR ”Ofte rentable konstruktioner”</a:t>
            </a:r>
            <a:br>
              <a:rPr lang="da-DK" sz="2000" dirty="0"/>
            </a:br>
            <a:endParaRPr lang="da-DK" sz="2000" dirty="0"/>
          </a:p>
          <a:p>
            <a:pPr marL="342900" indent="-342900">
              <a:buFont typeface="Arial"/>
              <a:buChar char="•"/>
            </a:pPr>
            <a:r>
              <a:rPr lang="da-DK" sz="2000" dirty="0"/>
              <a:t>Se også energiløsningerne</a:t>
            </a:r>
          </a:p>
        </p:txBody>
      </p:sp>
      <p:sp>
        <p:nvSpPr>
          <p:cNvPr id="4" name="Tekstfelt 3"/>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5" name="Billed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96047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p:txBody>
          <a:bodyPr/>
          <a:lstStyle/>
          <a:p>
            <a:r>
              <a:rPr lang="da-DK" sz="4000" dirty="0"/>
              <a:t>Metode 2</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6" name="Pladsholder til tekst 5"/>
          <p:cNvSpPr>
            <a:spLocks noGrp="1"/>
          </p:cNvSpPr>
          <p:nvPr>
            <p:ph type="body" sz="quarter" idx="12"/>
          </p:nvPr>
        </p:nvSpPr>
        <p:spPr>
          <a:xfrm>
            <a:off x="683568" y="2924944"/>
            <a:ext cx="6264696" cy="914400"/>
          </a:xfrm>
        </p:spPr>
        <p:txBody>
          <a:bodyPr/>
          <a:lstStyle/>
          <a:p>
            <a:r>
              <a:rPr lang="da-DK" dirty="0"/>
              <a:t>Energirammeberegning for eksisterende bygninger</a:t>
            </a: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050825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620688"/>
            <a:ext cx="4762872" cy="639762"/>
          </a:xfrm>
        </p:spPr>
        <p:txBody>
          <a:bodyPr/>
          <a:lstStyle/>
          <a:p>
            <a:r>
              <a:rPr lang="da-DK" sz="3200" dirty="0"/>
              <a:t>Renovering </a:t>
            </a:r>
          </a:p>
        </p:txBody>
      </p:sp>
      <p:sp>
        <p:nvSpPr>
          <p:cNvPr id="3" name="Pladsholder til indhold 2"/>
          <p:cNvSpPr>
            <a:spLocks noGrp="1"/>
          </p:cNvSpPr>
          <p:nvPr>
            <p:ph sz="half" idx="2"/>
          </p:nvPr>
        </p:nvSpPr>
        <p:spPr>
          <a:xfrm>
            <a:off x="457200" y="1628800"/>
            <a:ext cx="4762872" cy="3951288"/>
          </a:xfrm>
        </p:spPr>
        <p:txBody>
          <a:bodyPr/>
          <a:lstStyle/>
          <a:p>
            <a:r>
              <a:rPr lang="da-DK" sz="2000" dirty="0">
                <a:solidFill>
                  <a:srgbClr val="595959"/>
                </a:solidFill>
              </a:rPr>
              <a:t>Alternativ til at overholde U-værdier og linjetab (i bila</a:t>
            </a:r>
            <a:r>
              <a:rPr lang="da-DK" sz="2000" dirty="0"/>
              <a:t>g 2 til kap. 11, tabel 3)</a:t>
            </a:r>
            <a:r>
              <a:rPr lang="da-DK" sz="2000" dirty="0">
                <a:solidFill>
                  <a:srgbClr val="595959"/>
                </a:solidFill>
              </a:rPr>
              <a:t> ved ombygning og forandring: </a:t>
            </a:r>
          </a:p>
          <a:p>
            <a:endParaRPr lang="da-DK" sz="2000" dirty="0">
              <a:solidFill>
                <a:srgbClr val="595959"/>
              </a:solidFill>
            </a:endParaRPr>
          </a:p>
          <a:p>
            <a:pPr marL="457200" indent="-457200">
              <a:buFont typeface="Arial"/>
              <a:buChar char="•"/>
            </a:pPr>
            <a:r>
              <a:rPr lang="da-DK" sz="2000" dirty="0">
                <a:solidFill>
                  <a:srgbClr val="595959"/>
                </a:solidFill>
              </a:rPr>
              <a:t>Renoveringsklasse 1 og </a:t>
            </a:r>
            <a:r>
              <a:rPr lang="da-DK" sz="2000" dirty="0"/>
              <a:t>2 angiver energirammer for eksisterende bygninger</a:t>
            </a:r>
            <a:endParaRPr lang="da-DK" sz="2000" dirty="0">
              <a:solidFill>
                <a:srgbClr val="595959"/>
              </a:solidFill>
            </a:endParaRPr>
          </a:p>
          <a:p>
            <a:pPr marL="457200" indent="-457200">
              <a:buFont typeface="Arial"/>
              <a:buChar char="•"/>
            </a:pPr>
            <a:r>
              <a:rPr lang="da-DK" sz="2000" dirty="0"/>
              <a:t>Blev introduceret i BR15</a:t>
            </a:r>
          </a:p>
          <a:p>
            <a:pPr marL="457200" indent="-457200">
              <a:buFont typeface="Arial"/>
              <a:buChar char="•"/>
            </a:pPr>
            <a:r>
              <a:rPr lang="da-DK" sz="2000" dirty="0">
                <a:solidFill>
                  <a:srgbClr val="595959"/>
                </a:solidFill>
              </a:rPr>
              <a:t>Renoveringsklasse 2 er s</a:t>
            </a:r>
            <a:r>
              <a:rPr lang="da-DK" sz="2000" dirty="0"/>
              <a:t>trammet i BR18; klasse 1 er den samme som i BR15</a:t>
            </a:r>
          </a:p>
          <a:p>
            <a:pPr marL="457200" indent="-457200">
              <a:buFont typeface="Arial"/>
              <a:buChar char="•"/>
            </a:pPr>
            <a:endParaRPr lang="da-DK" sz="2000" dirty="0"/>
          </a:p>
          <a:p>
            <a:r>
              <a:rPr lang="da-DK" sz="2000" i="1" dirty="0"/>
              <a:t>Indtil videre bruges de ikke ret ofte!</a:t>
            </a: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2408949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1061046"/>
            <a:ext cx="6203032" cy="639762"/>
          </a:xfrm>
        </p:spPr>
        <p:txBody>
          <a:bodyPr/>
          <a:lstStyle/>
          <a:p>
            <a:r>
              <a:rPr lang="da-DK" sz="3200" dirty="0"/>
              <a:t>Baggrund for Renoveringsklasserne</a:t>
            </a:r>
            <a:endParaRPr lang="da-DK" dirty="0"/>
          </a:p>
        </p:txBody>
      </p:sp>
      <p:sp>
        <p:nvSpPr>
          <p:cNvPr id="3" name="Pladsholder til indhold 2"/>
          <p:cNvSpPr>
            <a:spLocks noGrp="1"/>
          </p:cNvSpPr>
          <p:nvPr>
            <p:ph sz="half" idx="2"/>
          </p:nvPr>
        </p:nvSpPr>
        <p:spPr>
          <a:xfrm>
            <a:off x="457200" y="2060848"/>
            <a:ext cx="6635080" cy="4203464"/>
          </a:xfrm>
        </p:spPr>
        <p:txBody>
          <a:bodyPr/>
          <a:lstStyle/>
          <a:p>
            <a:pPr marL="342900" indent="-342900">
              <a:buFont typeface="Arial"/>
              <a:buChar char="•"/>
            </a:pPr>
            <a:r>
              <a:rPr lang="da-DK" dirty="0"/>
              <a:t>Introduceret for at give større fleksibilitet</a:t>
            </a:r>
            <a:br>
              <a:rPr lang="da-DK" dirty="0"/>
            </a:br>
            <a:endParaRPr lang="da-DK" sz="800" dirty="0"/>
          </a:p>
          <a:p>
            <a:pPr marL="342900" indent="-342900">
              <a:buFont typeface="Arial"/>
              <a:buChar char="•"/>
            </a:pPr>
            <a:r>
              <a:rPr lang="da-DK" dirty="0"/>
              <a:t>God mulighed ved totalrenovering</a:t>
            </a:r>
            <a:br>
              <a:rPr lang="da-DK" dirty="0"/>
            </a:br>
            <a:endParaRPr lang="da-DK" sz="800" dirty="0"/>
          </a:p>
          <a:p>
            <a:pPr marL="342900" indent="-342900">
              <a:buFont typeface="Arial"/>
              <a:buChar char="•"/>
            </a:pPr>
            <a:r>
              <a:rPr lang="da-DK" dirty="0"/>
              <a:t>Renoveringsklasse 1 er primært tiltænkt bygningsejere, der ønsker ”blåstempling” af deres bygning</a:t>
            </a:r>
          </a:p>
          <a:p>
            <a:pPr marL="620713" lvl="1" indent="-342900">
              <a:buFont typeface="Arial"/>
              <a:buChar char="•"/>
            </a:pPr>
            <a:r>
              <a:rPr lang="da-DK" sz="1800" dirty="0">
                <a:latin typeface="Trebuchet MS"/>
                <a:cs typeface="Trebuchet MS"/>
              </a:rPr>
              <a:t>Fx etageboligejendom med lejede lejligheder af høj kvalitet – eller kontorbygning ejet af en virksomhed eller firma</a:t>
            </a:r>
            <a:br>
              <a:rPr lang="da-DK" sz="1800" dirty="0">
                <a:latin typeface="Trebuchet MS"/>
                <a:cs typeface="Trebuchet MS"/>
              </a:rPr>
            </a:br>
            <a:endParaRPr lang="da-DK" sz="1800" dirty="0">
              <a:latin typeface="Trebuchet MS"/>
              <a:cs typeface="Trebuchet MS"/>
            </a:endParaRPr>
          </a:p>
          <a:p>
            <a:pPr marL="406400" indent="-406400">
              <a:buFont typeface="Arial"/>
              <a:buChar char="•"/>
            </a:pPr>
            <a:r>
              <a:rPr lang="da-DK" dirty="0"/>
              <a:t>Giver større sikkerhed for godt indeklima ved Renoveringsklasse 1</a:t>
            </a:r>
          </a:p>
          <a:p>
            <a:pPr indent="-407987">
              <a:buFont typeface="Arial"/>
              <a:buChar char="•"/>
            </a:pPr>
            <a:endParaRPr lang="da-DK" sz="2800" dirty="0"/>
          </a:p>
        </p:txBody>
      </p:sp>
      <p:pic>
        <p:nvPicPr>
          <p:cNvPr id="5" name="Pladsholder til billede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844864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1268760"/>
            <a:ext cx="6059016" cy="432048"/>
          </a:xfrm>
        </p:spPr>
        <p:txBody>
          <a:bodyPr/>
          <a:lstStyle/>
          <a:p>
            <a:r>
              <a:rPr lang="da-DK" sz="3200" dirty="0"/>
              <a:t>Energirammer for eksisterende bygninger</a:t>
            </a:r>
          </a:p>
        </p:txBody>
      </p:sp>
      <p:sp>
        <p:nvSpPr>
          <p:cNvPr id="3" name="Pladsholder til indhold 2"/>
          <p:cNvSpPr>
            <a:spLocks noGrp="1"/>
          </p:cNvSpPr>
          <p:nvPr>
            <p:ph sz="half" idx="2"/>
          </p:nvPr>
        </p:nvSpPr>
        <p:spPr>
          <a:xfrm>
            <a:off x="457200" y="2060848"/>
            <a:ext cx="7931224" cy="4203787"/>
          </a:xfrm>
        </p:spPr>
        <p:txBody>
          <a:bodyPr/>
          <a:lstStyle/>
          <a:p>
            <a:pPr marL="342900" indent="-342900">
              <a:buFont typeface="Arial"/>
              <a:buChar char="•"/>
            </a:pPr>
            <a:r>
              <a:rPr lang="da-DK" dirty="0"/>
              <a:t>I stedet for krav til, at der skal opnås en energibesparelse ved rentabel efterisolering på bygningsdelsniveau – så:</a:t>
            </a:r>
            <a:br>
              <a:rPr lang="da-DK" dirty="0"/>
            </a:br>
            <a:endParaRPr lang="da-DK" sz="1200" dirty="0"/>
          </a:p>
          <a:p>
            <a:pPr marL="342900" indent="-342900">
              <a:buFont typeface="Wingdings" charset="2"/>
              <a:buChar char="Ø"/>
            </a:pPr>
            <a:r>
              <a:rPr lang="da-DK" dirty="0"/>
              <a:t>Frihed til andre </a:t>
            </a:r>
            <a:br>
              <a:rPr lang="da-DK" dirty="0"/>
            </a:br>
            <a:r>
              <a:rPr lang="da-DK" dirty="0"/>
              <a:t>energibesparende tiltag, </a:t>
            </a:r>
            <a:br>
              <a:rPr lang="da-DK" dirty="0"/>
            </a:br>
            <a:r>
              <a:rPr lang="da-DK" dirty="0"/>
              <a:t>der samlet nedbringer </a:t>
            </a:r>
            <a:br>
              <a:rPr lang="da-DK" dirty="0"/>
            </a:br>
            <a:r>
              <a:rPr lang="da-DK" dirty="0"/>
              <a:t>bygningens energibehov </a:t>
            </a:r>
            <a:br>
              <a:rPr lang="da-DK" dirty="0"/>
            </a:br>
            <a:r>
              <a:rPr lang="da-DK" dirty="0"/>
              <a:t>til fremtidssikret niveau</a:t>
            </a:r>
          </a:p>
          <a:p>
            <a:endParaRPr lang="da-DK" dirty="0"/>
          </a:p>
        </p:txBody>
      </p:sp>
      <p:pic>
        <p:nvPicPr>
          <p:cNvPr id="6" name="Pladsholder til billede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42923529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1061046"/>
            <a:ext cx="6203032" cy="639762"/>
          </a:xfrm>
        </p:spPr>
        <p:txBody>
          <a:bodyPr/>
          <a:lstStyle/>
          <a:p>
            <a:r>
              <a:rPr lang="da-DK" sz="3200" dirty="0"/>
              <a:t>Krav til at opnå </a:t>
            </a:r>
            <a:br>
              <a:rPr lang="da-DK" sz="3200" dirty="0"/>
            </a:br>
            <a:r>
              <a:rPr lang="da-DK" sz="3200" dirty="0"/>
              <a:t>Renoveringsklasse 1 eller 2</a:t>
            </a:r>
          </a:p>
        </p:txBody>
      </p:sp>
      <p:sp>
        <p:nvSpPr>
          <p:cNvPr id="3" name="Pladsholder til indhold 2"/>
          <p:cNvSpPr>
            <a:spLocks noGrp="1"/>
          </p:cNvSpPr>
          <p:nvPr>
            <p:ph sz="half" idx="2"/>
          </p:nvPr>
        </p:nvSpPr>
        <p:spPr>
          <a:xfrm>
            <a:off x="457200" y="1844824"/>
            <a:ext cx="6635080" cy="3689666"/>
          </a:xfrm>
        </p:spPr>
        <p:txBody>
          <a:bodyPr/>
          <a:lstStyle/>
          <a:p>
            <a:pPr marL="514350" indent="-514350">
              <a:buFont typeface="+mj-lt"/>
              <a:buAutoNum type="arabicPeriod"/>
            </a:pPr>
            <a:r>
              <a:rPr lang="da-DK" dirty="0"/>
              <a:t>Renovering skal opfylde en energiramme</a:t>
            </a:r>
            <a:br>
              <a:rPr lang="da-DK" dirty="0"/>
            </a:br>
            <a:endParaRPr lang="da-DK" sz="1200" dirty="0"/>
          </a:p>
          <a:p>
            <a:pPr marL="514350" indent="-514350">
              <a:buFont typeface="+mj-lt"/>
              <a:buAutoNum type="arabicPeriod"/>
            </a:pPr>
            <a:r>
              <a:rPr lang="da-DK" dirty="0"/>
              <a:t>Behovet for tilført energi pr. år skal reduceres med mindst 30 kWh/m</a:t>
            </a:r>
            <a:r>
              <a:rPr lang="da-DK" baseline="30000" dirty="0"/>
              <a:t>2 </a:t>
            </a:r>
            <a:r>
              <a:rPr lang="da-DK" dirty="0"/>
              <a:t>i forhold til før renovering</a:t>
            </a:r>
            <a:br>
              <a:rPr lang="da-DK" dirty="0"/>
            </a:br>
            <a:endParaRPr lang="da-DK" sz="1200" dirty="0"/>
          </a:p>
          <a:p>
            <a:pPr marL="514350" indent="-514350">
              <a:buFont typeface="+mj-lt"/>
              <a:buAutoNum type="arabicPeriod"/>
            </a:pPr>
            <a:r>
              <a:rPr lang="da-DK" dirty="0"/>
              <a:t>Der skal være en andel af vedvarende energi i den samlede energiforsyning til bygninger (som for nybyggeri)</a:t>
            </a:r>
            <a:br>
              <a:rPr lang="da-DK" dirty="0"/>
            </a:br>
            <a:endParaRPr lang="da-DK" sz="1200" dirty="0"/>
          </a:p>
          <a:p>
            <a:pPr marL="514350" indent="-514350">
              <a:buFont typeface="+mj-lt"/>
              <a:buAutoNum type="arabicPeriod"/>
            </a:pPr>
            <a:r>
              <a:rPr lang="da-DK" dirty="0"/>
              <a:t>For Renoveringsklasse 1: krav vedr. indeklima i BR18’s §§ 382-384 (lys), </a:t>
            </a:r>
            <a:br>
              <a:rPr lang="da-DK" dirty="0"/>
            </a:br>
            <a:r>
              <a:rPr lang="da-DK" dirty="0"/>
              <a:t>§ 386 (termisk indeklima) og §§ 443-449 (ventilation) skal overholdes </a:t>
            </a:r>
          </a:p>
        </p:txBody>
      </p:sp>
      <p:pic>
        <p:nvPicPr>
          <p:cNvPr id="5" name="Pladsholder til billede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4078058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7" name="Billed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pic>
        <p:nvPicPr>
          <p:cNvPr id="5" name="Billede 4">
            <a:extLst>
              <a:ext uri="{FF2B5EF4-FFF2-40B4-BE49-F238E27FC236}">
                <a16:creationId xmlns:a16="http://schemas.microsoft.com/office/drawing/2014/main" id="{598088FE-0816-2645-B486-C76A7A8D1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2060848"/>
            <a:ext cx="8460432" cy="3117724"/>
          </a:xfrm>
          <a:prstGeom prst="rect">
            <a:avLst/>
          </a:prstGeom>
        </p:spPr>
      </p:pic>
    </p:spTree>
    <p:extLst>
      <p:ext uri="{BB962C8B-B14F-4D97-AF65-F5344CB8AC3E}">
        <p14:creationId xmlns:p14="http://schemas.microsoft.com/office/powerpoint/2010/main" val="225696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4150A05-3EB2-A14F-8528-635ED6BC67BB}"/>
              </a:ext>
            </a:extLst>
          </p:cNvPr>
          <p:cNvPicPr>
            <a:picLocks noChangeAspect="1"/>
          </p:cNvPicPr>
          <p:nvPr/>
        </p:nvPicPr>
        <p:blipFill>
          <a:blip r:embed="rId3"/>
          <a:stretch>
            <a:fillRect/>
          </a:stretch>
        </p:blipFill>
        <p:spPr>
          <a:xfrm>
            <a:off x="0" y="332656"/>
            <a:ext cx="9144000" cy="5971591"/>
          </a:xfrm>
          <a:prstGeom prst="rect">
            <a:avLst/>
          </a:prstGeom>
        </p:spPr>
      </p:pic>
    </p:spTree>
    <p:extLst>
      <p:ext uri="{BB962C8B-B14F-4D97-AF65-F5344CB8AC3E}">
        <p14:creationId xmlns:p14="http://schemas.microsoft.com/office/powerpoint/2010/main" val="22078420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billede 7"/>
          <p:cNvSpPr>
            <a:spLocks noGrp="1"/>
          </p:cNvSpPr>
          <p:nvPr>
            <p:ph type="pic" sz="quarter" idx="10"/>
          </p:nvPr>
        </p:nvSpPr>
        <p:spPr/>
      </p:sp>
      <p:pic>
        <p:nvPicPr>
          <p:cNvPr id="9" name="Billede 8" descr="Skærmbillede 2015-10-04 kl. 16.05.2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3292" y="3429000"/>
            <a:ext cx="3610708" cy="2384757"/>
          </a:xfrm>
          <a:prstGeom prst="rect">
            <a:avLst/>
          </a:prstGeom>
        </p:spPr>
      </p:pic>
      <p:sp>
        <p:nvSpPr>
          <p:cNvPr id="10" name="Pladsholder til indhold 3"/>
          <p:cNvSpPr>
            <a:spLocks noGrp="1"/>
          </p:cNvSpPr>
          <p:nvPr>
            <p:ph sz="half" idx="2"/>
          </p:nvPr>
        </p:nvSpPr>
        <p:spPr>
          <a:xfrm>
            <a:off x="437456" y="1700808"/>
            <a:ext cx="7302896" cy="3951288"/>
          </a:xfrm>
        </p:spPr>
        <p:txBody>
          <a:bodyPr/>
          <a:lstStyle/>
          <a:p>
            <a:pPr marL="342900" indent="-342900">
              <a:buFont typeface="Arial"/>
              <a:buChar char="•"/>
            </a:pPr>
            <a:r>
              <a:rPr lang="da-DK" sz="2200" dirty="0"/>
              <a:t>Byggeår: 1932</a:t>
            </a:r>
          </a:p>
          <a:p>
            <a:pPr marL="342900" indent="-342900">
              <a:buFont typeface="Arial"/>
              <a:buChar char="•"/>
            </a:pPr>
            <a:r>
              <a:rPr lang="da-DK" sz="2200" dirty="0"/>
              <a:t>Samlet opvarmet areal: 13.083 m</a:t>
            </a:r>
            <a:r>
              <a:rPr lang="da-DK" sz="2200" baseline="30000" dirty="0"/>
              <a:t>2</a:t>
            </a:r>
            <a:endParaRPr lang="da-DK" sz="2200" dirty="0"/>
          </a:p>
          <a:p>
            <a:pPr marL="342900" indent="-342900">
              <a:buFont typeface="Arial"/>
              <a:buChar char="•"/>
            </a:pPr>
            <a:r>
              <a:rPr lang="da-DK" sz="2200" dirty="0"/>
              <a:t>Ejendommen har en </a:t>
            </a:r>
            <a:r>
              <a:rPr lang="da-DK" sz="2200" dirty="0" err="1"/>
              <a:t>uopvarmet</a:t>
            </a:r>
            <a:r>
              <a:rPr lang="da-DK" sz="2200" dirty="0"/>
              <a:t> kælder</a:t>
            </a:r>
          </a:p>
          <a:p>
            <a:pPr marL="342900" indent="-342900">
              <a:buFont typeface="Arial"/>
              <a:buChar char="•"/>
            </a:pPr>
            <a:r>
              <a:rPr lang="da-DK" sz="2200" dirty="0"/>
              <a:t>Nuværende energimærke: E</a:t>
            </a:r>
          </a:p>
          <a:p>
            <a:pPr marL="342900" indent="-342900">
              <a:buFont typeface="Arial"/>
              <a:buChar char="•"/>
            </a:pPr>
            <a:r>
              <a:rPr lang="da-DK" sz="2200" dirty="0"/>
              <a:t>Nuværende energibehov </a:t>
            </a:r>
            <a:br>
              <a:rPr lang="da-DK" sz="2200" dirty="0"/>
            </a:br>
            <a:r>
              <a:rPr lang="da-DK" sz="2200" dirty="0"/>
              <a:t>(teoretisk beregnet): </a:t>
            </a:r>
            <a:br>
              <a:rPr lang="da-DK" sz="2200" dirty="0"/>
            </a:br>
            <a:r>
              <a:rPr lang="da-DK" sz="2200" dirty="0"/>
              <a:t>130,1 kWh/m</a:t>
            </a:r>
            <a:r>
              <a:rPr lang="da-DK" sz="2200" baseline="30000" dirty="0"/>
              <a:t>2</a:t>
            </a:r>
            <a:endParaRPr lang="da-DK" sz="2200" dirty="0"/>
          </a:p>
          <a:p>
            <a:pPr marL="342900" indent="-342900">
              <a:buFont typeface="Arial"/>
              <a:buChar char="•"/>
            </a:pPr>
            <a:r>
              <a:rPr lang="da-DK" sz="2200" dirty="0"/>
              <a:t>Energiramme for renoverings-</a:t>
            </a:r>
            <a:br>
              <a:rPr lang="da-DK" sz="2200" dirty="0"/>
            </a:br>
            <a:r>
              <a:rPr lang="da-DK" sz="2200" dirty="0"/>
              <a:t>klasse 2: </a:t>
            </a:r>
            <a:r>
              <a:rPr lang="da-DK" sz="2200" dirty="0">
                <a:solidFill>
                  <a:schemeClr val="tx1"/>
                </a:solidFill>
              </a:rPr>
              <a:t>70.2</a:t>
            </a:r>
            <a:r>
              <a:rPr lang="da-DK" sz="2200" dirty="0"/>
              <a:t> kWh/m</a:t>
            </a:r>
            <a:r>
              <a:rPr lang="da-DK" sz="2200" baseline="30000" dirty="0"/>
              <a:t>2</a:t>
            </a:r>
            <a:endParaRPr lang="da-DK" sz="2200" dirty="0"/>
          </a:p>
          <a:p>
            <a:pPr marL="342900" indent="-342900">
              <a:buFont typeface="Arial"/>
              <a:buChar char="•"/>
            </a:pPr>
            <a:r>
              <a:rPr lang="da-DK" sz="2200" dirty="0"/>
              <a:t>Ejendommen er tilsluttet fjern-</a:t>
            </a:r>
            <a:br>
              <a:rPr lang="da-DK" sz="2200" dirty="0"/>
            </a:br>
            <a:r>
              <a:rPr lang="da-DK" sz="2200" dirty="0"/>
              <a:t>varme og et 1-strengs varme-</a:t>
            </a:r>
            <a:br>
              <a:rPr lang="da-DK" sz="2200" dirty="0"/>
            </a:br>
            <a:r>
              <a:rPr lang="da-DK" sz="2200" dirty="0"/>
              <a:t>fordelingsanlæg</a:t>
            </a:r>
          </a:p>
          <a:p>
            <a:pPr marL="342900" indent="-342900">
              <a:buFont typeface="Arial"/>
              <a:buChar char="•"/>
            </a:pPr>
            <a:endParaRPr lang="da-DK" sz="2200" dirty="0"/>
          </a:p>
        </p:txBody>
      </p:sp>
      <p:sp>
        <p:nvSpPr>
          <p:cNvPr id="11" name="Titel 1"/>
          <p:cNvSpPr txBox="1">
            <a:spLocks/>
          </p:cNvSpPr>
          <p:nvPr/>
        </p:nvSpPr>
        <p:spPr>
          <a:xfrm>
            <a:off x="467544" y="692696"/>
            <a:ext cx="8229600" cy="5760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Case </a:t>
            </a:r>
            <a:br>
              <a:rPr lang="da-DK" sz="3200" dirty="0"/>
            </a:br>
            <a:r>
              <a:rPr lang="da-DK" sz="2000" dirty="0"/>
              <a:t>– etagebyggeri</a:t>
            </a:r>
            <a:endParaRPr lang="da-DK" sz="3200" dirty="0"/>
          </a:p>
        </p:txBody>
      </p:sp>
      <p:sp>
        <p:nvSpPr>
          <p:cNvPr id="14" name="Tekstfelt 13"/>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5" name="Billed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21033139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67544" y="1772816"/>
            <a:ext cx="8229600" cy="4525963"/>
          </a:xfrm>
        </p:spPr>
        <p:txBody>
          <a:bodyPr/>
          <a:lstStyle/>
          <a:p>
            <a:pPr marL="457200" indent="-457200">
              <a:buFont typeface="Arial"/>
              <a:buChar char="•"/>
            </a:pPr>
            <a:r>
              <a:rPr lang="da-DK" sz="2400" dirty="0">
                <a:solidFill>
                  <a:srgbClr val="595959"/>
                </a:solidFill>
              </a:rPr>
              <a:t>Ejer ønsker renovering af teglstensfacade</a:t>
            </a:r>
          </a:p>
          <a:p>
            <a:pPr marL="457200" indent="-457200">
              <a:buFont typeface="Arial"/>
              <a:buChar char="•"/>
            </a:pPr>
            <a:r>
              <a:rPr lang="da-DK" sz="2400" dirty="0">
                <a:solidFill>
                  <a:srgbClr val="595959"/>
                </a:solidFill>
              </a:rPr>
              <a:t>Vil bevare teglmur mod gaden – men pudset mur mod baggård kan efterisoleres</a:t>
            </a:r>
          </a:p>
          <a:p>
            <a:pPr marL="457200" indent="-457200">
              <a:buFont typeface="Arial"/>
              <a:buChar char="•"/>
            </a:pPr>
            <a:r>
              <a:rPr lang="da-DK" sz="2400" dirty="0">
                <a:solidFill>
                  <a:srgbClr val="595959"/>
                </a:solidFill>
              </a:rPr>
              <a:t>Ønsker begrænset isoleringstykkelse </a:t>
            </a:r>
            <a:br>
              <a:rPr lang="da-DK" sz="2400" dirty="0">
                <a:solidFill>
                  <a:srgbClr val="595959"/>
                </a:solidFill>
              </a:rPr>
            </a:br>
            <a:r>
              <a:rPr lang="da-DK" sz="2400" dirty="0">
                <a:solidFill>
                  <a:srgbClr val="595959"/>
                </a:solidFill>
              </a:rPr>
              <a:t>(fordi ydermur i forvejen er tyk)</a:t>
            </a:r>
          </a:p>
          <a:p>
            <a:pPr marL="457200" indent="-457200">
              <a:buFont typeface="Arial"/>
              <a:buChar char="•"/>
            </a:pPr>
            <a:r>
              <a:rPr lang="da-DK" sz="2400" dirty="0">
                <a:solidFill>
                  <a:srgbClr val="595959"/>
                </a:solidFill>
              </a:rPr>
              <a:t>Hvis U-værdi krav på 0,18 skal overholdes, kræves 200 mm isolering – ejer finder det er  for meget</a:t>
            </a:r>
          </a:p>
          <a:p>
            <a:pPr marL="457200" indent="-457200">
              <a:buFont typeface="Wingdings" charset="2"/>
              <a:buChar char="Ø"/>
            </a:pPr>
            <a:r>
              <a:rPr lang="da-DK" sz="2400" dirty="0">
                <a:solidFill>
                  <a:srgbClr val="595959"/>
                </a:solidFill>
              </a:rPr>
              <a:t>Derfor: Ejer undlader at opfylde U-værdi kravet, men tilfører andre løsninger og bruger renoveringsklasse-kravet</a:t>
            </a:r>
          </a:p>
        </p:txBody>
      </p:sp>
      <p:sp>
        <p:nvSpPr>
          <p:cNvPr id="5" name="Titel 1"/>
          <p:cNvSpPr txBox="1">
            <a:spLocks/>
          </p:cNvSpPr>
          <p:nvPr/>
        </p:nvSpPr>
        <p:spPr>
          <a:xfrm>
            <a:off x="467544" y="692696"/>
            <a:ext cx="8229600" cy="5760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Case </a:t>
            </a:r>
            <a:br>
              <a:rPr lang="da-DK" sz="3200" dirty="0"/>
            </a:br>
            <a:r>
              <a:rPr lang="da-DK" sz="2000" dirty="0"/>
              <a:t>– etagebyggeri</a:t>
            </a:r>
            <a:endParaRPr lang="da-DK" sz="3200" dirty="0"/>
          </a:p>
        </p:txBody>
      </p:sp>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341525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3792"/>
            <a:ext cx="8229600" cy="1143000"/>
          </a:xfrm>
        </p:spPr>
        <p:txBody>
          <a:bodyPr/>
          <a:lstStyle/>
          <a:p>
            <a:r>
              <a:rPr lang="da-DK" sz="3200" dirty="0"/>
              <a:t>Løsning</a:t>
            </a:r>
          </a:p>
        </p:txBody>
      </p:sp>
      <p:pic>
        <p:nvPicPr>
          <p:cNvPr id="12" name="Billed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494" y="1932619"/>
            <a:ext cx="8747672" cy="2873699"/>
          </a:xfrm>
          <a:prstGeom prst="rect">
            <a:avLst/>
          </a:prstGeom>
        </p:spPr>
      </p:pic>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2896807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bwMode="auto">
          <a:xfrm>
            <a:off x="446856" y="404664"/>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pPr fontAlgn="auto">
              <a:spcAft>
                <a:spcPts val="0"/>
              </a:spcAft>
            </a:pPr>
            <a:r>
              <a:rPr lang="da-DK" sz="3200" dirty="0"/>
              <a:t>Konklusion</a:t>
            </a:r>
          </a:p>
        </p:txBody>
      </p:sp>
      <p:pic>
        <p:nvPicPr>
          <p:cNvPr id="8" name="Billed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432736"/>
            <a:ext cx="8064896" cy="2076060"/>
          </a:xfrm>
          <a:prstGeom prst="rect">
            <a:avLst/>
          </a:prstGeom>
        </p:spPr>
      </p:pic>
      <p:sp>
        <p:nvSpPr>
          <p:cNvPr id="7" name="Tekstboks 3"/>
          <p:cNvSpPr txBox="1"/>
          <p:nvPr/>
        </p:nvSpPr>
        <p:spPr>
          <a:xfrm>
            <a:off x="539552" y="3687901"/>
            <a:ext cx="8064896" cy="3170099"/>
          </a:xfrm>
          <a:prstGeom prst="rect">
            <a:avLst/>
          </a:prstGeom>
          <a:noFill/>
        </p:spPr>
        <p:txBody>
          <a:bodyPr wrap="square" rtlCol="0">
            <a:spAutoFit/>
          </a:bodyPr>
          <a:lstStyle/>
          <a:p>
            <a:r>
              <a:rPr lang="da-DK" sz="2000" b="1" dirty="0">
                <a:solidFill>
                  <a:schemeClr val="tx1">
                    <a:lumMod val="65000"/>
                    <a:lumOff val="35000"/>
                  </a:schemeClr>
                </a:solidFill>
                <a:latin typeface="Trebuchet MS" panose="020B0603020202020204" pitchFamily="34" charset="0"/>
              </a:rPr>
              <a:t>Kommentar</a:t>
            </a:r>
            <a:r>
              <a:rPr lang="da-DK" sz="2000" dirty="0">
                <a:solidFill>
                  <a:schemeClr val="tx1">
                    <a:lumMod val="65000"/>
                    <a:lumOff val="35000"/>
                  </a:schemeClr>
                </a:solidFill>
                <a:latin typeface="Trebuchet MS" panose="020B0603020202020204" pitchFamily="34" charset="0"/>
              </a:rPr>
              <a:t>	</a:t>
            </a:r>
          </a:p>
          <a:p>
            <a:r>
              <a:rPr lang="da-DK" sz="2000" dirty="0">
                <a:solidFill>
                  <a:schemeClr val="tx1">
                    <a:lumMod val="65000"/>
                    <a:lumOff val="35000"/>
                  </a:schemeClr>
                </a:solidFill>
                <a:latin typeface="Trebuchet MS" panose="020B0603020202020204" pitchFamily="34" charset="0"/>
              </a:rPr>
              <a:t>Hvis ejeren ville opfylde energirammen for RENOVERINGSKLASSE 1 skulle energibehovet reduceres m. yderligere 17,5 kWh/m². Desuden skulle BR kap.18§382-384 (elektrisk belysning), kapitel 19§386 (termisk indeklima) og kapitel 22§443-449 (ventilation) opfyldes. </a:t>
            </a:r>
          </a:p>
          <a:p>
            <a:endParaRPr lang="da-DK" sz="2000" dirty="0">
              <a:solidFill>
                <a:schemeClr val="tx1">
                  <a:lumMod val="65000"/>
                  <a:lumOff val="35000"/>
                </a:schemeClr>
              </a:solidFill>
              <a:latin typeface="Trebuchet MS" panose="020B0603020202020204" pitchFamily="34" charset="0"/>
            </a:endParaRPr>
          </a:p>
          <a:p>
            <a:r>
              <a:rPr lang="da-DK" sz="2000" dirty="0">
                <a:solidFill>
                  <a:schemeClr val="tx1">
                    <a:lumMod val="65000"/>
                    <a:lumOff val="35000"/>
                  </a:schemeClr>
                </a:solidFill>
                <a:latin typeface="Trebuchet MS" panose="020B0603020202020204" pitchFamily="34" charset="0"/>
              </a:rPr>
              <a:t>Endelig ville det kræve mekanisk ventilation med varmegenvinding.	</a:t>
            </a:r>
          </a:p>
          <a:p>
            <a:r>
              <a:rPr lang="da-DK" sz="2000" dirty="0">
                <a:solidFill>
                  <a:schemeClr val="tx1">
                    <a:lumMod val="65000"/>
                    <a:lumOff val="35000"/>
                  </a:schemeClr>
                </a:solidFill>
                <a:latin typeface="Trebuchet MS" panose="020B0603020202020204" pitchFamily="34" charset="0"/>
              </a:rPr>
              <a:t>	</a:t>
            </a:r>
          </a:p>
          <a:p>
            <a:endParaRPr lang="da-DK" sz="2000" dirty="0">
              <a:solidFill>
                <a:schemeClr val="tx1">
                  <a:lumMod val="65000"/>
                  <a:lumOff val="35000"/>
                </a:schemeClr>
              </a:solidFill>
              <a:latin typeface="Trebuchet MS" panose="020B0603020202020204" pitchFamily="34" charset="0"/>
            </a:endParaRPr>
          </a:p>
        </p:txBody>
      </p:sp>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74762"/>
            <a:ext cx="432048" cy="393357"/>
          </a:xfrm>
          <a:prstGeom prst="rect">
            <a:avLst/>
          </a:prstGeom>
        </p:spPr>
      </p:pic>
    </p:spTree>
    <p:extLst>
      <p:ext uri="{BB962C8B-B14F-4D97-AF65-F5344CB8AC3E}">
        <p14:creationId xmlns:p14="http://schemas.microsoft.com/office/powerpoint/2010/main" val="31076441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2644"/>
            <a:ext cx="9144000" cy="1945356"/>
          </a:xfrm>
          <a:prstGeom prst="rect">
            <a:avLst/>
          </a:prstGeom>
        </p:spPr>
      </p:pic>
      <p:sp>
        <p:nvSpPr>
          <p:cNvPr id="2" name="Pladsholder til tekst 1"/>
          <p:cNvSpPr>
            <a:spLocks noGrp="1"/>
          </p:cNvSpPr>
          <p:nvPr>
            <p:ph type="body" sz="quarter" idx="11"/>
          </p:nvPr>
        </p:nvSpPr>
        <p:spPr/>
        <p:txBody>
          <a:bodyPr/>
          <a:lstStyle/>
          <a:p>
            <a:r>
              <a:rPr lang="da-DK" sz="4000" dirty="0"/>
              <a:t>Udskiftning</a:t>
            </a:r>
          </a:p>
        </p:txBody>
      </p:sp>
      <p:sp>
        <p:nvSpPr>
          <p:cNvPr id="4" name="Tekstboks 3"/>
          <p:cNvSpPr txBox="1"/>
          <p:nvPr/>
        </p:nvSpPr>
        <p:spPr>
          <a:xfrm rot="16200000">
            <a:off x="5690878"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Tekstfelt 7"/>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0" name="Bille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spTree>
    <p:extLst>
      <p:ext uri="{BB962C8B-B14F-4D97-AF65-F5344CB8AC3E}">
        <p14:creationId xmlns:p14="http://schemas.microsoft.com/office/powerpoint/2010/main" val="3453277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pic>
        <p:nvPicPr>
          <p:cNvPr id="4" name="Billede 3">
            <a:extLst>
              <a:ext uri="{FF2B5EF4-FFF2-40B4-BE49-F238E27FC236}">
                <a16:creationId xmlns:a16="http://schemas.microsoft.com/office/drawing/2014/main" id="{582A7DF2-3FD4-7742-A356-B91D55AC31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829" y="1340768"/>
            <a:ext cx="7884368" cy="4518159"/>
          </a:xfrm>
          <a:prstGeom prst="rect">
            <a:avLst/>
          </a:prstGeom>
        </p:spPr>
      </p:pic>
    </p:spTree>
    <p:extLst>
      <p:ext uri="{BB962C8B-B14F-4D97-AF65-F5344CB8AC3E}">
        <p14:creationId xmlns:p14="http://schemas.microsoft.com/office/powerpoint/2010/main" val="7495681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683568" y="1340768"/>
            <a:ext cx="3600400" cy="639762"/>
          </a:xfrm>
        </p:spPr>
        <p:txBody>
          <a:bodyPr/>
          <a:lstStyle/>
          <a:p>
            <a:r>
              <a:rPr lang="da-DK" dirty="0">
                <a:solidFill>
                  <a:schemeClr val="tx1">
                    <a:lumMod val="65000"/>
                    <a:lumOff val="35000"/>
                  </a:schemeClr>
                </a:solidFill>
              </a:rPr>
              <a:t>Ombygning</a:t>
            </a:r>
          </a:p>
        </p:txBody>
      </p:sp>
      <p:sp>
        <p:nvSpPr>
          <p:cNvPr id="4" name="Pladsholder til indhold 3"/>
          <p:cNvSpPr>
            <a:spLocks noGrp="1"/>
          </p:cNvSpPr>
          <p:nvPr>
            <p:ph sz="half" idx="2"/>
          </p:nvPr>
        </p:nvSpPr>
        <p:spPr>
          <a:xfrm>
            <a:off x="683568" y="2060848"/>
            <a:ext cx="3744416" cy="3951288"/>
          </a:xfrm>
        </p:spPr>
        <p:txBody>
          <a:bodyPr/>
          <a:lstStyle/>
          <a:p>
            <a:r>
              <a:rPr lang="da-DK" dirty="0"/>
              <a:t>Ny gulvbelægning fx i et rum</a:t>
            </a:r>
          </a:p>
          <a:p>
            <a:endParaRPr lang="da-DK" sz="600" dirty="0">
              <a:solidFill>
                <a:schemeClr val="tx1">
                  <a:lumMod val="65000"/>
                  <a:lumOff val="35000"/>
                </a:schemeClr>
              </a:solidFill>
            </a:endParaRPr>
          </a:p>
          <a:p>
            <a:r>
              <a:rPr lang="da-DK" dirty="0">
                <a:solidFill>
                  <a:schemeClr val="tx1">
                    <a:lumMod val="65000"/>
                    <a:lumOff val="35000"/>
                  </a:schemeClr>
                </a:solidFill>
              </a:rPr>
              <a:t>Nyt tagpap, nyt stråtag eller anden ny </a:t>
            </a:r>
            <a:r>
              <a:rPr lang="da-DK" dirty="0" err="1">
                <a:solidFill>
                  <a:schemeClr val="tx1">
                    <a:lumMod val="65000"/>
                    <a:lumOff val="35000"/>
                  </a:schemeClr>
                </a:solidFill>
              </a:rPr>
              <a:t>tag-belægning</a:t>
            </a:r>
            <a:r>
              <a:rPr lang="da-DK" dirty="0">
                <a:solidFill>
                  <a:schemeClr val="tx1">
                    <a:lumMod val="65000"/>
                    <a:lumOff val="35000"/>
                  </a:schemeClr>
                </a:solidFill>
              </a:rPr>
              <a:t> </a:t>
            </a:r>
          </a:p>
          <a:p>
            <a:endParaRPr lang="da-DK" sz="600" dirty="0">
              <a:solidFill>
                <a:schemeClr val="tx1">
                  <a:lumMod val="65000"/>
                  <a:lumOff val="35000"/>
                </a:schemeClr>
              </a:solidFill>
            </a:endParaRPr>
          </a:p>
          <a:p>
            <a:pPr lvl="0"/>
            <a:r>
              <a:rPr lang="da-DK" dirty="0">
                <a:solidFill>
                  <a:schemeClr val="tx1">
                    <a:lumMod val="65000"/>
                    <a:lumOff val="35000"/>
                  </a:schemeClr>
                </a:solidFill>
              </a:rPr>
              <a:t>Ny puds på ikke pudset gasbeton eller murværks- facade</a:t>
            </a:r>
          </a:p>
          <a:p>
            <a:endParaRPr lang="da-DK" dirty="0">
              <a:solidFill>
                <a:schemeClr val="tx1">
                  <a:lumMod val="65000"/>
                  <a:lumOff val="35000"/>
                </a:schemeClr>
              </a:solidFill>
            </a:endParaRPr>
          </a:p>
          <a:p>
            <a:endParaRPr lang="da-DK" dirty="0">
              <a:solidFill>
                <a:schemeClr val="tx1">
                  <a:lumMod val="65000"/>
                  <a:lumOff val="35000"/>
                </a:schemeClr>
              </a:solidFill>
            </a:endParaRPr>
          </a:p>
          <a:p>
            <a:endParaRPr lang="da-DK" dirty="0">
              <a:solidFill>
                <a:schemeClr val="tx1">
                  <a:lumMod val="65000"/>
                  <a:lumOff val="35000"/>
                </a:schemeClr>
              </a:solidFill>
            </a:endParaRPr>
          </a:p>
        </p:txBody>
      </p:sp>
      <p:sp>
        <p:nvSpPr>
          <p:cNvPr id="5" name="Pladsholder til tekst 4"/>
          <p:cNvSpPr>
            <a:spLocks noGrp="1"/>
          </p:cNvSpPr>
          <p:nvPr>
            <p:ph type="body" idx="10"/>
          </p:nvPr>
        </p:nvSpPr>
        <p:spPr>
          <a:xfrm>
            <a:off x="4716016" y="1340768"/>
            <a:ext cx="3600400" cy="639762"/>
          </a:xfrm>
        </p:spPr>
        <p:txBody>
          <a:bodyPr/>
          <a:lstStyle/>
          <a:p>
            <a:r>
              <a:rPr lang="da-DK" dirty="0">
                <a:solidFill>
                  <a:schemeClr val="tx1">
                    <a:lumMod val="65000"/>
                    <a:lumOff val="35000"/>
                  </a:schemeClr>
                </a:solidFill>
              </a:rPr>
              <a:t>Udskiftning</a:t>
            </a:r>
          </a:p>
        </p:txBody>
      </p:sp>
      <p:sp>
        <p:nvSpPr>
          <p:cNvPr id="6" name="Pladsholder til indhold 5"/>
          <p:cNvSpPr>
            <a:spLocks noGrp="1"/>
          </p:cNvSpPr>
          <p:nvPr>
            <p:ph sz="half" idx="11"/>
          </p:nvPr>
        </p:nvSpPr>
        <p:spPr>
          <a:xfrm>
            <a:off x="4716016" y="2060848"/>
            <a:ext cx="3816424" cy="3700234"/>
          </a:xfrm>
        </p:spPr>
        <p:txBody>
          <a:bodyPr/>
          <a:lstStyle/>
          <a:p>
            <a:pPr lvl="0"/>
            <a:r>
              <a:rPr lang="da-DK" dirty="0">
                <a:solidFill>
                  <a:schemeClr val="tx1">
                    <a:lumMod val="65000"/>
                    <a:lumOff val="35000"/>
                  </a:schemeClr>
                </a:solidFill>
              </a:rPr>
              <a:t>Ny terrændæks-konstruktion (fx efter vandskade)</a:t>
            </a:r>
          </a:p>
          <a:p>
            <a:pPr lvl="0"/>
            <a:endParaRPr lang="da-DK" sz="600" dirty="0">
              <a:solidFill>
                <a:schemeClr val="tx1">
                  <a:lumMod val="65000"/>
                  <a:lumOff val="35000"/>
                </a:schemeClr>
              </a:solidFill>
            </a:endParaRPr>
          </a:p>
          <a:p>
            <a:r>
              <a:rPr lang="da-DK" dirty="0">
                <a:solidFill>
                  <a:schemeClr val="tx1">
                    <a:lumMod val="65000"/>
                    <a:lumOff val="35000"/>
                  </a:schemeClr>
                </a:solidFill>
              </a:rPr>
              <a:t>Ny hel tagkonstruktion inkl. tagdækning, spær, isolering og loft </a:t>
            </a:r>
            <a:br>
              <a:rPr lang="da-DK" dirty="0">
                <a:solidFill>
                  <a:schemeClr val="tx1">
                    <a:lumMod val="65000"/>
                    <a:lumOff val="35000"/>
                  </a:schemeClr>
                </a:solidFill>
              </a:rPr>
            </a:br>
            <a:endParaRPr lang="da-DK" sz="600" dirty="0">
              <a:solidFill>
                <a:schemeClr val="tx1">
                  <a:lumMod val="65000"/>
                  <a:lumOff val="35000"/>
                </a:schemeClr>
              </a:solidFill>
            </a:endParaRPr>
          </a:p>
          <a:p>
            <a:r>
              <a:rPr lang="da-DK" dirty="0">
                <a:solidFill>
                  <a:schemeClr val="tx1">
                    <a:lumMod val="65000"/>
                    <a:lumOff val="35000"/>
                  </a:schemeClr>
                </a:solidFill>
              </a:rPr>
              <a:t>Nyt vindue eller ny dør</a:t>
            </a:r>
          </a:p>
          <a:p>
            <a:endParaRPr lang="da-DK" dirty="0">
              <a:solidFill>
                <a:schemeClr val="tx1">
                  <a:lumMod val="65000"/>
                  <a:lumOff val="35000"/>
                </a:schemeClr>
              </a:solidFill>
            </a:endParaRPr>
          </a:p>
        </p:txBody>
      </p:sp>
      <p:sp>
        <p:nvSpPr>
          <p:cNvPr id="7" name="Pladsholder til tekst 1"/>
          <p:cNvSpPr txBox="1">
            <a:spLocks/>
          </p:cNvSpPr>
          <p:nvPr/>
        </p:nvSpPr>
        <p:spPr bwMode="auto">
          <a:xfrm>
            <a:off x="467544" y="692696"/>
            <a:ext cx="6912768"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da-DK" sz="2000" b="1" dirty="0">
                <a:solidFill>
                  <a:schemeClr val="tx1"/>
                </a:solidFill>
              </a:rPr>
              <a:t>Der skelnes mellem ombygning og udskiftning</a:t>
            </a:r>
          </a:p>
        </p:txBody>
      </p:sp>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spTree>
    <p:extLst>
      <p:ext uri="{BB962C8B-B14F-4D97-AF65-F5344CB8AC3E}">
        <p14:creationId xmlns:p14="http://schemas.microsoft.com/office/powerpoint/2010/main" val="40610670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pic>
        <p:nvPicPr>
          <p:cNvPr id="5" name="Billede 4">
            <a:extLst>
              <a:ext uri="{FF2B5EF4-FFF2-40B4-BE49-F238E27FC236}">
                <a16:creationId xmlns:a16="http://schemas.microsoft.com/office/drawing/2014/main" id="{B98BAB12-24C8-9B40-95AA-FD99F26DC4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1556792"/>
            <a:ext cx="8431020" cy="3672408"/>
          </a:xfrm>
          <a:prstGeom prst="rect">
            <a:avLst/>
          </a:prstGeom>
        </p:spPr>
      </p:pic>
    </p:spTree>
    <p:extLst>
      <p:ext uri="{BB962C8B-B14F-4D97-AF65-F5344CB8AC3E}">
        <p14:creationId xmlns:p14="http://schemas.microsoft.com/office/powerpoint/2010/main" val="13970151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p:txBody>
          <a:bodyPr/>
          <a:lstStyle/>
          <a:p>
            <a:r>
              <a:rPr lang="da-DK" sz="2800" dirty="0"/>
              <a:t>Eksempel: Tagbelægning skal udskiftes</a:t>
            </a:r>
          </a:p>
        </p:txBody>
      </p:sp>
      <p:sp>
        <p:nvSpPr>
          <p:cNvPr id="3" name="Pladsholder til indhold 2"/>
          <p:cNvSpPr>
            <a:spLocks noGrp="1"/>
          </p:cNvSpPr>
          <p:nvPr>
            <p:ph sz="half" idx="2"/>
          </p:nvPr>
        </p:nvSpPr>
        <p:spPr/>
        <p:txBody>
          <a:bodyPr/>
          <a:lstStyle/>
          <a:p>
            <a:r>
              <a:rPr lang="da-DK" dirty="0"/>
              <a:t>Hanebåndsloft</a:t>
            </a:r>
          </a:p>
          <a:p>
            <a:r>
              <a:rPr lang="da-DK" sz="2000" dirty="0"/>
              <a:t>30 m² vandret loft med 100 mm isolering</a:t>
            </a:r>
          </a:p>
          <a:p>
            <a:r>
              <a:rPr lang="da-DK" sz="2000" dirty="0"/>
              <a:t>60 m² skråvægge med 50 mm isolering mellem spær</a:t>
            </a:r>
          </a:p>
          <a:p>
            <a:endParaRPr lang="da-DK" sz="800" dirty="0"/>
          </a:p>
          <a:p>
            <a:r>
              <a:rPr lang="da-DK" dirty="0"/>
              <a:t>Varmeinstallation</a:t>
            </a:r>
          </a:p>
          <a:p>
            <a:r>
              <a:rPr lang="da-DK" sz="1800" dirty="0"/>
              <a:t>Ny oliekedel – varmepris: 1 kr. pr. kWh</a:t>
            </a:r>
          </a:p>
          <a:p>
            <a:endParaRPr lang="da-DK" sz="700" dirty="0"/>
          </a:p>
          <a:p>
            <a:r>
              <a:rPr lang="da-DK" dirty="0"/>
              <a:t>Hvad er kravene hér?</a:t>
            </a:r>
          </a:p>
          <a:p>
            <a:r>
              <a:rPr lang="da-DK" sz="2000" dirty="0"/>
              <a:t>Er det udskiftning eller ombygning?</a:t>
            </a:r>
          </a:p>
        </p:txBody>
      </p:sp>
      <p:sp>
        <p:nvSpPr>
          <p:cNvPr id="4" name="Pladsholder til billede 3">
            <a:extLst>
              <a:ext uri="{FF2B5EF4-FFF2-40B4-BE49-F238E27FC236}">
                <a16:creationId xmlns:a16="http://schemas.microsoft.com/office/drawing/2014/main" id="{BB489796-7AE4-774F-ABAD-894C235AFD7F}"/>
              </a:ext>
            </a:extLst>
          </p:cNvPr>
          <p:cNvSpPr>
            <a:spLocks noGrp="1"/>
          </p:cNvSpPr>
          <p:nvPr>
            <p:ph type="pic" sz="quarter" idx="10"/>
          </p:nvPr>
        </p:nvSpPr>
        <p:spPr/>
      </p:sp>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pic>
        <p:nvPicPr>
          <p:cNvPr id="6" name="Billed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773" y="1080059"/>
            <a:ext cx="3602227" cy="4544996"/>
          </a:xfrm>
          <a:prstGeom prst="rect">
            <a:avLst/>
          </a:prstGeom>
        </p:spPr>
      </p:pic>
    </p:spTree>
    <p:extLst>
      <p:ext uri="{BB962C8B-B14F-4D97-AF65-F5344CB8AC3E}">
        <p14:creationId xmlns:p14="http://schemas.microsoft.com/office/powerpoint/2010/main" val="4928262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457200" y="908720"/>
            <a:ext cx="6779096" cy="432048"/>
          </a:xfrm>
        </p:spPr>
        <p:txBody>
          <a:bodyPr/>
          <a:lstStyle/>
          <a:p>
            <a:r>
              <a:rPr lang="da-DK" sz="2800" dirty="0"/>
              <a:t>Eksempel: Tagbelægning skal udskiftes</a:t>
            </a:r>
          </a:p>
        </p:txBody>
      </p:sp>
      <p:sp>
        <p:nvSpPr>
          <p:cNvPr id="3" name="Pladsholder til indhold 2"/>
          <p:cNvSpPr>
            <a:spLocks noGrp="1"/>
          </p:cNvSpPr>
          <p:nvPr>
            <p:ph sz="half" idx="2"/>
          </p:nvPr>
        </p:nvSpPr>
        <p:spPr>
          <a:xfrm>
            <a:off x="457200" y="1484784"/>
            <a:ext cx="8507288" cy="4608512"/>
          </a:xfrm>
        </p:spPr>
        <p:txBody>
          <a:bodyPr/>
          <a:lstStyle/>
          <a:p>
            <a:r>
              <a:rPr lang="da-DK" u="sng" dirty="0"/>
              <a:t>Varmebesparelse</a:t>
            </a:r>
          </a:p>
          <a:p>
            <a:endParaRPr lang="da-DK" sz="1200" dirty="0"/>
          </a:p>
          <a:p>
            <a:r>
              <a:rPr lang="da-DK" sz="2000" b="1" dirty="0"/>
              <a:t>Vandret loft </a:t>
            </a:r>
            <a:r>
              <a:rPr lang="da-DK" sz="2000" dirty="0"/>
              <a:t>efterisoleres til 300 mm oppefra + dampspærre</a:t>
            </a:r>
          </a:p>
          <a:p>
            <a:r>
              <a:rPr lang="da-DK" sz="2000" u="sng" dirty="0"/>
              <a:t>Besparelse</a:t>
            </a:r>
            <a:r>
              <a:rPr lang="da-DK" sz="2000" dirty="0"/>
              <a:t>: 30 m² ­x 24 kWh/m² x 1 kr./kWh = 720 kr. pr. år</a:t>
            </a:r>
          </a:p>
          <a:p>
            <a:endParaRPr lang="da-DK" sz="2000" dirty="0"/>
          </a:p>
          <a:p>
            <a:r>
              <a:rPr lang="da-DK" sz="2000" b="1" dirty="0"/>
              <a:t>Skråvægge</a:t>
            </a:r>
            <a:r>
              <a:rPr lang="da-DK" sz="2000" dirty="0"/>
              <a:t> efterisoleres til 150 mm i hulrum (</a:t>
            </a:r>
            <a:r>
              <a:rPr lang="da-DK" sz="2000" dirty="0" err="1"/>
              <a:t>spærtykkelse</a:t>
            </a:r>
            <a:r>
              <a:rPr lang="da-DK" sz="2000" dirty="0"/>
              <a:t>)</a:t>
            </a:r>
          </a:p>
          <a:p>
            <a:r>
              <a:rPr lang="da-DK" sz="2000" dirty="0"/>
              <a:t>uden dampspærre</a:t>
            </a:r>
          </a:p>
          <a:p>
            <a:r>
              <a:rPr lang="da-DK" sz="2000" u="sng" dirty="0"/>
              <a:t>Besparelse</a:t>
            </a:r>
            <a:r>
              <a:rPr lang="da-DK" sz="2000" dirty="0"/>
              <a:t>: 60 m² x 44 kWh/m² x 1 kr./kWh = 2.640 kr. pr. år</a:t>
            </a:r>
          </a:p>
          <a:p>
            <a:endParaRPr lang="da-DK" sz="2000" dirty="0"/>
          </a:p>
          <a:p>
            <a:r>
              <a:rPr lang="da-DK" sz="2000" b="1" dirty="0"/>
              <a:t>Skråvægge</a:t>
            </a:r>
            <a:r>
              <a:rPr lang="da-DK" sz="2000" dirty="0"/>
              <a:t> efterisoleres yderligere ved </a:t>
            </a:r>
            <a:r>
              <a:rPr lang="da-DK" sz="2000" dirty="0" err="1"/>
              <a:t>påforing</a:t>
            </a:r>
            <a:r>
              <a:rPr lang="da-DK" sz="2000" dirty="0"/>
              <a:t> af spær</a:t>
            </a:r>
          </a:p>
          <a:p>
            <a:r>
              <a:rPr lang="da-DK" sz="2000" dirty="0"/>
              <a:t>fra 150 mm til 300 mm + dampspærre</a:t>
            </a:r>
          </a:p>
          <a:p>
            <a:r>
              <a:rPr lang="da-DK" sz="2000" u="sng" dirty="0"/>
              <a:t>Besparelse</a:t>
            </a:r>
            <a:r>
              <a:rPr lang="da-DK" sz="2000" dirty="0"/>
              <a:t>: 60 m² x 14 kWh/m² x 1 kr./kWh = 840 kr. pr. år</a:t>
            </a:r>
          </a:p>
        </p:txBody>
      </p:sp>
      <p:sp>
        <p:nvSpPr>
          <p:cNvPr id="11" name="Tekstfelt 10"/>
          <p:cNvSpPr txBox="1"/>
          <p:nvPr/>
        </p:nvSpPr>
        <p:spPr>
          <a:xfrm>
            <a:off x="1060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25" y="201245"/>
            <a:ext cx="360901" cy="347435"/>
          </a:xfrm>
          <a:prstGeom prst="rect">
            <a:avLst/>
          </a:prstGeom>
        </p:spPr>
      </p:pic>
    </p:spTree>
    <p:extLst>
      <p:ext uri="{BB962C8B-B14F-4D97-AF65-F5344CB8AC3E}">
        <p14:creationId xmlns:p14="http://schemas.microsoft.com/office/powerpoint/2010/main" val="1469043524"/>
      </p:ext>
    </p:extLst>
  </p:cSld>
  <p:clrMapOvr>
    <a:masterClrMapping/>
  </p:clrMapOvr>
</p:sld>
</file>

<file path=ppt/theme/theme1.xml><?xml version="1.0" encoding="utf-8"?>
<a:theme xmlns:a="http://schemas.openxmlformats.org/drawingml/2006/main" name="forside">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lipstrø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dhold">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F22F492AE8914D8B73C3E3C23F308D" ma:contentTypeVersion="31" ma:contentTypeDescription="Opret et nyt dokument." ma:contentTypeScope="" ma:versionID="1028beaa144d05e948369b987caf50e3">
  <xsd:schema xmlns:xsd="http://www.w3.org/2001/XMLSchema" xmlns:xs="http://www.w3.org/2001/XMLSchema" xmlns:p="http://schemas.microsoft.com/office/2006/metadata/properties" xmlns:ns1="http://schemas.microsoft.com/sharepoint/v3" xmlns:ns2="b1cfadd8-d294-4d34-bc36-10edd03a80b3" xmlns:ns3="57e246f5-a181-4ddd-bcfa-8f2bd33c0c9c" targetNamespace="http://schemas.microsoft.com/office/2006/metadata/properties" ma:root="true" ma:fieldsID="9e062dd460a46b14fcff5ecb85d09ee7" ns1:_="" ns2:_="" ns3:_="">
    <xsd:import namespace="http://schemas.microsoft.com/sharepoint/v3"/>
    <xsd:import namespace="b1cfadd8-d294-4d34-bc36-10edd03a80b3"/>
    <xsd:import namespace="57e246f5-a181-4ddd-bcfa-8f2bd33c0c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Filtyp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Tes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fadd8-d294-4d34-bc36-10edd03a8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type" ma:index="17" nillable="true" ma:displayName="Filtype" ma:format="Dropdown" ma:indexed="true" ma:internalName="Filtype">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fcff2bff-98dc-460d-973e-03f7511429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Test" ma:index="28" nillable="true" ma:displayName="Test" ma:format="Dropdown" ma:list="UserInfo" ma:SharePointGroup="0" ma:internalName="Te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246f5-a181-4ddd-bcfa-8f2bd33c0c9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4651abdf-1673-48e2-821d-f5cd0b68c3fe}" ma:internalName="TaxCatchAll" ma:showField="CatchAllData" ma:web="57e246f5-a181-4ddd-bcfa-8f2bd33c0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e246f5-a181-4ddd-bcfa-8f2bd33c0c9c" xsi:nil="true"/>
    <_ip_UnifiedCompliancePolicyUIAction xmlns="http://schemas.microsoft.com/sharepoint/v3" xsi:nil="true"/>
    <lcf76f155ced4ddcb4097134ff3c332f xmlns="b1cfadd8-d294-4d34-bc36-10edd03a80b3">
      <Terms xmlns="http://schemas.microsoft.com/office/infopath/2007/PartnerControls"/>
    </lcf76f155ced4ddcb4097134ff3c332f>
    <Test xmlns="b1cfadd8-d294-4d34-bc36-10edd03a80b3">
      <UserInfo>
        <DisplayName/>
        <AccountId xsi:nil="true"/>
        <AccountType/>
      </UserInfo>
    </Test>
    <Filtype xmlns="b1cfadd8-d294-4d34-bc36-10edd03a80b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0A3A3DD-4C14-4089-8D8E-7903D5D75E19}"/>
</file>

<file path=customXml/itemProps2.xml><?xml version="1.0" encoding="utf-8"?>
<ds:datastoreItem xmlns:ds="http://schemas.openxmlformats.org/officeDocument/2006/customXml" ds:itemID="{0765E71A-1FD4-44D7-9992-BCC5903BADC1}"/>
</file>

<file path=customXml/itemProps3.xml><?xml version="1.0" encoding="utf-8"?>
<ds:datastoreItem xmlns:ds="http://schemas.openxmlformats.org/officeDocument/2006/customXml" ds:itemID="{0C3DEC28-A392-483D-A1B0-A234D0568854}"/>
</file>

<file path=docProps/app.xml><?xml version="1.0" encoding="utf-8"?>
<Properties xmlns="http://schemas.openxmlformats.org/officeDocument/2006/extended-properties" xmlns:vt="http://schemas.openxmlformats.org/officeDocument/2006/docPropsVTypes">
  <Template/>
  <TotalTime>26566</TotalTime>
  <Words>3512</Words>
  <Application>Microsoft Macintosh PowerPoint</Application>
  <PresentationFormat>Skærmshow (4:3)</PresentationFormat>
  <Paragraphs>829</Paragraphs>
  <Slides>127</Slides>
  <Notes>54</Notes>
  <HiddenSlides>0</HiddenSlides>
  <MMClips>0</MMClips>
  <ScaleCrop>false</ScaleCrop>
  <HeadingPairs>
    <vt:vector size="6" baseType="variant">
      <vt:variant>
        <vt:lpstr>Benyttede skrifttyper</vt:lpstr>
      </vt:variant>
      <vt:variant>
        <vt:i4>11</vt:i4>
      </vt:variant>
      <vt:variant>
        <vt:lpstr>Tema</vt:lpstr>
      </vt:variant>
      <vt:variant>
        <vt:i4>2</vt:i4>
      </vt:variant>
      <vt:variant>
        <vt:lpstr>Slidetitler</vt:lpstr>
      </vt:variant>
      <vt:variant>
        <vt:i4>127</vt:i4>
      </vt:variant>
    </vt:vector>
  </HeadingPairs>
  <TitlesOfParts>
    <vt:vector size="140" baseType="lpstr">
      <vt:lpstr>ＭＳ Ｐゴシック</vt:lpstr>
      <vt:lpstr>Arial</vt:lpstr>
      <vt:lpstr>Arial Black</vt:lpstr>
      <vt:lpstr>Calibri</vt:lpstr>
      <vt:lpstr>Calibri Light</vt:lpstr>
      <vt:lpstr>Helvetica Neue</vt:lpstr>
      <vt:lpstr>Mangal</vt:lpstr>
      <vt:lpstr>Symbol</vt:lpstr>
      <vt:lpstr>Trebuchet MS</vt:lpstr>
      <vt:lpstr>Wingdings</vt:lpstr>
      <vt:lpstr>Zapf Dingbats</vt:lpstr>
      <vt:lpstr>forside</vt:lpstr>
      <vt:lpstr>indhold</vt:lpstr>
      <vt:lpstr>PowerPoint-præsentation</vt:lpstr>
      <vt:lpstr>PowerPoint-præsentation</vt:lpstr>
      <vt:lpstr>Indhold </vt:lpstr>
      <vt:lpstr>PowerPoint-præsentation</vt:lpstr>
      <vt:lpstr>PowerPoint-præsentation</vt:lpstr>
      <vt:lpstr>PowerPoint-præsentation</vt:lpstr>
      <vt:lpstr>PowerPoint-præsentation</vt:lpstr>
      <vt:lpstr>PowerPoint-præsentation</vt:lpstr>
      <vt:lpstr>PowerPoint-præsentation</vt:lpstr>
      <vt:lpstr>Mindstekrav </vt:lpstr>
      <vt:lpstr>Definitioner   </vt:lpstr>
      <vt:lpstr>PowerPoint-præsentation</vt:lpstr>
      <vt:lpstr>PowerPoint-præsentation</vt:lpstr>
      <vt:lpstr>PowerPoint-præsentation</vt:lpstr>
      <vt:lpstr>…Og tænk altid i indeklima</vt:lpstr>
      <vt:lpstr>Husk altid fugten  ved nybyggeri, ændret anvendelse,  tilbygning eller ombygning og andre forandringer!        </vt:lpstr>
      <vt:lpstr>Husk altid fugten  ved nybyggeri, ændret anvendelse,  tilbygning eller ombygning og andre forandringer!           </vt:lpstr>
      <vt:lpstr>PowerPoint-præsentation</vt:lpstr>
      <vt:lpstr>PowerPoint-præsentation</vt:lpstr>
      <vt:lpstr>PowerPoint-præsentation</vt:lpstr>
      <vt:lpstr>PowerPoint-præsentation</vt:lpstr>
      <vt:lpstr>Hvad er energirammen? </vt:lpstr>
      <vt:lpstr>PowerPoint-præsentation</vt:lpstr>
      <vt:lpstr>PowerPoint-præsentation</vt:lpstr>
      <vt:lpstr>PowerPoint-præsentation</vt:lpstr>
      <vt:lpstr>PowerPoint-præsentation</vt:lpstr>
      <vt:lpstr>PowerPoint-præsentation</vt:lpstr>
      <vt:lpstr>Krav til transmissionstab skærpes  og skal nu beregnes (var tidligere en fast værdi)  Nyt:</vt:lpstr>
      <vt:lpstr>PowerPoint-præsentation</vt:lpstr>
      <vt:lpstr>Eksempel:  Hvordan beregnes dimensionerende transmissionstab  -  nyt BR18 enfamiliehus</vt:lpstr>
      <vt:lpstr>PowerPoint-præsentation</vt:lpstr>
      <vt:lpstr>PowerPoint-præsentation</vt:lpstr>
      <vt:lpstr>Begreber</vt:lpstr>
      <vt:lpstr>Hvordan beregnes U-værdier og linjetab?</vt:lpstr>
      <vt:lpstr>PowerPoint-præsentation</vt:lpstr>
      <vt:lpstr>Krav til ovenlysvinduer og glastage</vt:lpstr>
      <vt:lpstr>PowerPoint-præsentation</vt:lpstr>
      <vt:lpstr>Krav til linjetab</vt:lpstr>
      <vt:lpstr>PowerPoint-præsentation</vt:lpstr>
      <vt:lpstr>PowerPoint-præsentation</vt:lpstr>
      <vt:lpstr>PowerPoint-præsentation</vt:lpstr>
      <vt:lpstr>PowerPoint-præsentation</vt:lpstr>
      <vt:lpstr>PowerPoint-præsentation</vt:lpstr>
      <vt:lpstr>PowerPoint-præsentation</vt:lpstr>
      <vt:lpstr>Andel af vedvarende energi</vt:lpstr>
      <vt:lpstr>PowerPoint-præsentation</vt:lpstr>
      <vt:lpstr>PowerPoint-præsentation</vt:lpstr>
      <vt:lpstr>PowerPoint-præsentation</vt:lpstr>
      <vt:lpstr>PowerPoint-præsentation</vt:lpstr>
      <vt:lpstr>PowerPoint-præsentation</vt:lpstr>
      <vt:lpstr>PowerPoint-præsentation</vt:lpstr>
      <vt:lpstr>Krav til linjetab</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Til beregning af varmetabsrammen bruges: </vt:lpstr>
      <vt:lpstr>Eksempel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Krav til linjetab</vt:lpstr>
      <vt:lpstr>Vejledning  Ofte rentable konstruktioner (Bygningsreglementet.dk)</vt:lpstr>
      <vt:lpstr>PowerPoint-præsentation</vt:lpstr>
      <vt:lpstr>PowerPoint-præsentation</vt:lpstr>
      <vt:lpstr>PowerPoint-præsentation</vt:lpstr>
      <vt:lpstr>BR-15 værktøj</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Løsning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Oliekedler</vt:lpstr>
      <vt:lpstr>Varmepumper til rumopvarmning  og til kombineret rum- og brugsvandsopvarmning </vt:lpstr>
      <vt:lpstr>Varmepumper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br18_final</dc:title>
  <dc:subject/>
  <dc:creator>VEB</dc:creator>
  <cp:keywords/>
  <dc:description/>
  <cp:lastModifiedBy>Pia Bodal</cp:lastModifiedBy>
  <cp:revision>626</cp:revision>
  <cp:lastPrinted>2018-11-22T10:26:41Z</cp:lastPrinted>
  <dcterms:created xsi:type="dcterms:W3CDTF">2008-11-18T13:11:39Z</dcterms:created>
  <dcterms:modified xsi:type="dcterms:W3CDTF">2018-12-19T12:29:45Z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0x010100BDF22F492AE8914D8B73C3E3C23F308D</vt:lpwstr>
  </property>
  <property fmtid="{D5CDD505-2E9C-101B-9397-08002B2CF9AE}" pid="3" name="Order">
    <vt:r8>8100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