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9" r:id="rId2"/>
    <p:sldId id="280" r:id="rId3"/>
    <p:sldId id="281"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797675" cy="9928225"/>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7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5139BA17-2563-411E-B553-72BAFEACC1F8}" type="datetimeFigureOut">
              <a:rPr lang="da-DK" smtClean="0"/>
              <a:t>24-06-2019</a:t>
            </a:fld>
            <a:endParaRPr lang="da-DK"/>
          </a:p>
        </p:txBody>
      </p:sp>
      <p:sp>
        <p:nvSpPr>
          <p:cNvPr id="4" name="Pladsholder til sidefod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B041930-1A1F-4626-81C0-47886A81C477}" type="slidenum">
              <a:rPr lang="da-DK" smtClean="0"/>
              <a:t>‹nr.›</a:t>
            </a:fld>
            <a:endParaRPr lang="da-DK"/>
          </a:p>
        </p:txBody>
      </p:sp>
    </p:spTree>
    <p:extLst>
      <p:ext uri="{BB962C8B-B14F-4D97-AF65-F5344CB8AC3E}">
        <p14:creationId xmlns:p14="http://schemas.microsoft.com/office/powerpoint/2010/main" val="1529294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smtClean="0"/>
            </a:lvl1pPr>
          </a:lstStyle>
          <a:p>
            <a:pPr>
              <a:defRPr/>
            </a:pPr>
            <a:endParaRPr lang="da-DK"/>
          </a:p>
        </p:txBody>
      </p:sp>
      <p:sp>
        <p:nvSpPr>
          <p:cNvPr id="3" name="Pladsholder til dato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smtClean="0"/>
            </a:lvl1pPr>
          </a:lstStyle>
          <a:p>
            <a:pPr>
              <a:defRPr/>
            </a:pPr>
            <a:fld id="{202FFF61-F32A-493F-9D36-82BC59E1114F}" type="datetimeFigureOut">
              <a:rPr lang="da-DK"/>
              <a:pPr>
                <a:defRPr/>
              </a:pPr>
              <a:t>24-06-2019</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smtClean="0"/>
          </a:p>
        </p:txBody>
      </p:sp>
      <p:sp>
        <p:nvSpPr>
          <p:cNvPr id="5" name="Pladsholder til no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smtClean="0"/>
            </a:lvl1pPr>
          </a:lstStyle>
          <a:p>
            <a:pPr>
              <a:defRPr/>
            </a:pPr>
            <a:endParaRPr lang="da-DK"/>
          </a:p>
        </p:txBody>
      </p:sp>
      <p:sp>
        <p:nvSpPr>
          <p:cNvPr id="7" name="Pladsholder til dias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smtClean="0"/>
            </a:lvl1pPr>
          </a:lstStyle>
          <a:p>
            <a:pPr>
              <a:defRPr/>
            </a:pPr>
            <a:fld id="{99072D38-4A34-48D8-81E5-648020745BC9}" type="slidenum">
              <a:rPr lang="da-DK"/>
              <a:pPr>
                <a:defRPr/>
              </a:pPr>
              <a:t>‹nr.›</a:t>
            </a:fld>
            <a:endParaRPr lang="da-DK"/>
          </a:p>
        </p:txBody>
      </p:sp>
    </p:spTree>
    <p:extLst>
      <p:ext uri="{BB962C8B-B14F-4D97-AF65-F5344CB8AC3E}">
        <p14:creationId xmlns:p14="http://schemas.microsoft.com/office/powerpoint/2010/main" val="24372016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Sådan ser tjeklisten</a:t>
            </a:r>
            <a:r>
              <a:rPr lang="da-DK" baseline="0" dirty="0" smtClean="0"/>
              <a:t> for  varmeanlæg og andre tekniske installationer ud</a:t>
            </a:r>
            <a:endParaRPr lang="da-DK" dirty="0"/>
          </a:p>
        </p:txBody>
      </p:sp>
      <p:sp>
        <p:nvSpPr>
          <p:cNvPr id="4" name="Pladsholder til sidefod 3"/>
          <p:cNvSpPr>
            <a:spLocks noGrp="1"/>
          </p:cNvSpPr>
          <p:nvPr>
            <p:ph type="ftr" sz="quarter" idx="10"/>
          </p:nvPr>
        </p:nvSpPr>
        <p:spPr/>
        <p:txBody>
          <a:bodyPr/>
          <a:lstStyle/>
          <a:p>
            <a:endParaRPr lang="da-DK"/>
          </a:p>
        </p:txBody>
      </p:sp>
      <p:sp>
        <p:nvSpPr>
          <p:cNvPr id="5" name="Pladsholder til diasnummer 4"/>
          <p:cNvSpPr>
            <a:spLocks noGrp="1"/>
          </p:cNvSpPr>
          <p:nvPr>
            <p:ph type="sldNum" sz="quarter" idx="11"/>
          </p:nvPr>
        </p:nvSpPr>
        <p:spPr/>
        <p:txBody>
          <a:bodyPr/>
          <a:lstStyle/>
          <a:p>
            <a:fld id="{FD5F491F-649E-4660-A898-30F91BC41FEE}" type="slidenum">
              <a:rPr lang="da-DK" smtClean="0"/>
              <a:pPr/>
              <a:t>1</a:t>
            </a:fld>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420157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11</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59993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74723">
              <a:defRPr/>
            </a:pPr>
            <a:r>
              <a:rPr lang="da-DK" dirty="0" smtClean="0"/>
              <a:t>Se www.byggeriogenergi.dk</a:t>
            </a:r>
            <a:r>
              <a:rPr lang="da-DK" baseline="0" dirty="0" smtClean="0"/>
              <a:t>    Udskiftning af diverse vinduer</a:t>
            </a:r>
            <a:endParaRPr lang="da-DK" dirty="0" smtClean="0"/>
          </a:p>
          <a:p>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13</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306866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www.byggeriogenergi.dk</a:t>
            </a:r>
            <a:r>
              <a:rPr lang="da-DK" baseline="0" dirty="0" smtClean="0"/>
              <a:t>    Udskiftning af diverse vinduer</a:t>
            </a:r>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14</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1005809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74723">
              <a:defRPr/>
            </a:pPr>
            <a:r>
              <a:rPr lang="da-DK" dirty="0" smtClean="0"/>
              <a:t>Se www.byggeriogenergi.dk</a:t>
            </a:r>
            <a:r>
              <a:rPr lang="da-DK" baseline="0" dirty="0" smtClean="0"/>
              <a:t>    Udskiftning af diverse vinduer/ruder</a:t>
            </a:r>
            <a:endParaRPr lang="da-DK" dirty="0" smtClean="0"/>
          </a:p>
          <a:p>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15</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2143247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74723">
              <a:defRPr/>
            </a:pPr>
            <a:r>
              <a:rPr lang="da-DK" dirty="0" smtClean="0"/>
              <a:t>Se www.byggeriogenergi.dk</a:t>
            </a:r>
            <a:r>
              <a:rPr lang="da-DK" baseline="0" dirty="0" smtClean="0"/>
              <a:t>    Energiforbedring af vinduer med  forsatsrammer</a:t>
            </a:r>
            <a:endParaRPr lang="da-DK" dirty="0" smtClean="0"/>
          </a:p>
          <a:p>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16</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4230593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74723">
              <a:defRPr/>
            </a:pPr>
            <a:r>
              <a:rPr lang="da-DK" dirty="0" smtClean="0"/>
              <a:t>Se www.byggeriogenergi.dk</a:t>
            </a:r>
            <a:r>
              <a:rPr lang="da-DK" baseline="0" dirty="0" smtClean="0"/>
              <a:t>    Udskiftning af vinduer med et lag glas</a:t>
            </a:r>
            <a:endParaRPr lang="da-DK" dirty="0" smtClean="0"/>
          </a:p>
          <a:p>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17</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1186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www.byggeriogenergi.dk</a:t>
            </a:r>
            <a:r>
              <a:rPr lang="da-DK" baseline="0" dirty="0" smtClean="0"/>
              <a:t> </a:t>
            </a:r>
          </a:p>
          <a:p>
            <a:r>
              <a:rPr lang="da-DK" baseline="0" dirty="0" smtClean="0"/>
              <a:t>Se udskiftning af ovenlyskupler</a:t>
            </a:r>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18</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3679472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74723">
              <a:defRPr/>
            </a:pPr>
            <a:r>
              <a:rPr lang="da-DK" dirty="0" smtClean="0"/>
              <a:t>Se www.byggeriogenergi.dk</a:t>
            </a:r>
            <a:r>
              <a:rPr lang="da-DK" baseline="0" dirty="0" smtClean="0"/>
              <a:t> </a:t>
            </a:r>
          </a:p>
          <a:p>
            <a:pPr defTabSz="874723">
              <a:defRPr/>
            </a:pPr>
            <a:r>
              <a:rPr lang="da-DK" baseline="0" dirty="0" smtClean="0"/>
              <a:t>Udskiftning af yderdøre</a:t>
            </a:r>
          </a:p>
          <a:p>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19</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1493711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a:t>
            </a:r>
            <a:r>
              <a:rPr lang="da-DK" baseline="0" dirty="0" smtClean="0"/>
              <a:t> er en forudsætning at kælderen ikke har tegn på fugt </a:t>
            </a:r>
          </a:p>
          <a:p>
            <a:pPr defTabSz="874723">
              <a:defRPr/>
            </a:pPr>
            <a:r>
              <a:rPr lang="da-DK" dirty="0" smtClean="0"/>
              <a:t>Se www.byggeriogenergi.dk</a:t>
            </a:r>
            <a:r>
              <a:rPr lang="da-DK" baseline="0" dirty="0" smtClean="0"/>
              <a:t> </a:t>
            </a:r>
          </a:p>
          <a:p>
            <a:pPr defTabSz="874723">
              <a:defRPr/>
            </a:pPr>
            <a:endParaRPr lang="da-DK" baseline="0" dirty="0" smtClean="0"/>
          </a:p>
          <a:p>
            <a:pPr defTabSz="874723">
              <a:defRPr/>
            </a:pPr>
            <a:r>
              <a:rPr lang="da-DK" baseline="0" dirty="0" smtClean="0"/>
              <a:t>Gulv over </a:t>
            </a:r>
            <a:r>
              <a:rPr lang="da-DK" baseline="0" dirty="0" err="1" smtClean="0"/>
              <a:t>uopvarmet</a:t>
            </a:r>
            <a:r>
              <a:rPr lang="da-DK" baseline="0" dirty="0" smtClean="0"/>
              <a:t> kælder</a:t>
            </a:r>
          </a:p>
          <a:p>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20</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284606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Ved</a:t>
            </a:r>
            <a:r>
              <a:rPr lang="da-DK" baseline="0" dirty="0" smtClean="0"/>
              <a:t> at benytte de 4 lister, kan man få et hurtigt overblik over husets energimæssige tilstand. Når  tjeklisterne kombineres med energiløsningerne (næste modul), kan man også finde størrelsen på energibesparelserne. I denne </a:t>
            </a:r>
            <a:r>
              <a:rPr lang="da-DK" baseline="0" dirty="0" err="1" smtClean="0"/>
              <a:t>ppt</a:t>
            </a:r>
            <a:r>
              <a:rPr lang="da-DK" baseline="0" dirty="0" smtClean="0"/>
              <a:t> præsenteres tjekliste for varmeanlæg samt tjekliste for belysning. </a:t>
            </a:r>
            <a:endParaRPr lang="da-DK" dirty="0"/>
          </a:p>
        </p:txBody>
      </p:sp>
      <p:sp>
        <p:nvSpPr>
          <p:cNvPr id="4" name="Pladsholder til diasnummer 3"/>
          <p:cNvSpPr>
            <a:spLocks noGrp="1"/>
          </p:cNvSpPr>
          <p:nvPr>
            <p:ph type="sldNum" sz="quarter" idx="10"/>
          </p:nvPr>
        </p:nvSpPr>
        <p:spPr/>
        <p:txBody>
          <a:bodyPr/>
          <a:lstStyle/>
          <a:p>
            <a:fld id="{D86EB439-EAFA-408D-8DE0-F452F1695A40}" type="slidenum">
              <a:rPr lang="da-DK" smtClean="0"/>
              <a:t>2</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44526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www.byggeriogenergi.dk</a:t>
            </a:r>
          </a:p>
          <a:p>
            <a:r>
              <a:rPr lang="da-DK" dirty="0" smtClean="0"/>
              <a:t>Se energiløsning for efterisolering</a:t>
            </a:r>
            <a:r>
              <a:rPr lang="da-DK" baseline="0" dirty="0" smtClean="0"/>
              <a:t> af loft. </a:t>
            </a:r>
          </a:p>
          <a:p>
            <a:pPr defTabSz="874723">
              <a:defRPr/>
            </a:pPr>
            <a:r>
              <a:rPr lang="da-DK" dirty="0"/>
              <a:t>Hvis der er mindre end 250 mm eller hvis isoleringen ikke slutter tæt omkring loftsbjælker, så bør der efterisoleres</a:t>
            </a:r>
          </a:p>
          <a:p>
            <a:endParaRPr lang="da-DK" dirty="0"/>
          </a:p>
        </p:txBody>
      </p:sp>
      <p:sp>
        <p:nvSpPr>
          <p:cNvPr id="4" name="Pladsholder til diasnummer 3"/>
          <p:cNvSpPr>
            <a:spLocks noGrp="1"/>
          </p:cNvSpPr>
          <p:nvPr>
            <p:ph type="sldNum" sz="quarter" idx="10"/>
          </p:nvPr>
        </p:nvSpPr>
        <p:spPr/>
        <p:txBody>
          <a:bodyPr/>
          <a:lstStyle/>
          <a:p>
            <a:fld id="{D86EB439-EAFA-408D-8DE0-F452F1695A40}" type="slidenum">
              <a:rPr lang="da-DK" smtClean="0"/>
              <a:t>4</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103109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74723">
              <a:defRPr/>
            </a:pPr>
            <a:r>
              <a:rPr lang="da-DK" dirty="0"/>
              <a:t> Se www.byggeriogenergi.dk</a:t>
            </a:r>
          </a:p>
          <a:p>
            <a:r>
              <a:rPr lang="da-DK" dirty="0" smtClean="0"/>
              <a:t>Efterisolering</a:t>
            </a:r>
            <a:r>
              <a:rPr lang="da-DK" baseline="0" dirty="0" smtClean="0"/>
              <a:t> af loftlem</a:t>
            </a:r>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5</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366268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74723">
              <a:defRPr/>
            </a:pPr>
            <a:r>
              <a:rPr lang="da-DK" dirty="0"/>
              <a:t>Se www.byggeriogenergi.dk</a:t>
            </a:r>
          </a:p>
          <a:p>
            <a:r>
              <a:rPr lang="da-DK" dirty="0"/>
              <a:t>Efterisolering af skunk</a:t>
            </a:r>
          </a:p>
        </p:txBody>
      </p:sp>
      <p:sp>
        <p:nvSpPr>
          <p:cNvPr id="4" name="Pladsholder til diasnummer 3"/>
          <p:cNvSpPr>
            <a:spLocks noGrp="1"/>
          </p:cNvSpPr>
          <p:nvPr>
            <p:ph type="sldNum" sz="quarter" idx="10"/>
          </p:nvPr>
        </p:nvSpPr>
        <p:spPr/>
        <p:txBody>
          <a:bodyPr/>
          <a:lstStyle/>
          <a:p>
            <a:fld id="{A08AD072-2516-4736-8AEF-2E4018A4F6AA}" type="slidenum">
              <a:rPr lang="da-DK" smtClean="0"/>
              <a:t>6</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347677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www.byggeriogenergi.dk</a:t>
            </a:r>
          </a:p>
          <a:p>
            <a:r>
              <a:rPr lang="da-DK" dirty="0"/>
              <a:t>hulmursisolering</a:t>
            </a:r>
          </a:p>
        </p:txBody>
      </p:sp>
      <p:sp>
        <p:nvSpPr>
          <p:cNvPr id="4" name="Pladsholder til diasnummer 3"/>
          <p:cNvSpPr>
            <a:spLocks noGrp="1"/>
          </p:cNvSpPr>
          <p:nvPr>
            <p:ph type="sldNum" sz="quarter" idx="10"/>
          </p:nvPr>
        </p:nvSpPr>
        <p:spPr/>
        <p:txBody>
          <a:bodyPr/>
          <a:lstStyle/>
          <a:p>
            <a:fld id="{A08AD072-2516-4736-8AEF-2E4018A4F6AA}" type="slidenum">
              <a:rPr lang="da-DK" smtClean="0"/>
              <a:t>7</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161266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Hører vi om i næste modul</a:t>
            </a:r>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8</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269242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www.byggeriogenergi.dk</a:t>
            </a:r>
          </a:p>
          <a:p>
            <a:r>
              <a:rPr lang="da-DK" dirty="0"/>
              <a:t>Indvendig/udvendig efterisolering af let/tung ydervæg</a:t>
            </a:r>
            <a:endParaRPr lang="da-DK" dirty="0" smtClean="0"/>
          </a:p>
          <a:p>
            <a:endParaRPr lang="da-DK" dirty="0"/>
          </a:p>
        </p:txBody>
      </p:sp>
      <p:sp>
        <p:nvSpPr>
          <p:cNvPr id="4" name="Pladsholder til diasnummer 3"/>
          <p:cNvSpPr>
            <a:spLocks noGrp="1"/>
          </p:cNvSpPr>
          <p:nvPr>
            <p:ph type="sldNum" sz="quarter" idx="10"/>
          </p:nvPr>
        </p:nvSpPr>
        <p:spPr/>
        <p:txBody>
          <a:bodyPr/>
          <a:lstStyle/>
          <a:p>
            <a:fld id="{A08AD072-2516-4736-8AEF-2E4018A4F6AA}" type="slidenum">
              <a:rPr lang="da-DK" smtClean="0"/>
              <a:t>9</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48406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www.byggeriogenergi.dk</a:t>
            </a:r>
          </a:p>
          <a:p>
            <a:r>
              <a:rPr lang="da-DK" dirty="0"/>
              <a:t>Indvendig/udvendig efterisolering af let/tung ydervæg</a:t>
            </a:r>
          </a:p>
        </p:txBody>
      </p:sp>
      <p:sp>
        <p:nvSpPr>
          <p:cNvPr id="4" name="Pladsholder til diasnummer 3"/>
          <p:cNvSpPr>
            <a:spLocks noGrp="1"/>
          </p:cNvSpPr>
          <p:nvPr>
            <p:ph type="sldNum" sz="quarter" idx="10"/>
          </p:nvPr>
        </p:nvSpPr>
        <p:spPr/>
        <p:txBody>
          <a:bodyPr/>
          <a:lstStyle/>
          <a:p>
            <a:fld id="{A08AD072-2516-4736-8AEF-2E4018A4F6AA}" type="slidenum">
              <a:rPr lang="da-DK" smtClean="0"/>
              <a:t>10</a:t>
            </a:fld>
            <a:endParaRPr lang="da-DK"/>
          </a:p>
        </p:txBody>
      </p:sp>
      <p:sp>
        <p:nvSpPr>
          <p:cNvPr id="5" name="Pladsholder til sidehoved 4"/>
          <p:cNvSpPr>
            <a:spLocks noGrp="1"/>
          </p:cNvSpPr>
          <p:nvPr>
            <p:ph type="hdr" sz="quarter" idx="11"/>
          </p:nvPr>
        </p:nvSpPr>
        <p:spPr/>
        <p:txBody>
          <a:bodyPr/>
          <a:lstStyle/>
          <a:p>
            <a:endParaRPr lang="da-DK"/>
          </a:p>
        </p:txBody>
      </p:sp>
    </p:spTree>
    <p:extLst>
      <p:ext uri="{BB962C8B-B14F-4D97-AF65-F5344CB8AC3E}">
        <p14:creationId xmlns:p14="http://schemas.microsoft.com/office/powerpoint/2010/main" val="247848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857364"/>
            <a:ext cx="7772400" cy="1470025"/>
          </a:xfrm>
        </p:spPr>
        <p:txBody>
          <a:bodyPr/>
          <a:lstStyle>
            <a:lvl1pPr algn="ctr">
              <a:defRPr/>
            </a:lvl1pPr>
          </a:lstStyle>
          <a:p>
            <a:r>
              <a:rPr lang="da-DK" dirty="0" smtClean="0"/>
              <a:t>Klik for at redigere titeltypografi i masteren</a:t>
            </a:r>
            <a:endParaRPr lang="da-DK" dirty="0"/>
          </a:p>
        </p:txBody>
      </p:sp>
      <p:sp>
        <p:nvSpPr>
          <p:cNvPr id="3" name="Undertitel 2"/>
          <p:cNvSpPr>
            <a:spLocks noGrp="1"/>
          </p:cNvSpPr>
          <p:nvPr>
            <p:ph type="subTitle" idx="1"/>
          </p:nvPr>
        </p:nvSpPr>
        <p:spPr>
          <a:xfrm>
            <a:off x="1371600" y="361313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lvl1pPr>
          </a:lstStyle>
          <a:p>
            <a:pPr>
              <a:defRPr/>
            </a:pPr>
            <a:fld id="{EFE254EB-FD0B-4119-B633-B17E21168662}" type="datetimeFigureOut">
              <a:rPr lang="da-DK"/>
              <a:pPr>
                <a:defRPr/>
              </a:pPr>
              <a:t>24-06-2019</a:t>
            </a:fld>
            <a:endParaRPr lang="da-DK" dirty="0"/>
          </a:p>
        </p:txBody>
      </p:sp>
      <p:sp>
        <p:nvSpPr>
          <p:cNvPr id="5" name="Pladsholder til diasnummer 5"/>
          <p:cNvSpPr>
            <a:spLocks noGrp="1"/>
          </p:cNvSpPr>
          <p:nvPr>
            <p:ph type="sldNum" sz="quarter" idx="11"/>
          </p:nvPr>
        </p:nvSpPr>
        <p:spPr/>
        <p:txBody>
          <a:bodyPr/>
          <a:lstStyle>
            <a:lvl1pPr>
              <a:defRPr/>
            </a:lvl1pPr>
          </a:lstStyle>
          <a:p>
            <a:pPr>
              <a:defRPr/>
            </a:pPr>
            <a:fld id="{6FA1E121-10C6-41E2-9F85-F61A7BD3DCD9}" type="slidenum">
              <a:rPr lang="da-DK"/>
              <a:pPr>
                <a:defRPr/>
              </a:pPr>
              <a:t>‹nr.›</a:t>
            </a:fld>
            <a:endParaRPr lang="da-DK"/>
          </a:p>
        </p:txBody>
      </p:sp>
    </p:spTree>
    <p:extLst>
      <p:ext uri="{BB962C8B-B14F-4D97-AF65-F5344CB8AC3E}">
        <p14:creationId xmlns:p14="http://schemas.microsoft.com/office/powerpoint/2010/main" val="110821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EA593405-E6B9-4389-8220-2BD9DCCFCE6F}" type="datetimeFigureOut">
              <a:rPr lang="da-DK"/>
              <a:pPr>
                <a:defRPr/>
              </a:pPr>
              <a:t>24-06-2019</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AA37A236-48A0-46DC-8C94-A1E7BF72D1CB}" type="slidenum">
              <a:rPr lang="da-DK"/>
              <a:pPr>
                <a:defRPr/>
              </a:pPr>
              <a:t>‹nr.›</a:t>
            </a:fld>
            <a:endParaRPr lang="da-DK"/>
          </a:p>
        </p:txBody>
      </p:sp>
    </p:spTree>
    <p:extLst>
      <p:ext uri="{BB962C8B-B14F-4D97-AF65-F5344CB8AC3E}">
        <p14:creationId xmlns:p14="http://schemas.microsoft.com/office/powerpoint/2010/main" val="30133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F7BAEF78-C6C3-4841-82EB-1C738049CC87}" type="datetimeFigureOut">
              <a:rPr lang="da-DK"/>
              <a:pPr>
                <a:defRPr/>
              </a:pPr>
              <a:t>24-06-2019</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5AEA652E-3C90-49BF-B2A4-677D95CCEFA2}" type="slidenum">
              <a:rPr lang="da-DK"/>
              <a:pPr>
                <a:defRPr/>
              </a:pPr>
              <a:t>‹nr.›</a:t>
            </a:fld>
            <a:endParaRPr lang="da-DK"/>
          </a:p>
        </p:txBody>
      </p:sp>
    </p:spTree>
    <p:extLst>
      <p:ext uri="{BB962C8B-B14F-4D97-AF65-F5344CB8AC3E}">
        <p14:creationId xmlns:p14="http://schemas.microsoft.com/office/powerpoint/2010/main" val="110589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ACFE5F76-14D5-4E2A-96CE-5400BED3F10C}" type="datetimeFigureOut">
              <a:rPr lang="da-DK"/>
              <a:pPr>
                <a:defRPr/>
              </a:pPr>
              <a:t>24-06-2019</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6D7E13DD-3843-4CFB-9331-F6249B7F96CB}" type="slidenum">
              <a:rPr lang="da-DK"/>
              <a:pPr>
                <a:defRPr/>
              </a:pPr>
              <a:t>‹nr.›</a:t>
            </a:fld>
            <a:endParaRPr lang="da-DK"/>
          </a:p>
        </p:txBody>
      </p:sp>
    </p:spTree>
    <p:extLst>
      <p:ext uri="{BB962C8B-B14F-4D97-AF65-F5344CB8AC3E}">
        <p14:creationId xmlns:p14="http://schemas.microsoft.com/office/powerpoint/2010/main" val="3649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9779090A-94C8-4287-B8A6-9DC982552404}" type="datetimeFigureOut">
              <a:rPr lang="da-DK"/>
              <a:pPr>
                <a:defRPr/>
              </a:pPr>
              <a:t>24-06-2019</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78300F66-C4AE-417E-9860-26F4D190BAFF}" type="slidenum">
              <a:rPr lang="da-DK"/>
              <a:pPr>
                <a:defRPr/>
              </a:pPr>
              <a:t>‹nr.›</a:t>
            </a:fld>
            <a:endParaRPr lang="da-DK"/>
          </a:p>
        </p:txBody>
      </p:sp>
    </p:spTree>
    <p:extLst>
      <p:ext uri="{BB962C8B-B14F-4D97-AF65-F5344CB8AC3E}">
        <p14:creationId xmlns:p14="http://schemas.microsoft.com/office/powerpoint/2010/main" val="59610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pPr>
              <a:defRPr/>
            </a:pPr>
            <a:fld id="{8A51634D-233E-4974-A24F-5CC137854001}" type="datetimeFigureOut">
              <a:rPr lang="da-DK"/>
              <a:pPr>
                <a:defRPr/>
              </a:pPr>
              <a:t>24-06-2019</a:t>
            </a:fld>
            <a:endParaRPr lang="da-DK" dirty="0"/>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452355D7-CCA2-457F-A320-26F362B34F93}" type="slidenum">
              <a:rPr lang="da-DK"/>
              <a:pPr>
                <a:defRPr/>
              </a:pPr>
              <a:t>‹nr.›</a:t>
            </a:fld>
            <a:endParaRPr lang="da-DK"/>
          </a:p>
        </p:txBody>
      </p:sp>
    </p:spTree>
    <p:extLst>
      <p:ext uri="{BB962C8B-B14F-4D97-AF65-F5344CB8AC3E}">
        <p14:creationId xmlns:p14="http://schemas.microsoft.com/office/powerpoint/2010/main" val="203085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pPr>
              <a:defRPr/>
            </a:pPr>
            <a:fld id="{0BE1EF5F-016E-41BD-B36D-976AE909B3DA}" type="datetimeFigureOut">
              <a:rPr lang="da-DK"/>
              <a:pPr>
                <a:defRPr/>
              </a:pPr>
              <a:t>24-06-2019</a:t>
            </a:fld>
            <a:endParaRPr lang="da-DK" dirty="0"/>
          </a:p>
        </p:txBody>
      </p:sp>
      <p:sp>
        <p:nvSpPr>
          <p:cNvPr id="8" name="Pladsholder til sidefod 4"/>
          <p:cNvSpPr>
            <a:spLocks noGrp="1"/>
          </p:cNvSpPr>
          <p:nvPr>
            <p:ph type="ftr" sz="quarter" idx="11"/>
          </p:nvPr>
        </p:nvSpPr>
        <p:spPr/>
        <p:txBody>
          <a:bodyPr/>
          <a:lstStyle>
            <a:lvl1pPr>
              <a:defRPr/>
            </a:lvl1pPr>
          </a:lstStyle>
          <a:p>
            <a:pPr>
              <a:defRPr/>
            </a:pPr>
            <a:endParaRPr lang="da-DK"/>
          </a:p>
        </p:txBody>
      </p:sp>
      <p:sp>
        <p:nvSpPr>
          <p:cNvPr id="9" name="Pladsholder til diasnummer 5"/>
          <p:cNvSpPr>
            <a:spLocks noGrp="1"/>
          </p:cNvSpPr>
          <p:nvPr>
            <p:ph type="sldNum" sz="quarter" idx="12"/>
          </p:nvPr>
        </p:nvSpPr>
        <p:spPr/>
        <p:txBody>
          <a:bodyPr/>
          <a:lstStyle>
            <a:lvl1pPr>
              <a:defRPr/>
            </a:lvl1pPr>
          </a:lstStyle>
          <a:p>
            <a:pPr>
              <a:defRPr/>
            </a:pPr>
            <a:fld id="{D07E4CE7-3FE5-4E35-B847-8409FDDB1F9E}" type="slidenum">
              <a:rPr lang="da-DK"/>
              <a:pPr>
                <a:defRPr/>
              </a:pPr>
              <a:t>‹nr.›</a:t>
            </a:fld>
            <a:endParaRPr lang="da-DK"/>
          </a:p>
        </p:txBody>
      </p:sp>
    </p:spTree>
    <p:extLst>
      <p:ext uri="{BB962C8B-B14F-4D97-AF65-F5344CB8AC3E}">
        <p14:creationId xmlns:p14="http://schemas.microsoft.com/office/powerpoint/2010/main" val="381854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3"/>
          <p:cNvSpPr>
            <a:spLocks noGrp="1"/>
          </p:cNvSpPr>
          <p:nvPr>
            <p:ph type="dt" sz="half" idx="10"/>
          </p:nvPr>
        </p:nvSpPr>
        <p:spPr/>
        <p:txBody>
          <a:bodyPr/>
          <a:lstStyle>
            <a:lvl1pPr>
              <a:defRPr/>
            </a:lvl1pPr>
          </a:lstStyle>
          <a:p>
            <a:pPr>
              <a:defRPr/>
            </a:pPr>
            <a:fld id="{069F6DAA-0680-41A5-A2E4-8B65D162D2CE}" type="datetimeFigureOut">
              <a:rPr lang="da-DK"/>
              <a:pPr>
                <a:defRPr/>
              </a:pPr>
              <a:t>24-06-2019</a:t>
            </a:fld>
            <a:endParaRPr lang="da-DK" dirty="0"/>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diasnummer 5"/>
          <p:cNvSpPr>
            <a:spLocks noGrp="1"/>
          </p:cNvSpPr>
          <p:nvPr>
            <p:ph type="sldNum" sz="quarter" idx="12"/>
          </p:nvPr>
        </p:nvSpPr>
        <p:spPr/>
        <p:txBody>
          <a:bodyPr/>
          <a:lstStyle>
            <a:lvl1pPr>
              <a:defRPr/>
            </a:lvl1pPr>
          </a:lstStyle>
          <a:p>
            <a:pPr>
              <a:defRPr/>
            </a:pPr>
            <a:fld id="{83639416-4A37-4965-86CE-FD1CA48FBA3C}" type="slidenum">
              <a:rPr lang="da-DK"/>
              <a:pPr>
                <a:defRPr/>
              </a:pPr>
              <a:t>‹nr.›</a:t>
            </a:fld>
            <a:endParaRPr lang="da-DK"/>
          </a:p>
        </p:txBody>
      </p:sp>
    </p:spTree>
    <p:extLst>
      <p:ext uri="{BB962C8B-B14F-4D97-AF65-F5344CB8AC3E}">
        <p14:creationId xmlns:p14="http://schemas.microsoft.com/office/powerpoint/2010/main" val="262948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43F5F296-E884-488E-B9F2-CC766EDC8AA8}" type="datetimeFigureOut">
              <a:rPr lang="da-DK"/>
              <a:pPr>
                <a:defRPr/>
              </a:pPr>
              <a:t>24-06-2019</a:t>
            </a:fld>
            <a:endParaRPr lang="da-DK" dirty="0"/>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8761CA71-E321-4903-9B3D-EF592CAC14E7}" type="slidenum">
              <a:rPr lang="da-DK"/>
              <a:pPr>
                <a:defRPr/>
              </a:pPr>
              <a:t>‹nr.›</a:t>
            </a:fld>
            <a:endParaRPr lang="da-DK"/>
          </a:p>
        </p:txBody>
      </p:sp>
    </p:spTree>
    <p:extLst>
      <p:ext uri="{BB962C8B-B14F-4D97-AF65-F5344CB8AC3E}">
        <p14:creationId xmlns:p14="http://schemas.microsoft.com/office/powerpoint/2010/main" val="155836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03BD7B84-9F6C-4220-A5B1-E14DFDFA60FF}" type="datetimeFigureOut">
              <a:rPr lang="da-DK"/>
              <a:pPr>
                <a:defRPr/>
              </a:pPr>
              <a:t>24-06-2019</a:t>
            </a:fld>
            <a:endParaRPr lang="da-DK" dirty="0"/>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6D3F11ED-B37B-4328-AA0A-5DDE62AE0109}" type="slidenum">
              <a:rPr lang="da-DK"/>
              <a:pPr>
                <a:defRPr/>
              </a:pPr>
              <a:t>‹nr.›</a:t>
            </a:fld>
            <a:endParaRPr lang="da-DK"/>
          </a:p>
        </p:txBody>
      </p:sp>
    </p:spTree>
    <p:extLst>
      <p:ext uri="{BB962C8B-B14F-4D97-AF65-F5344CB8AC3E}">
        <p14:creationId xmlns:p14="http://schemas.microsoft.com/office/powerpoint/2010/main" val="140079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295B5195-8C4A-498B-ABF9-A65A053FC505}" type="datetimeFigureOut">
              <a:rPr lang="da-DK"/>
              <a:pPr>
                <a:defRPr/>
              </a:pPr>
              <a:t>24-06-2019</a:t>
            </a:fld>
            <a:endParaRPr lang="da-DK" dirty="0"/>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1D05BF4F-7B5B-4227-8A61-FB5EBC0F31F3}" type="slidenum">
              <a:rPr lang="da-DK"/>
              <a:pPr>
                <a:defRPr/>
              </a:pPr>
              <a:t>‹nr.›</a:t>
            </a:fld>
            <a:endParaRPr lang="da-DK"/>
          </a:p>
        </p:txBody>
      </p:sp>
    </p:spTree>
    <p:extLst>
      <p:ext uri="{BB962C8B-B14F-4D97-AF65-F5344CB8AC3E}">
        <p14:creationId xmlns:p14="http://schemas.microsoft.com/office/powerpoint/2010/main" val="38040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57813" y="1857375"/>
            <a:ext cx="8334375" cy="879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ktangel 8"/>
          <p:cNvSpPr/>
          <p:nvPr userDrawn="1"/>
        </p:nvSpPr>
        <p:spPr>
          <a:xfrm>
            <a:off x="0" y="6535738"/>
            <a:ext cx="9429750" cy="6445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a:solidFill>
                <a:schemeClr val="tx1">
                  <a:lumMod val="50000"/>
                  <a:lumOff val="50000"/>
                </a:schemeClr>
              </a:solidFill>
            </a:endParaRPr>
          </a:p>
        </p:txBody>
      </p:sp>
      <p:sp>
        <p:nvSpPr>
          <p:cNvPr id="1028" name="Pladsholder til titel 1"/>
          <p:cNvSpPr>
            <a:spLocks noGrp="1"/>
          </p:cNvSpPr>
          <p:nvPr>
            <p:ph type="title"/>
          </p:nvPr>
        </p:nvSpPr>
        <p:spPr bwMode="auto">
          <a:xfrm>
            <a:off x="457200" y="1203325"/>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1029" name="Pladsholder til tekst 2"/>
          <p:cNvSpPr>
            <a:spLocks noGrp="1"/>
          </p:cNvSpPr>
          <p:nvPr>
            <p:ph type="body" idx="1"/>
          </p:nvPr>
        </p:nvSpPr>
        <p:spPr bwMode="auto">
          <a:xfrm>
            <a:off x="457200" y="2528888"/>
            <a:ext cx="8229600" cy="325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smtClean="0"/>
              <a:t>Klik for at redigere typografi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4" name="Pladsholder til dato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1EB4DF-AB9F-451D-B68F-3420273EF0D6}" type="datetimeFigureOut">
              <a:rPr lang="da-DK"/>
              <a:pPr>
                <a:defRPr/>
              </a:pPr>
              <a:t>24-06-2019</a:t>
            </a:fld>
            <a:endParaRPr lang="da-DK" dirty="0"/>
          </a:p>
        </p:txBody>
      </p:sp>
      <p:sp>
        <p:nvSpPr>
          <p:cNvPr id="5" name="Pladsholder til sidefod 4"/>
          <p:cNvSpPr>
            <a:spLocks noGrp="1"/>
          </p:cNvSpPr>
          <p:nvPr>
            <p:ph type="ftr" sz="quarter" idx="3"/>
          </p:nvPr>
        </p:nvSpPr>
        <p:spPr>
          <a:xfrm>
            <a:off x="3276600" y="60213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a-DK"/>
          </a:p>
        </p:txBody>
      </p:sp>
      <p:sp>
        <p:nvSpPr>
          <p:cNvPr id="6" name="Pladsholder til diasnumm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9CEFF4-31F2-42D4-BE3C-0CCEDE04E214}" type="slidenum">
              <a:rPr lang="da-DK"/>
              <a:pPr>
                <a:defRPr/>
              </a:pPr>
              <a:t>‹nr.›</a:t>
            </a:fld>
            <a:endParaRPr lang="da-DK"/>
          </a:p>
        </p:txBody>
      </p:sp>
      <p:pic>
        <p:nvPicPr>
          <p:cNvPr id="1033"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43625" y="142875"/>
            <a:ext cx="2709863"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 name="Tekstboks 9"/>
          <p:cNvSpPr txBox="1">
            <a:spLocks noChangeArrowheads="1"/>
          </p:cNvSpPr>
          <p:nvPr userDrawn="1"/>
        </p:nvSpPr>
        <p:spPr bwMode="auto">
          <a:xfrm>
            <a:off x="71438" y="6630988"/>
            <a:ext cx="9072562"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altLang="da-DK" sz="1600" baseline="30000">
                <a:solidFill>
                  <a:schemeClr val="bg1"/>
                </a:solidFill>
              </a:rPr>
              <a:t>Videncenter for energibesparelser i bygninger skaber viden om konkrete og praktiske muligheder for at reducere energiforbruget i bygninger. </a:t>
            </a:r>
          </a:p>
          <a:p>
            <a:pPr eaLnBrk="1" hangingPunct="1"/>
            <a:endParaRPr lang="da-DK" altLang="da-DK"/>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4400" b="1" kern="1200">
          <a:solidFill>
            <a:schemeClr val="tx1"/>
          </a:solidFill>
          <a:latin typeface="Trebuchet MS" pitchFamily="34" charset="0"/>
          <a:ea typeface="+mj-ea"/>
          <a:cs typeface="+mj-cs"/>
        </a:defRPr>
      </a:lvl1pPr>
      <a:lvl2pPr algn="l" rtl="0" eaLnBrk="0" fontAlgn="base" hangingPunct="0">
        <a:spcBef>
          <a:spcPct val="0"/>
        </a:spcBef>
        <a:spcAft>
          <a:spcPct val="0"/>
        </a:spcAft>
        <a:defRPr sz="4400" b="1">
          <a:solidFill>
            <a:schemeClr val="tx1"/>
          </a:solidFill>
          <a:latin typeface="Trebuchet MS" pitchFamily="34" charset="0"/>
        </a:defRPr>
      </a:lvl2pPr>
      <a:lvl3pPr algn="l" rtl="0" eaLnBrk="0" fontAlgn="base" hangingPunct="0">
        <a:spcBef>
          <a:spcPct val="0"/>
        </a:spcBef>
        <a:spcAft>
          <a:spcPct val="0"/>
        </a:spcAft>
        <a:defRPr sz="4400" b="1">
          <a:solidFill>
            <a:schemeClr val="tx1"/>
          </a:solidFill>
          <a:latin typeface="Trebuchet MS" pitchFamily="34" charset="0"/>
        </a:defRPr>
      </a:lvl3pPr>
      <a:lvl4pPr algn="l" rtl="0" eaLnBrk="0" fontAlgn="base" hangingPunct="0">
        <a:spcBef>
          <a:spcPct val="0"/>
        </a:spcBef>
        <a:spcAft>
          <a:spcPct val="0"/>
        </a:spcAft>
        <a:defRPr sz="4400" b="1">
          <a:solidFill>
            <a:schemeClr val="tx1"/>
          </a:solidFill>
          <a:latin typeface="Trebuchet MS" pitchFamily="34" charset="0"/>
        </a:defRPr>
      </a:lvl4pPr>
      <a:lvl5pPr algn="l" rtl="0" eaLnBrk="0" fontAlgn="base" hangingPunct="0">
        <a:spcBef>
          <a:spcPct val="0"/>
        </a:spcBef>
        <a:spcAft>
          <a:spcPct val="0"/>
        </a:spcAft>
        <a:defRPr sz="4400" b="1">
          <a:solidFill>
            <a:schemeClr val="tx1"/>
          </a:solidFill>
          <a:latin typeface="Trebuchet MS" pitchFamily="34" charset="0"/>
        </a:defRPr>
      </a:lvl5pPr>
      <a:lvl6pPr marL="457200" algn="l" rtl="0" fontAlgn="base">
        <a:spcBef>
          <a:spcPct val="0"/>
        </a:spcBef>
        <a:spcAft>
          <a:spcPct val="0"/>
        </a:spcAft>
        <a:defRPr sz="4400">
          <a:solidFill>
            <a:schemeClr val="tx1"/>
          </a:solidFill>
          <a:latin typeface="Trebuchet MS" pitchFamily="34" charset="0"/>
        </a:defRPr>
      </a:lvl6pPr>
      <a:lvl7pPr marL="914400" algn="l" rtl="0" fontAlgn="base">
        <a:spcBef>
          <a:spcPct val="0"/>
        </a:spcBef>
        <a:spcAft>
          <a:spcPct val="0"/>
        </a:spcAft>
        <a:defRPr sz="4400">
          <a:solidFill>
            <a:schemeClr val="tx1"/>
          </a:solidFill>
          <a:latin typeface="Trebuchet MS" pitchFamily="34" charset="0"/>
        </a:defRPr>
      </a:lvl7pPr>
      <a:lvl8pPr marL="1371600" algn="l" rtl="0" fontAlgn="base">
        <a:spcBef>
          <a:spcPct val="0"/>
        </a:spcBef>
        <a:spcAft>
          <a:spcPct val="0"/>
        </a:spcAft>
        <a:defRPr sz="4400">
          <a:solidFill>
            <a:schemeClr val="tx1"/>
          </a:solidFill>
          <a:latin typeface="Trebuchet MS" pitchFamily="34" charset="0"/>
        </a:defRPr>
      </a:lvl8pPr>
      <a:lvl9pPr marL="1828800" algn="l"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95959"/>
          </a:solidFill>
          <a:latin typeface="Trebuchet MS" pitchFamily="34" charset="0"/>
          <a:ea typeface="Tahoma" pitchFamily="34" charset="0"/>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Trebuchet MS" pitchFamily="34" charset="0"/>
          <a:ea typeface="Tahoma" pitchFamily="34" charset="0"/>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Trebuchet MS" pitchFamily="34" charset="0"/>
          <a:ea typeface="Tahoma" pitchFamily="34" charset="0"/>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Trebuchet MS" pitchFamily="34" charset="0"/>
          <a:ea typeface="Tahoma" pitchFamily="34" charset="0"/>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byggeriogenergi.dk/energiloesninger/enfamiliehuse/tjeklister-til-bygningsgennemgang/tjeklister-boer-der-energirenover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2564904"/>
            <a:ext cx="8229600" cy="1143000"/>
          </a:xfrm>
        </p:spPr>
        <p:txBody>
          <a:bodyPr/>
          <a:lstStyle/>
          <a:p>
            <a:pPr algn="ctr"/>
            <a:r>
              <a:rPr lang="da-DK" b="1" dirty="0" smtClean="0"/>
              <a:t>Sådan energitjekkes </a:t>
            </a:r>
            <a:r>
              <a:rPr lang="da-DK" dirty="0" smtClean="0"/>
              <a:t>klimaskærmen</a:t>
            </a:r>
            <a:endParaRPr lang="da-DK" dirty="0"/>
          </a:p>
        </p:txBody>
      </p:sp>
    </p:spTree>
    <p:extLst>
      <p:ext uri="{BB962C8B-B14F-4D97-AF65-F5344CB8AC3E}">
        <p14:creationId xmlns:p14="http://schemas.microsoft.com/office/powerpoint/2010/main" val="1025685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lstStyle/>
          <a:p>
            <a:r>
              <a:rPr lang="da-DK" dirty="0" smtClean="0"/>
              <a:t>Udvendig facadeisolering</a:t>
            </a:r>
            <a:endParaRPr lang="da-DK" dirty="0"/>
          </a:p>
        </p:txBody>
      </p:sp>
      <p:sp>
        <p:nvSpPr>
          <p:cNvPr id="3" name="Pladsholder til indhold 2"/>
          <p:cNvSpPr>
            <a:spLocks noGrp="1"/>
          </p:cNvSpPr>
          <p:nvPr>
            <p:ph idx="1"/>
          </p:nvPr>
        </p:nvSpPr>
        <p:spPr/>
        <p:txBody>
          <a:bodyPr/>
          <a:lstStyle/>
          <a:p>
            <a:endParaRPr lang="da-DK" dirty="0"/>
          </a:p>
        </p:txBody>
      </p:sp>
      <p:pic>
        <p:nvPicPr>
          <p:cNvPr id="12290" name="Picture 2" descr="\\Labclus\p-center-vent\RÅDGIVNINGSTEAMET\videncenter\Fotos\Enfamiliehuse 1930-50\Udv efteriso brændestavler s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916832"/>
            <a:ext cx="6132108" cy="41049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7331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082" y="260648"/>
            <a:ext cx="8229600" cy="1143000"/>
          </a:xfrm>
        </p:spPr>
        <p:txBody>
          <a:bodyPr>
            <a:normAutofit/>
          </a:bodyPr>
          <a:lstStyle/>
          <a:p>
            <a:r>
              <a:rPr lang="da-DK" sz="3200" dirty="0" smtClean="0"/>
              <a:t>Tjek om der er utætheder</a:t>
            </a:r>
            <a:br>
              <a:rPr lang="da-DK" sz="3200" dirty="0" smtClean="0"/>
            </a:br>
            <a:r>
              <a:rPr lang="da-DK" sz="3200" dirty="0" smtClean="0"/>
              <a:t>omkring vinduer og døre</a:t>
            </a:r>
            <a:endParaRPr lang="da-DK" sz="3200" dirty="0"/>
          </a:p>
        </p:txBody>
      </p:sp>
      <p:sp>
        <p:nvSpPr>
          <p:cNvPr id="3" name="Pladsholder til indhold 2"/>
          <p:cNvSpPr>
            <a:spLocks noGrp="1"/>
          </p:cNvSpPr>
          <p:nvPr>
            <p:ph idx="1"/>
          </p:nvPr>
        </p:nvSpPr>
        <p:spPr>
          <a:xfrm>
            <a:off x="457200" y="3645024"/>
            <a:ext cx="8229600" cy="2481139"/>
          </a:xfrm>
        </p:spPr>
        <p:txBody>
          <a:bodyPr>
            <a:normAutofit/>
          </a:bodyPr>
          <a:lstStyle/>
          <a:p>
            <a:endParaRPr lang="da-DK" sz="2000" dirty="0">
              <a:solidFill>
                <a:srgbClr val="7030A0"/>
              </a:solidFill>
            </a:endParaRPr>
          </a:p>
        </p:txBody>
      </p:sp>
      <p:pic>
        <p:nvPicPr>
          <p:cNvPr id="10242" name="Picture 2" descr="\\Labclus\p-center-vent\RÅDGIVNINGSTEAMET\videncenter\Fotos\Morud sept 2010\DSC_01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35692" y="3168140"/>
            <a:ext cx="4085228" cy="273474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3" name="Picture 3" descr="\\Labclus\p-center-vent\RÅDGIVNINGSTEAMET\videncenter\Fotos\Enfamiiehuse 1960-79\DSC_00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4337124"/>
            <a:ext cx="3240360" cy="216916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ktangulær billedforklaring 3"/>
          <p:cNvSpPr/>
          <p:nvPr/>
        </p:nvSpPr>
        <p:spPr>
          <a:xfrm>
            <a:off x="6516216" y="4351128"/>
            <a:ext cx="2232248" cy="1152128"/>
          </a:xfrm>
          <a:prstGeom prst="wedgeRectCallout">
            <a:avLst>
              <a:gd name="adj1" fmla="val -56334"/>
              <a:gd name="adj2" fmla="val 61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Stearinlys-metoden</a:t>
            </a:r>
            <a:endParaRPr lang="da-DK" dirty="0"/>
          </a:p>
        </p:txBody>
      </p:sp>
      <p:graphicFrame>
        <p:nvGraphicFramePr>
          <p:cNvPr id="9" name="Tabel 8"/>
          <p:cNvGraphicFramePr>
            <a:graphicFrameLocks noGrp="1"/>
          </p:cNvGraphicFramePr>
          <p:nvPr>
            <p:extLst>
              <p:ext uri="{D42A27DB-BD31-4B8C-83A1-F6EECF244321}">
                <p14:modId xmlns:p14="http://schemas.microsoft.com/office/powerpoint/2010/main" val="4241465839"/>
              </p:ext>
            </p:extLst>
          </p:nvPr>
        </p:nvGraphicFramePr>
        <p:xfrm>
          <a:off x="971600" y="1509475"/>
          <a:ext cx="7618613" cy="2687602"/>
        </p:xfrm>
        <a:graphic>
          <a:graphicData uri="http://schemas.openxmlformats.org/drawingml/2006/table">
            <a:tbl>
              <a:tblPr firstRow="1" bandRow="1">
                <a:tableStyleId>{5C22544A-7EE6-4342-B048-85BDC9FD1C3A}</a:tableStyleId>
              </a:tblPr>
              <a:tblGrid>
                <a:gridCol w="3910709"/>
                <a:gridCol w="3707904"/>
              </a:tblGrid>
              <a:tr h="424997">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2262605">
                <a:tc>
                  <a:txBody>
                    <a:bodyPr/>
                    <a:lstStyle/>
                    <a:p>
                      <a:r>
                        <a:rPr lang="da-DK" sz="1600" kern="1200" dirty="0" smtClean="0">
                          <a:solidFill>
                            <a:schemeClr val="dk1"/>
                          </a:solidFill>
                          <a:effectLst/>
                          <a:latin typeface="+mn-lt"/>
                          <a:ea typeface="+mn-ea"/>
                          <a:cs typeface="+mn-cs"/>
                        </a:rPr>
                        <a:t>Tjek om der er sprækker eller utætheder i fugerne mellem mur og vinduer og mellem mur og yderdøre. </a:t>
                      </a:r>
                    </a:p>
                    <a:p>
                      <a:r>
                        <a:rPr lang="da-DK" sz="1600" kern="1200" dirty="0" smtClean="0">
                          <a:solidFill>
                            <a:schemeClr val="dk1"/>
                          </a:solidFill>
                          <a:effectLst/>
                          <a:latin typeface="+mn-lt"/>
                          <a:ea typeface="+mn-ea"/>
                          <a:cs typeface="+mn-cs"/>
                        </a:rPr>
                        <a:t>Før et tændt stearinlys rundt langs kanten af vinduet eller døren, når det blæser udenfor. Hvis flammen blafrer, er der utæt.</a:t>
                      </a:r>
                      <a:endParaRPr lang="da-DK"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kern="1200" dirty="0" smtClean="0">
                          <a:solidFill>
                            <a:schemeClr val="dk1"/>
                          </a:solidFill>
                          <a:effectLst/>
                          <a:latin typeface="+mn-lt"/>
                          <a:ea typeface="+mn-ea"/>
                          <a:cs typeface="+mn-cs"/>
                        </a:rPr>
                        <a:t>Utætte fuger bør udbedres – både for at undgå skader og for at holde på varmen.</a:t>
                      </a:r>
                    </a:p>
                    <a:p>
                      <a:endParaRPr lang="da-DK" sz="1600" dirty="0">
                        <a:solidFill>
                          <a:schemeClr val="tx1"/>
                        </a:solidFill>
                      </a:endParaRPr>
                    </a:p>
                  </a:txBody>
                  <a:tcPr/>
                </a:tc>
              </a:tr>
            </a:tbl>
          </a:graphicData>
        </a:graphic>
      </p:graphicFrame>
    </p:spTree>
    <p:extLst>
      <p:ext uri="{BB962C8B-B14F-4D97-AF65-F5344CB8AC3E}">
        <p14:creationId xmlns:p14="http://schemas.microsoft.com/office/powerpoint/2010/main" val="164573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143000"/>
          </a:xfrm>
        </p:spPr>
        <p:txBody>
          <a:bodyPr/>
          <a:lstStyle/>
          <a:p>
            <a:endParaRPr lang="da-DK" dirty="0"/>
          </a:p>
        </p:txBody>
      </p:sp>
      <p:graphicFrame>
        <p:nvGraphicFramePr>
          <p:cNvPr id="4" name="Tabel 3"/>
          <p:cNvGraphicFramePr>
            <a:graphicFrameLocks noGrp="1"/>
          </p:cNvGraphicFramePr>
          <p:nvPr>
            <p:extLst>
              <p:ext uri="{D42A27DB-BD31-4B8C-83A1-F6EECF244321}">
                <p14:modId xmlns:p14="http://schemas.microsoft.com/office/powerpoint/2010/main" val="2124418106"/>
              </p:ext>
            </p:extLst>
          </p:nvPr>
        </p:nvGraphicFramePr>
        <p:xfrm>
          <a:off x="876859" y="836712"/>
          <a:ext cx="7618613" cy="3521970"/>
        </p:xfrm>
        <a:graphic>
          <a:graphicData uri="http://schemas.openxmlformats.org/drawingml/2006/table">
            <a:tbl>
              <a:tblPr firstRow="1" bandRow="1">
                <a:tableStyleId>{5C22544A-7EE6-4342-B048-85BDC9FD1C3A}</a:tableStyleId>
              </a:tblPr>
              <a:tblGrid>
                <a:gridCol w="3910709"/>
                <a:gridCol w="3707904"/>
              </a:tblGrid>
              <a:tr h="293000">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3186690">
                <a:tc>
                  <a:txBody>
                    <a:bodyPr/>
                    <a:lstStyle/>
                    <a:p>
                      <a:r>
                        <a:rPr lang="da-DK" sz="1600" kern="1200" dirty="0" smtClean="0">
                          <a:solidFill>
                            <a:schemeClr val="dk1"/>
                          </a:solidFill>
                          <a:effectLst/>
                          <a:latin typeface="+mn-lt"/>
                          <a:ea typeface="+mn-ea"/>
                          <a:cs typeface="+mn-cs"/>
                        </a:rPr>
                        <a:t>Tjek om ramme og karm slutter tæt ved at åbne vinduet, stikke et stykke papir halvt ud af vinduet og så lukke vinduet igen. </a:t>
                      </a:r>
                    </a:p>
                    <a:p>
                      <a:r>
                        <a:rPr lang="da-DK" sz="1600" kern="1200" dirty="0" smtClean="0">
                          <a:solidFill>
                            <a:schemeClr val="dk1"/>
                          </a:solidFill>
                          <a:effectLst/>
                          <a:latin typeface="+mn-lt"/>
                          <a:ea typeface="+mn-ea"/>
                          <a:cs typeface="+mn-cs"/>
                        </a:rPr>
                        <a:t>Prøv at trække papiret ud. </a:t>
                      </a:r>
                    </a:p>
                    <a:p>
                      <a:r>
                        <a:rPr lang="da-DK" sz="1600" kern="1200" dirty="0" smtClean="0">
                          <a:solidFill>
                            <a:schemeClr val="dk1"/>
                          </a:solidFill>
                          <a:effectLst/>
                          <a:latin typeface="+mn-lt"/>
                          <a:ea typeface="+mn-ea"/>
                          <a:cs typeface="+mn-cs"/>
                        </a:rPr>
                        <a:t> </a:t>
                      </a:r>
                    </a:p>
                    <a:p>
                      <a:r>
                        <a:rPr lang="da-DK" sz="1600" kern="1200" dirty="0" smtClean="0">
                          <a:solidFill>
                            <a:schemeClr val="dk1"/>
                          </a:solidFill>
                          <a:effectLst/>
                          <a:latin typeface="+mn-lt"/>
                          <a:ea typeface="+mn-ea"/>
                          <a:cs typeface="+mn-cs"/>
                        </a:rPr>
                        <a:t>Før et tændt stearinlys rundt langs kanten af vinduet eller døren, når det blæser udenfor. Hvis flammen blafrer, er der utæt. </a:t>
                      </a:r>
                      <a:endParaRPr lang="da-DK" sz="1600" dirty="0">
                        <a:solidFill>
                          <a:schemeClr val="tx1"/>
                        </a:solidFill>
                      </a:endParaRPr>
                    </a:p>
                  </a:txBody>
                  <a:tcPr/>
                </a:tc>
                <a:tc>
                  <a:txBody>
                    <a:bodyPr/>
                    <a:lstStyle/>
                    <a:p>
                      <a:r>
                        <a:rPr lang="da-DK" sz="1600" kern="1200" dirty="0" smtClean="0">
                          <a:solidFill>
                            <a:schemeClr val="dk1"/>
                          </a:solidFill>
                          <a:effectLst/>
                          <a:latin typeface="+mn-lt"/>
                          <a:ea typeface="+mn-ea"/>
                          <a:cs typeface="+mn-cs"/>
                        </a:rPr>
                        <a:t>Det skal være stor modstand, når du trækker papiret til dig, ellers er vinduet ikke tæt, og så bør tætningslister skiftes.</a:t>
                      </a:r>
                    </a:p>
                    <a:p>
                      <a:r>
                        <a:rPr lang="da-DK" sz="1600" kern="1200" dirty="0" smtClean="0">
                          <a:solidFill>
                            <a:schemeClr val="dk1"/>
                          </a:solidFill>
                          <a:effectLst/>
                          <a:latin typeface="+mn-lt"/>
                          <a:ea typeface="+mn-ea"/>
                          <a:cs typeface="+mn-cs"/>
                        </a:rPr>
                        <a:t> </a:t>
                      </a:r>
                    </a:p>
                    <a:p>
                      <a:r>
                        <a:rPr lang="da-DK" sz="1600" kern="1200" dirty="0" smtClean="0">
                          <a:solidFill>
                            <a:schemeClr val="dk1"/>
                          </a:solidFill>
                          <a:effectLst/>
                          <a:latin typeface="+mn-lt"/>
                          <a:ea typeface="+mn-ea"/>
                          <a:cs typeface="+mn-cs"/>
                        </a:rPr>
                        <a:t>Der kan som regel tætnes omkring døre og vinduer med nye tætningslister. Er det ikke tilstrækkeligt, må døren eller vinduet repareres eller udskiftes. </a:t>
                      </a:r>
                    </a:p>
                    <a:p>
                      <a:endParaRPr lang="da-DK" sz="1600" dirty="0">
                        <a:solidFill>
                          <a:schemeClr val="tx1"/>
                        </a:solidFill>
                      </a:endParaRPr>
                    </a:p>
                  </a:txBody>
                  <a:tcPr/>
                </a:tc>
              </a:tr>
            </a:tbl>
          </a:graphicData>
        </a:graphic>
      </p:graphicFrame>
      <p:pic>
        <p:nvPicPr>
          <p:cNvPr id="5" name="Pladsholder til indhold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4149080"/>
            <a:ext cx="3168352" cy="2162584"/>
          </a:xfrm>
          <a:prstGeom prst="rect">
            <a:avLst/>
          </a:prstGeom>
        </p:spPr>
      </p:pic>
      <p:sp>
        <p:nvSpPr>
          <p:cNvPr id="6" name="Tekstboks 5"/>
          <p:cNvSpPr txBox="1"/>
          <p:nvPr/>
        </p:nvSpPr>
        <p:spPr>
          <a:xfrm>
            <a:off x="899592" y="4941168"/>
            <a:ext cx="3135492" cy="1323439"/>
          </a:xfrm>
          <a:prstGeom prst="rect">
            <a:avLst/>
          </a:prstGeom>
          <a:noFill/>
        </p:spPr>
        <p:txBody>
          <a:bodyPr wrap="square" rtlCol="0">
            <a:spAutoFit/>
          </a:bodyPr>
          <a:lstStyle/>
          <a:p>
            <a:r>
              <a:rPr lang="da-DK" sz="1600" dirty="0" smtClean="0">
                <a:solidFill>
                  <a:schemeClr val="bg1"/>
                </a:solidFill>
              </a:rPr>
              <a:t>Åbn vinduet og sæt et papir i klemme – luk vinduet. Prøv at trække papiret ud. Hvis det er meget let, så bør tætningslister skiftes</a:t>
            </a:r>
            <a:endParaRPr lang="da-DK" sz="1600" dirty="0">
              <a:solidFill>
                <a:schemeClr val="bg1"/>
              </a:solidFill>
            </a:endParaRPr>
          </a:p>
        </p:txBody>
      </p:sp>
    </p:spTree>
    <p:extLst>
      <p:ext uri="{BB962C8B-B14F-4D97-AF65-F5344CB8AC3E}">
        <p14:creationId xmlns:p14="http://schemas.microsoft.com/office/powerpoint/2010/main" val="3665714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Tjek vinduerne</a:t>
            </a:r>
            <a:endParaRPr lang="da-DK" dirty="0"/>
          </a:p>
        </p:txBody>
      </p:sp>
      <p:sp>
        <p:nvSpPr>
          <p:cNvPr id="3" name="Pladsholder til indhold 2"/>
          <p:cNvSpPr>
            <a:spLocks noGrp="1"/>
          </p:cNvSpPr>
          <p:nvPr>
            <p:ph idx="1"/>
          </p:nvPr>
        </p:nvSpPr>
        <p:spPr/>
        <p:txBody>
          <a:bodyPr>
            <a:normAutofit/>
          </a:bodyPr>
          <a:lstStyle/>
          <a:p>
            <a:pPr marL="0" indent="0">
              <a:buNone/>
            </a:pPr>
            <a:endParaRPr lang="da-DK" dirty="0"/>
          </a:p>
        </p:txBody>
      </p:sp>
      <p:graphicFrame>
        <p:nvGraphicFramePr>
          <p:cNvPr id="4" name="Tabel 3"/>
          <p:cNvGraphicFramePr>
            <a:graphicFrameLocks noGrp="1"/>
          </p:cNvGraphicFramePr>
          <p:nvPr>
            <p:extLst>
              <p:ext uri="{D42A27DB-BD31-4B8C-83A1-F6EECF244321}">
                <p14:modId xmlns:p14="http://schemas.microsoft.com/office/powerpoint/2010/main" val="451943514"/>
              </p:ext>
            </p:extLst>
          </p:nvPr>
        </p:nvGraphicFramePr>
        <p:xfrm>
          <a:off x="539552" y="1484784"/>
          <a:ext cx="7618613" cy="2954837"/>
        </p:xfrm>
        <a:graphic>
          <a:graphicData uri="http://schemas.openxmlformats.org/drawingml/2006/table">
            <a:tbl>
              <a:tblPr firstRow="1" bandRow="1">
                <a:tableStyleId>{5C22544A-7EE6-4342-B048-85BDC9FD1C3A}</a:tableStyleId>
              </a:tblPr>
              <a:tblGrid>
                <a:gridCol w="3910709"/>
                <a:gridCol w="3707904"/>
              </a:tblGrid>
              <a:tr h="424997">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2262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kern="1200" dirty="0" smtClean="0">
                          <a:solidFill>
                            <a:schemeClr val="dk1"/>
                          </a:solidFill>
                          <a:effectLst/>
                          <a:latin typeface="+mn-lt"/>
                          <a:ea typeface="+mn-ea"/>
                          <a:cs typeface="+mn-cs"/>
                        </a:rPr>
                        <a:t>Tjek om vinduer eller ruder skal udskiftes: </a:t>
                      </a:r>
                    </a:p>
                    <a:p>
                      <a:r>
                        <a:rPr lang="da-DK" sz="1600" kern="1200" dirty="0" smtClean="0">
                          <a:solidFill>
                            <a:schemeClr val="dk1"/>
                          </a:solidFill>
                          <a:effectLst/>
                          <a:latin typeface="+mn-lt"/>
                          <a:ea typeface="+mn-ea"/>
                          <a:cs typeface="+mn-cs"/>
                        </a:rPr>
                        <a:t>De fleste vinduer fra 1960-erne og senere har termoruder. Det er termoruder, hvis hver rude består af to eller tre lag glas, som holdes sammen med en metalkant.  </a:t>
                      </a:r>
                    </a:p>
                    <a:p>
                      <a:r>
                        <a:rPr lang="da-DK" sz="1600" kern="1200" dirty="0" smtClean="0">
                          <a:solidFill>
                            <a:schemeClr val="dk1"/>
                          </a:solidFill>
                          <a:effectLst/>
                          <a:latin typeface="+mn-lt"/>
                          <a:ea typeface="+mn-ea"/>
                          <a:cs typeface="+mn-cs"/>
                        </a:rPr>
                        <a:t>Tjek om dine ruder allerede er energiruder. Hvis du er i tvivl, så aflæs stelnummer på stålkant og tjek på fabrikantens hjemmeside om det er termoruder eller energiruder. </a:t>
                      </a:r>
                    </a:p>
                    <a:p>
                      <a:endParaRPr lang="da-DK" sz="1600" dirty="0">
                        <a:solidFill>
                          <a:schemeClr val="tx1"/>
                        </a:solidFill>
                      </a:endParaRPr>
                    </a:p>
                  </a:txBody>
                  <a:tcPr/>
                </a:tc>
                <a:tc>
                  <a:txBody>
                    <a:bodyPr/>
                    <a:lstStyle/>
                    <a:p>
                      <a:r>
                        <a:rPr lang="da-DK" sz="1600" kern="1200" dirty="0" smtClean="0">
                          <a:solidFill>
                            <a:schemeClr val="dk1"/>
                          </a:solidFill>
                          <a:effectLst/>
                          <a:latin typeface="+mn-lt"/>
                          <a:ea typeface="+mn-ea"/>
                          <a:cs typeface="+mn-cs"/>
                        </a:rPr>
                        <a:t>Termoruden kan udskiftes til energiruder med såkaldt ”varm kant”. Det giver næsten samme besparelse som helt nye vinduer med energimærke C, men det er billigere.</a:t>
                      </a:r>
                      <a:endParaRPr lang="da-DK" sz="1600" dirty="0">
                        <a:solidFill>
                          <a:schemeClr val="tx1"/>
                        </a:solidFill>
                      </a:endParaRPr>
                    </a:p>
                  </a:txBody>
                  <a:tcPr/>
                </a:tc>
              </a:tr>
            </a:tbl>
          </a:graphicData>
        </a:graphic>
      </p:graphicFrame>
      <p:pic>
        <p:nvPicPr>
          <p:cNvPr id="5" name="Billede 4"/>
          <p:cNvPicPr/>
          <p:nvPr/>
        </p:nvPicPr>
        <p:blipFill>
          <a:blip r:embed="rId3"/>
          <a:stretch>
            <a:fillRect/>
          </a:stretch>
        </p:blipFill>
        <p:spPr>
          <a:xfrm>
            <a:off x="5903565" y="3933056"/>
            <a:ext cx="1760647" cy="1536750"/>
          </a:xfrm>
          <a:prstGeom prst="rect">
            <a:avLst/>
          </a:prstGeom>
        </p:spPr>
      </p:pic>
      <p:pic>
        <p:nvPicPr>
          <p:cNvPr id="6" name="Picture 3" descr="\\Labclus\p-center-vent\RÅDGIVNINGSTEAMET\videncenter\Fotos\Frederikshavn_Venslev_Bornholm\Frederikshavn_Venslev_Bornholm 0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4869160"/>
            <a:ext cx="2339677" cy="15597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22277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Tjek vinduets træ</a:t>
            </a:r>
            <a:endParaRPr lang="da-DK" dirty="0"/>
          </a:p>
        </p:txBody>
      </p:sp>
      <p:sp>
        <p:nvSpPr>
          <p:cNvPr id="3" name="Pladsholder til indhold 2"/>
          <p:cNvSpPr>
            <a:spLocks noGrp="1"/>
          </p:cNvSpPr>
          <p:nvPr>
            <p:ph idx="1"/>
          </p:nvPr>
        </p:nvSpPr>
        <p:spPr/>
        <p:txBody>
          <a:bodyPr>
            <a:normAutofit/>
          </a:bodyPr>
          <a:lstStyle/>
          <a:p>
            <a:pPr marL="0" indent="0">
              <a:buNone/>
            </a:pPr>
            <a:endParaRPr lang="da-DK" dirty="0"/>
          </a:p>
        </p:txBody>
      </p:sp>
      <p:graphicFrame>
        <p:nvGraphicFramePr>
          <p:cNvPr id="4" name="Tabel 3"/>
          <p:cNvGraphicFramePr>
            <a:graphicFrameLocks noGrp="1"/>
          </p:cNvGraphicFramePr>
          <p:nvPr>
            <p:extLst>
              <p:ext uri="{D42A27DB-BD31-4B8C-83A1-F6EECF244321}">
                <p14:modId xmlns:p14="http://schemas.microsoft.com/office/powerpoint/2010/main" val="2753961710"/>
              </p:ext>
            </p:extLst>
          </p:nvPr>
        </p:nvGraphicFramePr>
        <p:xfrm>
          <a:off x="539552" y="1484784"/>
          <a:ext cx="7618613" cy="2687602"/>
        </p:xfrm>
        <a:graphic>
          <a:graphicData uri="http://schemas.openxmlformats.org/drawingml/2006/table">
            <a:tbl>
              <a:tblPr firstRow="1" bandRow="1">
                <a:tableStyleId>{5C22544A-7EE6-4342-B048-85BDC9FD1C3A}</a:tableStyleId>
              </a:tblPr>
              <a:tblGrid>
                <a:gridCol w="3910709"/>
                <a:gridCol w="3707904"/>
              </a:tblGrid>
              <a:tr h="424997">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2262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kern="1200" dirty="0" smtClean="0">
                          <a:solidFill>
                            <a:schemeClr val="dk1"/>
                          </a:solidFill>
                          <a:effectLst/>
                          <a:latin typeface="+mn-lt"/>
                          <a:ea typeface="+mn-ea"/>
                          <a:cs typeface="+mn-cs"/>
                        </a:rPr>
                        <a:t> Tryk en syl ind i træet. Hvis den kun synker 1 – 3 mm i, er træet sundt. Synker den 3 – 6 mm i, er træet fugtigt, muligvis skadet af råd, og kræver istandsættelse eller udskiftning. Hvis træet er for tørt (fx ved ubehandlede vinduer, der er udsat for meget direkte sol), vil der komme små synlige revner i træet, som senere vil lade vand trænge ind</a:t>
                      </a:r>
                      <a:endParaRPr lang="da-DK" sz="1600" dirty="0">
                        <a:solidFill>
                          <a:schemeClr val="tx1"/>
                        </a:solidFill>
                      </a:endParaRPr>
                    </a:p>
                  </a:txBody>
                  <a:tcPr/>
                </a:tc>
                <a:tc>
                  <a:txBody>
                    <a:bodyPr/>
                    <a:lstStyle/>
                    <a:p>
                      <a:r>
                        <a:rPr lang="da-DK" sz="1600" kern="1200" dirty="0" smtClean="0">
                          <a:solidFill>
                            <a:schemeClr val="dk1"/>
                          </a:solidFill>
                          <a:effectLst/>
                          <a:latin typeface="+mn-lt"/>
                          <a:ea typeface="+mn-ea"/>
                          <a:cs typeface="+mn-cs"/>
                        </a:rPr>
                        <a:t>Hvis træet er sprækket eller hvis det er skadet af råd skal vinduet enten repareres eller udskiftes. </a:t>
                      </a:r>
                      <a:endParaRPr lang="da-DK" sz="1600" dirty="0">
                        <a:solidFill>
                          <a:schemeClr val="tx1"/>
                        </a:solidFill>
                      </a:endParaRPr>
                    </a:p>
                  </a:txBody>
                  <a:tcPr/>
                </a:tc>
              </a:tr>
            </a:tbl>
          </a:graphicData>
        </a:graphic>
      </p:graphicFrame>
      <p:pic>
        <p:nvPicPr>
          <p:cNvPr id="5" name="Billede 4"/>
          <p:cNvPicPr/>
          <p:nvPr/>
        </p:nvPicPr>
        <p:blipFill>
          <a:blip r:embed="rId3"/>
          <a:stretch>
            <a:fillRect/>
          </a:stretch>
        </p:blipFill>
        <p:spPr>
          <a:xfrm>
            <a:off x="6012160" y="4581128"/>
            <a:ext cx="1760647" cy="1536750"/>
          </a:xfrm>
          <a:prstGeom prst="rect">
            <a:avLst/>
          </a:prstGeom>
        </p:spPr>
      </p:pic>
      <p:pic>
        <p:nvPicPr>
          <p:cNvPr id="6" name="Picture 3" descr="\\Labclus\p-center-vent\RÅDGIVNINGSTEAMET\videncenter\Fotos\Frederikshavn_Venslev_Bornholm\Frederikshavn_Venslev_Bornholm 0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7" y="5032953"/>
            <a:ext cx="2339677" cy="15597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83108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7339831" cy="520824"/>
          </a:xfrm>
        </p:spPr>
        <p:txBody>
          <a:bodyPr/>
          <a:lstStyle/>
          <a:p>
            <a:r>
              <a:rPr lang="da-DK" dirty="0" smtClean="0"/>
              <a:t>Tjek vinduer med forsatsrammer</a:t>
            </a:r>
            <a:endParaRPr lang="da-DK" dirty="0"/>
          </a:p>
        </p:txBody>
      </p:sp>
      <p:pic>
        <p:nvPicPr>
          <p:cNvPr id="15362" name="Picture 2" descr="\\Labclus\p-center-vent\RÅDGIVNINGSTEAMET\videncenter\Fotos\Energivejleder_inde og ude_øvelse_Århus09\09_november\novemer09 0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149080"/>
            <a:ext cx="3032032" cy="2021356"/>
          </a:xfrm>
          <a:prstGeom prst="rect">
            <a:avLst/>
          </a:prstGeom>
          <a:noFill/>
          <a:extLst>
            <a:ext uri="{909E8E84-426E-40dd-AFC4-6F175D3DCCD1}">
              <a14:hiddenFill xmlns="" xmlns:a14="http://schemas.microsoft.com/office/drawing/2010/main">
                <a:solidFill>
                  <a:srgbClr val="FFFFFF"/>
                </a:solidFill>
              </a14:hiddenFill>
            </a:ext>
          </a:extLst>
        </p:spPr>
      </p:pic>
      <p:pic>
        <p:nvPicPr>
          <p:cNvPr id="15364" name="Picture 4" descr="\\Labclus\p-center-vent\RÅDGIVNINGSTEAMET\videncenter\Fotos\Energivejleder_inde og ude_øvelse_Århus09\09_november\novemer09 0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3244" y="4005064"/>
            <a:ext cx="3321418" cy="221427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Pladsholder til indhold 3"/>
          <p:cNvSpPr>
            <a:spLocks noGrp="1"/>
          </p:cNvSpPr>
          <p:nvPr>
            <p:ph idx="1"/>
          </p:nvPr>
        </p:nvSpPr>
        <p:spPr>
          <a:xfrm>
            <a:off x="457200" y="1600201"/>
            <a:ext cx="8229600" cy="1396752"/>
          </a:xfrm>
        </p:spPr>
        <p:txBody>
          <a:bodyPr/>
          <a:lstStyle/>
          <a:p>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2832165671"/>
              </p:ext>
            </p:extLst>
          </p:nvPr>
        </p:nvGraphicFramePr>
        <p:xfrm>
          <a:off x="755577" y="1556792"/>
          <a:ext cx="7488831" cy="1573719"/>
        </p:xfrm>
        <a:graphic>
          <a:graphicData uri="http://schemas.openxmlformats.org/drawingml/2006/table">
            <a:tbl>
              <a:tblPr firstRow="1" bandRow="1">
                <a:tableStyleId>{5C22544A-7EE6-4342-B048-85BDC9FD1C3A}</a:tableStyleId>
              </a:tblPr>
              <a:tblGrid>
                <a:gridCol w="3844091"/>
                <a:gridCol w="3644740"/>
              </a:tblGrid>
              <a:tr h="351357">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1222362">
                <a:tc>
                  <a:txBody>
                    <a:bodyPr/>
                    <a:lstStyle/>
                    <a:p>
                      <a:r>
                        <a:rPr lang="da-DK" sz="1600" kern="1200" dirty="0" smtClean="0">
                          <a:solidFill>
                            <a:schemeClr val="dk1"/>
                          </a:solidFill>
                          <a:effectLst/>
                          <a:latin typeface="+mn-lt"/>
                          <a:ea typeface="+mn-ea"/>
                          <a:cs typeface="+mn-cs"/>
                        </a:rPr>
                        <a:t>Tjek vinduer med forsatsrammer</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kern="1200" dirty="0" smtClean="0">
                          <a:solidFill>
                            <a:schemeClr val="dk1"/>
                          </a:solidFill>
                          <a:effectLst/>
                          <a:latin typeface="+mn-lt"/>
                          <a:ea typeface="+mn-ea"/>
                          <a:cs typeface="+mn-cs"/>
                        </a:rPr>
                        <a:t>Tjek om forsatsrammer allerede har energiglas.</a:t>
                      </a:r>
                    </a:p>
                    <a:p>
                      <a:endParaRPr lang="da-DK" sz="1600" dirty="0">
                        <a:solidFill>
                          <a:schemeClr val="tx1"/>
                        </a:solidFill>
                      </a:endParaRPr>
                    </a:p>
                  </a:txBody>
                  <a:tcPr/>
                </a:tc>
                <a:tc>
                  <a:txBody>
                    <a:bodyPr/>
                    <a:lstStyle/>
                    <a:p>
                      <a:r>
                        <a:rPr lang="da-DK" sz="1600" kern="1200" dirty="0" smtClean="0">
                          <a:solidFill>
                            <a:schemeClr val="dk1"/>
                          </a:solidFill>
                          <a:effectLst/>
                          <a:latin typeface="+mn-lt"/>
                          <a:ea typeface="+mn-ea"/>
                          <a:cs typeface="+mn-cs"/>
                        </a:rPr>
                        <a:t>Forsatsglasset kan udskiftes til energiglas.</a:t>
                      </a:r>
                      <a:endParaRPr lang="da-DK" sz="1600" dirty="0">
                        <a:solidFill>
                          <a:schemeClr val="tx1"/>
                        </a:solidFill>
                      </a:endParaRPr>
                    </a:p>
                  </a:txBody>
                  <a:tcPr/>
                </a:tc>
              </a:tr>
            </a:tbl>
          </a:graphicData>
        </a:graphic>
      </p:graphicFrame>
    </p:spTree>
    <p:extLst>
      <p:ext uri="{BB962C8B-B14F-4D97-AF65-F5344CB8AC3E}">
        <p14:creationId xmlns:p14="http://schemas.microsoft.com/office/powerpoint/2010/main" val="2602727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577" y="219968"/>
            <a:ext cx="8229600" cy="1143000"/>
          </a:xfrm>
        </p:spPr>
        <p:txBody>
          <a:bodyPr/>
          <a:lstStyle/>
          <a:p>
            <a:r>
              <a:rPr lang="da-DK" sz="4000" dirty="0" smtClean="0"/>
              <a:t>Forsatsruder, </a:t>
            </a:r>
            <a:br>
              <a:rPr lang="da-DK" sz="4000" dirty="0" smtClean="0"/>
            </a:br>
            <a:r>
              <a:rPr lang="da-DK" sz="4000" dirty="0" smtClean="0"/>
              <a:t>der</a:t>
            </a:r>
            <a:r>
              <a:rPr lang="da-DK" sz="4000" dirty="0"/>
              <a:t> </a:t>
            </a:r>
            <a:r>
              <a:rPr lang="da-DK" sz="4000" dirty="0" smtClean="0"/>
              <a:t>ikke slutter tæt</a:t>
            </a:r>
            <a:endParaRPr lang="da-DK" sz="4000" dirty="0"/>
          </a:p>
        </p:txBody>
      </p:sp>
      <p:sp>
        <p:nvSpPr>
          <p:cNvPr id="3" name="Pladsholder til indhold 2"/>
          <p:cNvSpPr>
            <a:spLocks noGrp="1"/>
          </p:cNvSpPr>
          <p:nvPr>
            <p:ph idx="1"/>
          </p:nvPr>
        </p:nvSpPr>
        <p:spPr>
          <a:xfrm>
            <a:off x="1043608" y="1772816"/>
            <a:ext cx="6951663" cy="246221"/>
          </a:xfrm>
        </p:spPr>
        <p:txBody>
          <a:bodyPr/>
          <a:lstStyle/>
          <a:p>
            <a:r>
              <a:rPr lang="da-DK" sz="2400" dirty="0" smtClean="0"/>
              <a:t>Kan skyldes dårlige tætningslister</a:t>
            </a:r>
            <a:endParaRPr lang="da-DK" sz="2400" dirty="0"/>
          </a:p>
        </p:txBody>
      </p:sp>
      <p:pic>
        <p:nvPicPr>
          <p:cNvPr id="16386" name="Picture 2" descr="\\Labclus\p-center-vent\RÅDGIVNINGSTEAMET\videncenter\Fotos\Energivejleder_inde og ude_øvelse_Århus09\09_november\novemer09 0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492896"/>
            <a:ext cx="5220072" cy="34800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74665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8229600" cy="1143000"/>
          </a:xfrm>
        </p:spPr>
        <p:txBody>
          <a:bodyPr/>
          <a:lstStyle/>
          <a:p>
            <a:r>
              <a:rPr lang="da-DK" dirty="0" smtClean="0"/>
              <a:t>Vinduer med et lag glas</a:t>
            </a:r>
            <a:endParaRPr lang="da-DK" dirty="0"/>
          </a:p>
        </p:txBody>
      </p:sp>
      <p:sp>
        <p:nvSpPr>
          <p:cNvPr id="3" name="Pladsholder til indhold 2"/>
          <p:cNvSpPr>
            <a:spLocks noGrp="1"/>
          </p:cNvSpPr>
          <p:nvPr>
            <p:ph idx="1"/>
          </p:nvPr>
        </p:nvSpPr>
        <p:spPr/>
        <p:txBody>
          <a:bodyPr/>
          <a:lstStyle/>
          <a:p>
            <a:endParaRPr lang="da-DK"/>
          </a:p>
        </p:txBody>
      </p:sp>
      <p:graphicFrame>
        <p:nvGraphicFramePr>
          <p:cNvPr id="4" name="Tabel 3"/>
          <p:cNvGraphicFramePr>
            <a:graphicFrameLocks noGrp="1"/>
          </p:cNvGraphicFramePr>
          <p:nvPr>
            <p:extLst>
              <p:ext uri="{D42A27DB-BD31-4B8C-83A1-F6EECF244321}">
                <p14:modId xmlns:p14="http://schemas.microsoft.com/office/powerpoint/2010/main" val="2623624326"/>
              </p:ext>
            </p:extLst>
          </p:nvPr>
        </p:nvGraphicFramePr>
        <p:xfrm>
          <a:off x="987475" y="1556792"/>
          <a:ext cx="7618613" cy="3521970"/>
        </p:xfrm>
        <a:graphic>
          <a:graphicData uri="http://schemas.openxmlformats.org/drawingml/2006/table">
            <a:tbl>
              <a:tblPr firstRow="1" bandRow="1">
                <a:tableStyleId>{5C22544A-7EE6-4342-B048-85BDC9FD1C3A}</a:tableStyleId>
              </a:tblPr>
              <a:tblGrid>
                <a:gridCol w="3910709"/>
                <a:gridCol w="3707904"/>
              </a:tblGrid>
              <a:tr h="126430">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3186690">
                <a:tc>
                  <a:txBody>
                    <a:bodyPr/>
                    <a:lstStyle/>
                    <a:p>
                      <a:r>
                        <a:rPr lang="da-DK" sz="1600" kern="1200" dirty="0" smtClean="0">
                          <a:solidFill>
                            <a:schemeClr val="dk1"/>
                          </a:solidFill>
                          <a:effectLst/>
                          <a:latin typeface="+mn-lt"/>
                          <a:ea typeface="+mn-ea"/>
                          <a:cs typeface="+mn-cs"/>
                        </a:rPr>
                        <a:t>Tjek vinduer med kun et lag glas. </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kern="1200" dirty="0" smtClean="0">
                          <a:solidFill>
                            <a:schemeClr val="dk1"/>
                          </a:solidFill>
                          <a:effectLst/>
                          <a:latin typeface="+mn-lt"/>
                          <a:ea typeface="+mn-ea"/>
                          <a:cs typeface="+mn-cs"/>
                        </a:rPr>
                        <a:t>Tjek om der er vinduer med kun et lag glas, ofte er det gamle kældervinduer.</a:t>
                      </a:r>
                    </a:p>
                    <a:p>
                      <a:endParaRPr lang="da-DK" sz="1600" dirty="0">
                        <a:solidFill>
                          <a:schemeClr val="tx1"/>
                        </a:solidFill>
                      </a:endParaRPr>
                    </a:p>
                  </a:txBody>
                  <a:tcPr/>
                </a:tc>
                <a:tc>
                  <a:txBody>
                    <a:bodyPr/>
                    <a:lstStyle/>
                    <a:p>
                      <a:pPr marL="0" algn="l" defTabSz="914400" rtl="0" eaLnBrk="1" latinLnBrk="0" hangingPunct="1">
                        <a:lnSpc>
                          <a:spcPct val="115000"/>
                        </a:lnSpc>
                        <a:spcAft>
                          <a:spcPts val="0"/>
                        </a:spcAft>
                      </a:pPr>
                      <a:r>
                        <a:rPr lang="da-DK" sz="1600" kern="1200" dirty="0">
                          <a:solidFill>
                            <a:schemeClr val="dk1"/>
                          </a:solidFill>
                          <a:effectLst/>
                          <a:latin typeface="+mn-lt"/>
                          <a:ea typeface="+mn-ea"/>
                          <a:cs typeface="+mn-cs"/>
                        </a:rPr>
                        <a:t>Vinduer med kun et lag glas kan forsynes med forsatsruder. </a:t>
                      </a:r>
                    </a:p>
                    <a:p>
                      <a:pPr marL="0" algn="l" defTabSz="914400" rtl="0" eaLnBrk="1" latinLnBrk="0" hangingPunct="1">
                        <a:lnSpc>
                          <a:spcPct val="115000"/>
                        </a:lnSpc>
                        <a:spcAft>
                          <a:spcPts val="0"/>
                        </a:spcAft>
                      </a:pPr>
                      <a:r>
                        <a:rPr lang="da-DK" sz="1600" kern="1200" dirty="0">
                          <a:solidFill>
                            <a:schemeClr val="dk1"/>
                          </a:solidFill>
                          <a:effectLst/>
                          <a:latin typeface="+mn-lt"/>
                          <a:ea typeface="+mn-ea"/>
                          <a:cs typeface="+mn-cs"/>
                        </a:rPr>
                        <a:t>Hvis vinduerne er i meget dårlig stand, kan de repareres af en håndværker eller erstattes af nye vinduer med forsatsruder, fx med koblede rammer</a:t>
                      </a:r>
                    </a:p>
                  </a:txBody>
                  <a:tcPr marL="68580" marR="68580" marT="0" marB="0"/>
                </a:tc>
              </a:tr>
            </a:tbl>
          </a:graphicData>
        </a:graphic>
      </p:graphicFrame>
    </p:spTree>
    <p:extLst>
      <p:ext uri="{BB962C8B-B14F-4D97-AF65-F5344CB8AC3E}">
        <p14:creationId xmlns:p14="http://schemas.microsoft.com/office/powerpoint/2010/main" val="2814954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32656"/>
            <a:ext cx="8229600" cy="1143000"/>
          </a:xfrm>
        </p:spPr>
        <p:txBody>
          <a:bodyPr/>
          <a:lstStyle/>
          <a:p>
            <a:r>
              <a:rPr lang="da-DK" dirty="0" smtClean="0"/>
              <a:t>Ovenlyskupler</a:t>
            </a:r>
            <a:endParaRPr lang="da-DK" dirty="0"/>
          </a:p>
        </p:txBody>
      </p:sp>
      <p:graphicFrame>
        <p:nvGraphicFramePr>
          <p:cNvPr id="4" name="Tabel 3"/>
          <p:cNvGraphicFramePr>
            <a:graphicFrameLocks noGrp="1"/>
          </p:cNvGraphicFramePr>
          <p:nvPr>
            <p:extLst>
              <p:ext uri="{D42A27DB-BD31-4B8C-83A1-F6EECF244321}">
                <p14:modId xmlns:p14="http://schemas.microsoft.com/office/powerpoint/2010/main" val="1176277457"/>
              </p:ext>
            </p:extLst>
          </p:nvPr>
        </p:nvGraphicFramePr>
        <p:xfrm>
          <a:off x="899592" y="1844824"/>
          <a:ext cx="7618613" cy="3521970"/>
        </p:xfrm>
        <a:graphic>
          <a:graphicData uri="http://schemas.openxmlformats.org/drawingml/2006/table">
            <a:tbl>
              <a:tblPr firstRow="1" bandRow="1">
                <a:tableStyleId>{5C22544A-7EE6-4342-B048-85BDC9FD1C3A}</a:tableStyleId>
              </a:tblPr>
              <a:tblGrid>
                <a:gridCol w="3910709"/>
                <a:gridCol w="3707904"/>
              </a:tblGrid>
              <a:tr h="293000">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3186690">
                <a:tc>
                  <a:txBody>
                    <a:bodyPr/>
                    <a:lstStyle/>
                    <a:p>
                      <a:r>
                        <a:rPr lang="da-DK" sz="1600" kern="1200" dirty="0" smtClean="0">
                          <a:solidFill>
                            <a:schemeClr val="dk1"/>
                          </a:solidFill>
                          <a:effectLst/>
                          <a:latin typeface="+mn-lt"/>
                          <a:ea typeface="+mn-ea"/>
                          <a:cs typeface="+mn-cs"/>
                        </a:rPr>
                        <a:t>Tjek ovenlyskupler</a:t>
                      </a:r>
                    </a:p>
                    <a:p>
                      <a:r>
                        <a:rPr lang="da-DK" sz="1600" kern="1200" dirty="0" smtClean="0">
                          <a:solidFill>
                            <a:schemeClr val="dk1"/>
                          </a:solidFill>
                          <a:effectLst/>
                          <a:latin typeface="+mn-lt"/>
                          <a:ea typeface="+mn-ea"/>
                          <a:cs typeface="+mn-cs"/>
                        </a:rPr>
                        <a:t>Tæl hvor mange lag glas kuplen har</a:t>
                      </a:r>
                    </a:p>
                    <a:p>
                      <a:endParaRPr lang="da-DK" sz="1600" dirty="0">
                        <a:solidFill>
                          <a:schemeClr val="tx1"/>
                        </a:solidFill>
                      </a:endParaRP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a-DK" sz="1600" kern="1200" dirty="0" smtClean="0">
                          <a:solidFill>
                            <a:schemeClr val="dk1"/>
                          </a:solidFill>
                          <a:effectLst/>
                          <a:latin typeface="+mn-lt"/>
                          <a:ea typeface="+mn-ea"/>
                          <a:cs typeface="+mn-cs"/>
                        </a:rPr>
                        <a:t>Hvis kuplen kun har ét eller to lag glas, bør den udskiftes til en lavenergikuppel. </a:t>
                      </a:r>
                    </a:p>
                    <a:p>
                      <a:pPr marL="0" algn="l" defTabSz="914400" rtl="0" eaLnBrk="1" latinLnBrk="0" hangingPunct="1">
                        <a:lnSpc>
                          <a:spcPct val="115000"/>
                        </a:lnSpc>
                        <a:spcAft>
                          <a:spcPts val="0"/>
                        </a:spcAft>
                      </a:pPr>
                      <a:endParaRPr lang="da-DK" sz="1600" kern="1200" dirty="0">
                        <a:solidFill>
                          <a:schemeClr val="dk1"/>
                        </a:solidFill>
                        <a:effectLst/>
                        <a:latin typeface="+mn-lt"/>
                        <a:ea typeface="+mn-ea"/>
                        <a:cs typeface="+mn-cs"/>
                      </a:endParaRPr>
                    </a:p>
                  </a:txBody>
                  <a:tcPr marL="68580" marR="68580" marT="0" marB="0"/>
                </a:tc>
              </a:tr>
            </a:tbl>
          </a:graphicData>
        </a:graphic>
      </p:graphicFrame>
      <p:pic>
        <p:nvPicPr>
          <p:cNvPr id="5" name="Picture 2" descr="\\localdom.net\TI Folders\Projects\P1367218_VC - Videncenter for energibesparelser\2011\Fotos\Hovedsæde Rockwool\DSC_061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861048"/>
            <a:ext cx="4027516" cy="269748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localdom.net\TI Folders\Projects\P1367218_VC - Videncenter for energibesparelser\2011\Fotos\Hovedsæde Rockwool\DSC_06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808" y="3861048"/>
            <a:ext cx="1887165" cy="28190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51150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404664"/>
            <a:ext cx="6835775" cy="304800"/>
          </a:xfrm>
        </p:spPr>
        <p:txBody>
          <a:bodyPr/>
          <a:lstStyle/>
          <a:p>
            <a:r>
              <a:rPr lang="da-DK" dirty="0" smtClean="0"/>
              <a:t>Tjek yderdørene</a:t>
            </a:r>
            <a:endParaRPr lang="da-DK" dirty="0"/>
          </a:p>
        </p:txBody>
      </p:sp>
      <p:sp>
        <p:nvSpPr>
          <p:cNvPr id="3" name="Pladsholder til indhold 2"/>
          <p:cNvSpPr>
            <a:spLocks noGrp="1"/>
          </p:cNvSpPr>
          <p:nvPr>
            <p:ph idx="1"/>
          </p:nvPr>
        </p:nvSpPr>
        <p:spPr>
          <a:xfrm>
            <a:off x="457200" y="1340768"/>
            <a:ext cx="8229600" cy="4785395"/>
          </a:xfrm>
        </p:spPr>
        <p:txBody>
          <a:bodyPr>
            <a:normAutofit/>
          </a:bodyPr>
          <a:lstStyle/>
          <a:p>
            <a:pPr marL="0" indent="0">
              <a:buNone/>
            </a:pPr>
            <a:endParaRPr lang="da-DK" sz="2000" dirty="0">
              <a:solidFill>
                <a:srgbClr val="7030A0"/>
              </a:solidFill>
            </a:endParaRPr>
          </a:p>
        </p:txBody>
      </p:sp>
      <p:pic>
        <p:nvPicPr>
          <p:cNvPr id="2051" name="Picture 3" descr="\\Labclus\p-center-vent\RÅDGIVNINGSTEAMET\videncenter\Fotos\Huse\IMG_07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501008"/>
            <a:ext cx="3532170" cy="2649127"/>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7" name="Tabel 6"/>
          <p:cNvGraphicFramePr>
            <a:graphicFrameLocks noGrp="1"/>
          </p:cNvGraphicFramePr>
          <p:nvPr>
            <p:extLst>
              <p:ext uri="{D42A27DB-BD31-4B8C-83A1-F6EECF244321}">
                <p14:modId xmlns:p14="http://schemas.microsoft.com/office/powerpoint/2010/main" val="3935814507"/>
              </p:ext>
            </p:extLst>
          </p:nvPr>
        </p:nvGraphicFramePr>
        <p:xfrm>
          <a:off x="987475" y="1317462"/>
          <a:ext cx="6824885" cy="2963830"/>
        </p:xfrm>
        <a:graphic>
          <a:graphicData uri="http://schemas.openxmlformats.org/drawingml/2006/table">
            <a:tbl>
              <a:tblPr firstRow="1" bandRow="1">
                <a:tableStyleId>{5C22544A-7EE6-4342-B048-85BDC9FD1C3A}</a:tableStyleId>
              </a:tblPr>
              <a:tblGrid>
                <a:gridCol w="3503281"/>
                <a:gridCol w="3321604"/>
              </a:tblGrid>
              <a:tr h="301698">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2628550">
                <a:tc>
                  <a:txBody>
                    <a:bodyPr/>
                    <a:lstStyle/>
                    <a:p>
                      <a:r>
                        <a:rPr lang="da-DK" sz="1600" kern="1200" dirty="0" smtClean="0">
                          <a:solidFill>
                            <a:schemeClr val="dk1"/>
                          </a:solidFill>
                          <a:effectLst/>
                          <a:latin typeface="+mn-lt"/>
                          <a:ea typeface="+mn-ea"/>
                          <a:cs typeface="+mn-cs"/>
                        </a:rPr>
                        <a:t>Tjek om yderdørene er isolerede og i god stand. </a:t>
                      </a:r>
                    </a:p>
                    <a:p>
                      <a:r>
                        <a:rPr lang="da-DK" sz="1600" kern="1200" dirty="0" smtClean="0">
                          <a:solidFill>
                            <a:schemeClr val="dk1"/>
                          </a:solidFill>
                          <a:effectLst/>
                          <a:latin typeface="+mn-lt"/>
                          <a:ea typeface="+mn-ea"/>
                          <a:cs typeface="+mn-cs"/>
                        </a:rPr>
                        <a:t>En dør som kun er 2 – 3 cm tyk er normalt </a:t>
                      </a:r>
                      <a:r>
                        <a:rPr lang="da-DK" sz="1600" kern="1200" dirty="0" err="1" smtClean="0">
                          <a:solidFill>
                            <a:schemeClr val="dk1"/>
                          </a:solidFill>
                          <a:effectLst/>
                          <a:latin typeface="+mn-lt"/>
                          <a:ea typeface="+mn-ea"/>
                          <a:cs typeface="+mn-cs"/>
                        </a:rPr>
                        <a:t>uisoleret</a:t>
                      </a:r>
                      <a:r>
                        <a:rPr lang="da-DK" sz="1600" kern="1200" dirty="0" smtClean="0">
                          <a:solidFill>
                            <a:schemeClr val="dk1"/>
                          </a:solidFill>
                          <a:effectLst/>
                          <a:latin typeface="+mn-lt"/>
                          <a:ea typeface="+mn-ea"/>
                          <a:cs typeface="+mn-cs"/>
                        </a:rPr>
                        <a:t>. Især terrasse- og kælderdøre er ofte dårligt isolerede.</a:t>
                      </a:r>
                      <a:endParaRPr lang="da-DK" sz="1600" dirty="0">
                        <a:solidFill>
                          <a:schemeClr val="tx1"/>
                        </a:solidFill>
                      </a:endParaRP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a-DK" sz="1600" kern="1200" dirty="0" smtClean="0">
                          <a:solidFill>
                            <a:schemeClr val="dk1"/>
                          </a:solidFill>
                          <a:effectLst/>
                          <a:latin typeface="+mn-lt"/>
                          <a:ea typeface="+mn-ea"/>
                          <a:cs typeface="+mn-cs"/>
                        </a:rPr>
                        <a:t>Har døren ruder, kan den måske forbedres som nævnt under vinduer. Eller de kan tætnes, som nævnt under vinduer. Ellers kan en </a:t>
                      </a:r>
                      <a:r>
                        <a:rPr lang="da-DK" sz="1600" kern="1200" dirty="0" err="1" smtClean="0">
                          <a:solidFill>
                            <a:schemeClr val="dk1"/>
                          </a:solidFill>
                          <a:effectLst/>
                          <a:latin typeface="+mn-lt"/>
                          <a:ea typeface="+mn-ea"/>
                          <a:cs typeface="+mn-cs"/>
                        </a:rPr>
                        <a:t>uisoleret</a:t>
                      </a:r>
                      <a:r>
                        <a:rPr lang="da-DK" sz="1600" kern="1200" dirty="0" smtClean="0">
                          <a:solidFill>
                            <a:schemeClr val="dk1"/>
                          </a:solidFill>
                          <a:effectLst/>
                          <a:latin typeface="+mn-lt"/>
                          <a:ea typeface="+mn-ea"/>
                          <a:cs typeface="+mn-cs"/>
                        </a:rPr>
                        <a:t> dør normalt kun forbedres ved at hele døren udskiftes. </a:t>
                      </a:r>
                    </a:p>
                    <a:p>
                      <a:pPr marL="0" algn="l" defTabSz="914400" rtl="0" eaLnBrk="1" latinLnBrk="0" hangingPunct="1">
                        <a:lnSpc>
                          <a:spcPct val="115000"/>
                        </a:lnSpc>
                        <a:spcAft>
                          <a:spcPts val="0"/>
                        </a:spcAft>
                      </a:pPr>
                      <a:endParaRPr lang="da-DK" sz="1600" kern="1200" dirty="0">
                        <a:solidFill>
                          <a:schemeClr val="dk1"/>
                        </a:solidFill>
                        <a:effectLst/>
                        <a:latin typeface="+mn-lt"/>
                        <a:ea typeface="+mn-ea"/>
                        <a:cs typeface="+mn-cs"/>
                      </a:endParaRPr>
                    </a:p>
                  </a:txBody>
                  <a:tcPr marL="68580" marR="68580" marT="0" marB="0"/>
                </a:tc>
              </a:tr>
            </a:tbl>
          </a:graphicData>
        </a:graphic>
      </p:graphicFrame>
      <p:pic>
        <p:nvPicPr>
          <p:cNvPr id="2050" name="Picture 2" descr="Y:\Workspace\KVH_Filmprojekt Energivejledning\Pedersvej, Køge\DSC_09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789040"/>
            <a:ext cx="1512168" cy="2258918"/>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Labclus\p-center-vent\RÅDGIVNINGSTEAMET\videncenter\Fotos\Udskiftning af vinduer\Obovej 3 Herlev\DSC_03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339567" y="4162415"/>
            <a:ext cx="2258918" cy="15121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78635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6615669" cy="1143000"/>
          </a:xfrm>
        </p:spPr>
        <p:txBody>
          <a:bodyPr/>
          <a:lstStyle/>
          <a:p>
            <a:pPr algn="l"/>
            <a:r>
              <a:rPr lang="da-DK" sz="4000" dirty="0" smtClean="0"/>
              <a:t>Tjeklister på </a:t>
            </a:r>
            <a:r>
              <a:rPr lang="da-DK" sz="4000" dirty="0" err="1" smtClean="0"/>
              <a:t>ByggeriOgEnergi.dk</a:t>
            </a:r>
            <a:endParaRPr lang="da-DK" sz="4000" dirty="0"/>
          </a:p>
        </p:txBody>
      </p:sp>
      <p:sp>
        <p:nvSpPr>
          <p:cNvPr id="3" name="Pladsholder til indhold 2"/>
          <p:cNvSpPr>
            <a:spLocks noGrp="1"/>
          </p:cNvSpPr>
          <p:nvPr>
            <p:ph idx="1"/>
          </p:nvPr>
        </p:nvSpPr>
        <p:spPr>
          <a:xfrm>
            <a:off x="395537" y="1741488"/>
            <a:ext cx="7600702" cy="1428083"/>
          </a:xfrm>
        </p:spPr>
        <p:txBody>
          <a:bodyPr/>
          <a:lstStyle/>
          <a:p>
            <a:r>
              <a:rPr lang="da-DK" sz="2400" dirty="0" smtClean="0"/>
              <a:t>for indeklima</a:t>
            </a:r>
          </a:p>
          <a:p>
            <a:r>
              <a:rPr lang="da-DK" sz="2400" dirty="0" smtClean="0"/>
              <a:t>for klimaskærm</a:t>
            </a:r>
          </a:p>
          <a:p>
            <a:r>
              <a:rPr lang="da-DK" sz="2400" dirty="0" smtClean="0"/>
              <a:t>for </a:t>
            </a:r>
            <a:r>
              <a:rPr lang="da-DK" sz="2400" dirty="0"/>
              <a:t>varmeanlæg</a:t>
            </a:r>
          </a:p>
          <a:p>
            <a:pPr marL="0" indent="0">
              <a:buNone/>
            </a:pPr>
            <a:r>
              <a:rPr lang="da-DK" sz="2400" dirty="0" smtClean="0"/>
              <a:t>    og </a:t>
            </a:r>
            <a:r>
              <a:rPr lang="da-DK" sz="2400" dirty="0"/>
              <a:t>andre varmeinstallati</a:t>
            </a:r>
            <a:r>
              <a:rPr lang="da-DK" sz="2400" b="1" dirty="0"/>
              <a:t>oner</a:t>
            </a:r>
          </a:p>
          <a:p>
            <a:r>
              <a:rPr lang="da-DK" sz="2400" dirty="0" smtClean="0"/>
              <a:t>for </a:t>
            </a:r>
            <a:r>
              <a:rPr lang="da-DK" sz="2400" dirty="0"/>
              <a:t>belysning</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1560" y="4221088"/>
            <a:ext cx="2536774" cy="19425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07904" y="4676457"/>
            <a:ext cx="3024336" cy="18071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84168" y="2852936"/>
            <a:ext cx="2367060" cy="1751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07696" y="1052736"/>
            <a:ext cx="2736304" cy="1758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252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426" y="188640"/>
            <a:ext cx="8229600" cy="1143000"/>
          </a:xfrm>
        </p:spPr>
        <p:txBody>
          <a:bodyPr/>
          <a:lstStyle/>
          <a:p>
            <a:r>
              <a:rPr lang="da-DK" dirty="0" smtClean="0"/>
              <a:t>Isolering mod kælder</a:t>
            </a:r>
            <a:endParaRPr lang="da-DK" dirty="0"/>
          </a:p>
        </p:txBody>
      </p:sp>
      <p:sp>
        <p:nvSpPr>
          <p:cNvPr id="3" name="Pladsholder til indhold 2"/>
          <p:cNvSpPr>
            <a:spLocks noGrp="1"/>
          </p:cNvSpPr>
          <p:nvPr>
            <p:ph idx="1"/>
          </p:nvPr>
        </p:nvSpPr>
        <p:spPr/>
        <p:txBody>
          <a:bodyPr>
            <a:normAutofit/>
          </a:bodyPr>
          <a:lstStyle/>
          <a:p>
            <a:pPr marL="0"/>
            <a:endParaRPr lang="da-DK" sz="1800" dirty="0" smtClean="0">
              <a:solidFill>
                <a:srgbClr val="7030A0"/>
              </a:solidFill>
            </a:endParaRPr>
          </a:p>
        </p:txBody>
      </p:sp>
      <p:pic>
        <p:nvPicPr>
          <p:cNvPr id="13314" name="Picture 2" descr="\\localdom.net\TI Folders\Projects\P1367218_VC - Videncenter for energibesparelser\2011\Fotos\Hovedsæde Rockwool\DSC_05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775117"/>
            <a:ext cx="4565129" cy="2606212"/>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5" name="Tabel 4"/>
          <p:cNvGraphicFramePr>
            <a:graphicFrameLocks noGrp="1"/>
          </p:cNvGraphicFramePr>
          <p:nvPr>
            <p:extLst>
              <p:ext uri="{D42A27DB-BD31-4B8C-83A1-F6EECF244321}">
                <p14:modId xmlns:p14="http://schemas.microsoft.com/office/powerpoint/2010/main" val="1189225197"/>
              </p:ext>
            </p:extLst>
          </p:nvPr>
        </p:nvGraphicFramePr>
        <p:xfrm>
          <a:off x="611560" y="1628800"/>
          <a:ext cx="8280923" cy="2133600"/>
        </p:xfrm>
        <a:graphic>
          <a:graphicData uri="http://schemas.openxmlformats.org/drawingml/2006/table">
            <a:tbl>
              <a:tblPr firstRow="1" bandRow="1">
                <a:tableStyleId>{5C22544A-7EE6-4342-B048-85BDC9FD1C3A}</a:tableStyleId>
              </a:tblPr>
              <a:tblGrid>
                <a:gridCol w="5760640"/>
                <a:gridCol w="2520283"/>
              </a:tblGrid>
              <a:tr h="237489">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1706727">
                <a:tc>
                  <a:txBody>
                    <a:bodyPr/>
                    <a:lstStyle/>
                    <a:p>
                      <a:r>
                        <a:rPr lang="da-DK" sz="1600" kern="1200" dirty="0" smtClean="0">
                          <a:solidFill>
                            <a:schemeClr val="dk1"/>
                          </a:solidFill>
                          <a:effectLst/>
                          <a:latin typeface="+mn-lt"/>
                          <a:ea typeface="+mn-ea"/>
                          <a:cs typeface="+mn-cs"/>
                        </a:rPr>
                        <a:t>Hvis ikke kælderen er opvarmet, så tjek isoleringen i gulvet over kælderen.</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kern="1200" dirty="0" smtClean="0">
                          <a:solidFill>
                            <a:schemeClr val="dk1"/>
                          </a:solidFill>
                          <a:effectLst/>
                          <a:latin typeface="+mn-lt"/>
                          <a:ea typeface="+mn-ea"/>
                          <a:cs typeface="+mn-cs"/>
                        </a:rPr>
                        <a:t>Isoleringen er som regel skjult, men måske findes oplysninger i energimærkningsrapporten eller i tegningerne af huset. Ellers kan man måske fjerne et lille stykke loftsbeklædning i kælderen, og måle isoleringstykkelsen med en tommestok.  </a:t>
                      </a:r>
                    </a:p>
                    <a:p>
                      <a:r>
                        <a:rPr lang="da-DK" sz="1600" kern="1200" dirty="0" smtClean="0">
                          <a:solidFill>
                            <a:schemeClr val="dk1"/>
                          </a:solidFill>
                          <a:effectLst/>
                          <a:latin typeface="+mn-lt"/>
                          <a:ea typeface="+mn-ea"/>
                          <a:cs typeface="+mn-cs"/>
                        </a:rPr>
                        <a:t> </a:t>
                      </a:r>
                      <a:endParaRPr lang="da-DK" sz="1600" dirty="0">
                        <a:solidFill>
                          <a:schemeClr val="tx1"/>
                        </a:solidFill>
                      </a:endParaRP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a-DK" sz="1600" kern="1200" dirty="0" smtClean="0">
                          <a:solidFill>
                            <a:schemeClr val="dk1"/>
                          </a:solidFill>
                          <a:effectLst/>
                          <a:latin typeface="+mn-lt"/>
                          <a:ea typeface="+mn-ea"/>
                          <a:cs typeface="+mn-cs"/>
                        </a:rPr>
                        <a:t>Er der mindre end 100 mm isolering er det oftest en god idé at efterisolere. </a:t>
                      </a:r>
                    </a:p>
                    <a:p>
                      <a:pPr marL="0" algn="l" defTabSz="914400" rtl="0" eaLnBrk="1" latinLnBrk="0" hangingPunct="1">
                        <a:lnSpc>
                          <a:spcPct val="115000"/>
                        </a:lnSpc>
                        <a:spcAft>
                          <a:spcPts val="0"/>
                        </a:spcAft>
                      </a:pPr>
                      <a:endParaRPr lang="da-DK" sz="16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4163040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r>
              <a:rPr lang="da-DK" sz="1600" dirty="0">
                <a:hlinkClick r:id="rId2"/>
              </a:rPr>
              <a:t>https://byggeriogenergi.dk/energiloesninger/enfamiliehuse/tjeklister-til-bygningsgennemgang/tjeklister-boer-der-energirenoveres/</a:t>
            </a:r>
            <a:endParaRPr lang="da-DK" sz="1600" dirty="0"/>
          </a:p>
        </p:txBody>
      </p:sp>
    </p:spTree>
    <p:extLst>
      <p:ext uri="{BB962C8B-B14F-4D97-AF65-F5344CB8AC3E}">
        <p14:creationId xmlns:p14="http://schemas.microsoft.com/office/powerpoint/2010/main" val="92737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689" y="260648"/>
            <a:ext cx="8229600" cy="1143000"/>
          </a:xfrm>
        </p:spPr>
        <p:txBody>
          <a:bodyPr>
            <a:normAutofit/>
          </a:bodyPr>
          <a:lstStyle/>
          <a:p>
            <a:r>
              <a:rPr lang="da-DK" dirty="0" smtClean="0"/>
              <a:t>Tjek </a:t>
            </a:r>
            <a:r>
              <a:rPr lang="da-DK" dirty="0"/>
              <a:t>i</a:t>
            </a:r>
            <a:r>
              <a:rPr lang="da-DK" dirty="0" smtClean="0"/>
              <a:t>soleringen på loftet</a:t>
            </a:r>
            <a:endParaRPr lang="da-DK" dirty="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986" y="3472241"/>
            <a:ext cx="1512168" cy="132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descr="\\localdom.net\TI Folders\Projects\P1367218_VC - Videncenter for energibesparelser\2011\Fotos\Snubbekorsvej 7, 2630\DSC_03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5210" y="3573016"/>
            <a:ext cx="2555776" cy="1710891"/>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localdom.net\TI Folders\Projects\P1367218_VC - Videncenter for energibesparelser\2011\Fotos\Brovejen 166, Middelfart\DSC_058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4969701"/>
            <a:ext cx="2312922" cy="154832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Tabel 3"/>
          <p:cNvGraphicFramePr>
            <a:graphicFrameLocks noGrp="1"/>
          </p:cNvGraphicFramePr>
          <p:nvPr>
            <p:extLst>
              <p:ext uri="{D42A27DB-BD31-4B8C-83A1-F6EECF244321}">
                <p14:modId xmlns:p14="http://schemas.microsoft.com/office/powerpoint/2010/main" val="2458753233"/>
              </p:ext>
            </p:extLst>
          </p:nvPr>
        </p:nvGraphicFramePr>
        <p:xfrm>
          <a:off x="1547664" y="1700808"/>
          <a:ext cx="6096000" cy="16814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370840">
                <a:tc>
                  <a:txBody>
                    <a:bodyPr/>
                    <a:lstStyle/>
                    <a:p>
                      <a:r>
                        <a:rPr lang="da-DK" sz="1600" dirty="0" smtClean="0">
                          <a:solidFill>
                            <a:schemeClr val="tx1"/>
                          </a:solidFill>
                        </a:rPr>
                        <a:t>Tjek Isoleringen på loftet. Mål tykkelsen med en tommestok. </a:t>
                      </a:r>
                    </a:p>
                    <a:p>
                      <a:endParaRPr lang="da-DK" sz="1600"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a-DK" sz="1600" dirty="0" smtClean="0">
                          <a:solidFill>
                            <a:schemeClr val="tx1"/>
                          </a:solidFill>
                        </a:rPr>
                        <a:t>Hvis der er mindre end 250 mm eller hvis isoleringen ikke slutter tæt omkring loftsbjælker, så bør der efterisoleres</a:t>
                      </a:r>
                    </a:p>
                    <a:p>
                      <a:endParaRPr lang="da-DK" sz="1600" dirty="0">
                        <a:solidFill>
                          <a:schemeClr val="tx1"/>
                        </a:solidFill>
                      </a:endParaRPr>
                    </a:p>
                  </a:txBody>
                  <a:tcPr/>
                </a:tc>
              </a:tr>
            </a:tbl>
          </a:graphicData>
        </a:graphic>
      </p:graphicFrame>
      <p:pic>
        <p:nvPicPr>
          <p:cNvPr id="11" name="Picture 3" descr="\\Labclus\p-center-vent\RÅDGIVNINGSTEAMET\videncenter\Fotos\Energivejleder_sønderbog_fyn_taastrup\Fotos_energivejelder\IMG_3392.jpg"/>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87491" y="3896310"/>
            <a:ext cx="2266867" cy="141873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Labclus\p-center-vent\RÅDGIVNINGSTEAMET\videncenter\Fotos\Energivejleder_sønderbog_fyn_taastrup\Fotos_energivejelder\IMG_339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5736" y="4184238"/>
            <a:ext cx="2888016" cy="19253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61682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01824"/>
            <a:ext cx="8229600" cy="1143000"/>
          </a:xfrm>
        </p:spPr>
        <p:txBody>
          <a:bodyPr>
            <a:normAutofit fontScale="90000"/>
          </a:bodyPr>
          <a:lstStyle/>
          <a:p>
            <a:r>
              <a:rPr lang="da-DK" dirty="0" smtClean="0"/>
              <a:t>Tjek skunklemme og loftlemme</a:t>
            </a:r>
            <a:br>
              <a:rPr lang="da-DK" dirty="0" smtClean="0"/>
            </a:br>
            <a:endParaRPr lang="da-DK" dirty="0"/>
          </a:p>
        </p:txBody>
      </p:sp>
      <p:pic>
        <p:nvPicPr>
          <p:cNvPr id="11266" name="Picture 2" descr="\\localdom.net\TI Folders\Projects\P1367218_VC - Videncenter for energibesparelser\2011\Fotos\Brovejen 166, Middelfart\DSC_05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585483"/>
            <a:ext cx="2417981" cy="1618649"/>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Y:\Workspace\SMF_Energivejleder modul 1\Fotos\Hvedstrupvej 22, Herringløse\DSC_07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6393" y="4077072"/>
            <a:ext cx="3131840" cy="2096521"/>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Y:\Workspace\SMF_Energivejleder modul 1\Fotos\Hvedstrupvej 22, Herringløse\DSC_07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4423549"/>
            <a:ext cx="1416084" cy="1780583"/>
          </a:xfrm>
          <a:prstGeom prst="rect">
            <a:avLst/>
          </a:prstGeom>
          <a:noFill/>
          <a:extLst>
            <a:ext uri="{909E8E84-426E-40dd-AFC4-6F175D3DCCD1}">
              <a14:hiddenFill xmlns="" xmlns:a14="http://schemas.microsoft.com/office/drawing/2010/main">
                <a:solidFill>
                  <a:srgbClr val="FFFFFF"/>
                </a:solidFill>
              </a14:hiddenFill>
            </a:ext>
          </a:extLst>
        </p:spPr>
      </p:pic>
      <p:pic>
        <p:nvPicPr>
          <p:cNvPr id="6149" name="Picture 5" descr="\\Labclus\p-center-vent\RÅDGIVNINGSTEAMET\videncenter\Fotos\Morud sept 2010\DSC_013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499032" y="4858251"/>
            <a:ext cx="1650247" cy="1104711"/>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8" name="Tabel 7"/>
          <p:cNvGraphicFramePr>
            <a:graphicFrameLocks noGrp="1"/>
          </p:cNvGraphicFramePr>
          <p:nvPr>
            <p:extLst>
              <p:ext uri="{D42A27DB-BD31-4B8C-83A1-F6EECF244321}">
                <p14:modId xmlns:p14="http://schemas.microsoft.com/office/powerpoint/2010/main" val="220536283"/>
              </p:ext>
            </p:extLst>
          </p:nvPr>
        </p:nvGraphicFramePr>
        <p:xfrm>
          <a:off x="1403648" y="1622687"/>
          <a:ext cx="6768752" cy="2884233"/>
        </p:xfrm>
        <a:graphic>
          <a:graphicData uri="http://schemas.openxmlformats.org/drawingml/2006/table">
            <a:tbl>
              <a:tblPr firstRow="1" bandRow="1">
                <a:tableStyleId>{5C22544A-7EE6-4342-B048-85BDC9FD1C3A}</a:tableStyleId>
              </a:tblPr>
              <a:tblGrid>
                <a:gridCol w="2911297"/>
                <a:gridCol w="3857455"/>
              </a:tblGrid>
              <a:tr h="354393">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2235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smtClean="0">
                          <a:solidFill>
                            <a:schemeClr val="tx1"/>
                          </a:solidFill>
                        </a:rPr>
                        <a:t>Tjek om lemme til loft og skunk lukker tæt og er isolerede. En tynd lem er normalt </a:t>
                      </a:r>
                      <a:r>
                        <a:rPr lang="da-DK" sz="1600" dirty="0" err="1" smtClean="0">
                          <a:solidFill>
                            <a:schemeClr val="tx1"/>
                          </a:solidFill>
                        </a:rPr>
                        <a:t>uisoleret</a:t>
                      </a:r>
                      <a:r>
                        <a:rPr lang="da-DK" sz="1600" dirty="0" smtClean="0">
                          <a:solidFill>
                            <a:schemeClr val="tx1"/>
                          </a:solidFill>
                        </a:rPr>
                        <a:t>. Hvis det trækker langs kanten af lemmen, et den utæt. Hold eventuelt et tændt stearinlys hen til kanten af den lukkede lem, og se, om flammen blafrer – det er nemmest at se en dag, hvor det blæser.</a:t>
                      </a:r>
                      <a:endParaRPr lang="da-DK"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smtClean="0">
                          <a:solidFill>
                            <a:srgbClr val="000000"/>
                          </a:solidFill>
                        </a:rPr>
                        <a:t>Gør lemmen tæt med nye tætningslister</a:t>
                      </a:r>
                      <a:r>
                        <a:rPr lang="da-DK" sz="1600" baseline="0" dirty="0" smtClean="0">
                          <a:solidFill>
                            <a:srgbClr val="000000"/>
                          </a:solidFill>
                        </a:rPr>
                        <a:t> </a:t>
                      </a:r>
                      <a:r>
                        <a:rPr lang="da-DK" sz="1600" dirty="0" smtClean="0">
                          <a:solidFill>
                            <a:srgbClr val="000000"/>
                          </a:solidFill>
                        </a:rPr>
                        <a:t>og montér isolering på bagsiden. Eller der kan købes en ny isoleret lem, der slutter tæt.  </a:t>
                      </a:r>
                    </a:p>
                    <a:p>
                      <a:endParaRPr lang="da-DK" sz="1600" dirty="0"/>
                    </a:p>
                  </a:txBody>
                  <a:tcPr/>
                </a:tc>
              </a:tr>
            </a:tbl>
          </a:graphicData>
        </a:graphic>
      </p:graphicFrame>
    </p:spTree>
    <p:extLst>
      <p:ext uri="{BB962C8B-B14F-4D97-AF65-F5344CB8AC3E}">
        <p14:creationId xmlns:p14="http://schemas.microsoft.com/office/powerpoint/2010/main" val="1471460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6835775" cy="304800"/>
          </a:xfrm>
        </p:spPr>
        <p:txBody>
          <a:bodyPr>
            <a:normAutofit fontScale="90000"/>
          </a:bodyPr>
          <a:lstStyle/>
          <a:p>
            <a:r>
              <a:rPr lang="da-DK" dirty="0" smtClean="0"/>
              <a:t>Tjek isoleringen i skunk og skråvægge</a:t>
            </a:r>
            <a:endParaRPr lang="da-DK" dirty="0"/>
          </a:p>
        </p:txBody>
      </p:sp>
      <p:sp>
        <p:nvSpPr>
          <p:cNvPr id="3" name="Pladsholder til indhold 2"/>
          <p:cNvSpPr>
            <a:spLocks noGrp="1"/>
          </p:cNvSpPr>
          <p:nvPr>
            <p:ph idx="1"/>
          </p:nvPr>
        </p:nvSpPr>
        <p:spPr>
          <a:xfrm>
            <a:off x="419294" y="1556792"/>
            <a:ext cx="8229600" cy="4525963"/>
          </a:xfrm>
        </p:spPr>
        <p:txBody>
          <a:bodyPr>
            <a:normAutofit/>
          </a:bodyPr>
          <a:lstStyle/>
          <a:p>
            <a:endParaRPr lang="da-DK" sz="2000" dirty="0"/>
          </a:p>
        </p:txBody>
      </p:sp>
      <p:pic>
        <p:nvPicPr>
          <p:cNvPr id="12290" name="Picture 2" descr="Y:\Workspace\KVH_Filmprojekt Energivejledning\Pedersvej, Køge\DSC_08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679148"/>
            <a:ext cx="1746130" cy="2608416"/>
          </a:xfrm>
          <a:prstGeom prst="rect">
            <a:avLst/>
          </a:prstGeom>
          <a:noFill/>
          <a:extLst>
            <a:ext uri="{909E8E84-426E-40dd-AFC4-6F175D3DCCD1}">
              <a14:hiddenFill xmlns="" xmlns:a14="http://schemas.microsoft.com/office/drawing/2010/main">
                <a:solidFill>
                  <a:srgbClr val="FFFFFF"/>
                </a:solidFill>
              </a14:hiddenFill>
            </a:ext>
          </a:extLst>
        </p:spPr>
      </p:pic>
      <p:pic>
        <p:nvPicPr>
          <p:cNvPr id="12291" name="Picture 3" descr="Y:\Workspace\KVH_Filmprojekt Energivejledning\Pedersvej, Køge\DSC_09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2591" y="3849588"/>
            <a:ext cx="1632034" cy="2437976"/>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 name="Tabel 5"/>
          <p:cNvGraphicFramePr>
            <a:graphicFrameLocks noGrp="1"/>
          </p:cNvGraphicFramePr>
          <p:nvPr>
            <p:extLst>
              <p:ext uri="{D42A27DB-BD31-4B8C-83A1-F6EECF244321}">
                <p14:modId xmlns:p14="http://schemas.microsoft.com/office/powerpoint/2010/main" val="3326264638"/>
              </p:ext>
            </p:extLst>
          </p:nvPr>
        </p:nvGraphicFramePr>
        <p:xfrm>
          <a:off x="1259632" y="1694954"/>
          <a:ext cx="6826525" cy="2169114"/>
        </p:xfrm>
        <a:graphic>
          <a:graphicData uri="http://schemas.openxmlformats.org/drawingml/2006/table">
            <a:tbl>
              <a:tblPr firstRow="1" bandRow="1">
                <a:tableStyleId>{5C22544A-7EE6-4342-B048-85BDC9FD1C3A}</a:tableStyleId>
              </a:tblPr>
              <a:tblGrid>
                <a:gridCol w="2936145"/>
                <a:gridCol w="3890380"/>
              </a:tblGrid>
              <a:tr h="370794">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1432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smtClean="0">
                          <a:solidFill>
                            <a:schemeClr val="tx1"/>
                          </a:solidFill>
                        </a:rPr>
                        <a:t>Kig i skunken og se, om der er isolering, der adskiller husets varme rum fra taget. Mål isoleringens tykkelse i skunken med en tommestok. </a:t>
                      </a:r>
                      <a:endParaRPr lang="da-DK"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smtClean="0">
                          <a:solidFill>
                            <a:schemeClr val="tx1"/>
                          </a:solidFill>
                        </a:rPr>
                        <a:t>Hvis der er mindre end 250 mm, bør der efterisoleres. Isoleringen i skråvæggen kan som regel ses fra skunken eller fra loftsrummet. Efterisolering af skråvæggen kan  nemmest gøres i forbindelse med renovering af tag eller indvendige vægge. </a:t>
                      </a:r>
                    </a:p>
                    <a:p>
                      <a:endParaRPr lang="da-DK" sz="1600" dirty="0">
                        <a:solidFill>
                          <a:schemeClr val="tx1"/>
                        </a:solidFill>
                      </a:endParaRPr>
                    </a:p>
                  </a:txBody>
                  <a:tcPr/>
                </a:tc>
              </a:tr>
            </a:tbl>
          </a:graphicData>
        </a:graphic>
      </p:graphicFrame>
    </p:spTree>
    <p:extLst>
      <p:ext uri="{BB962C8B-B14F-4D97-AF65-F5344CB8AC3E}">
        <p14:creationId xmlns:p14="http://schemas.microsoft.com/office/powerpoint/2010/main" val="2909996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80728"/>
            <a:ext cx="6835775" cy="307777"/>
          </a:xfrm>
        </p:spPr>
        <p:txBody>
          <a:bodyPr/>
          <a:lstStyle/>
          <a:p>
            <a:r>
              <a:rPr lang="da-DK" dirty="0" smtClean="0"/>
              <a:t>Tjek om huset har hulmursisolering</a:t>
            </a:r>
            <a:endParaRPr lang="da-DK" dirty="0"/>
          </a:p>
        </p:txBody>
      </p:sp>
      <p:sp>
        <p:nvSpPr>
          <p:cNvPr id="3" name="Pladsholder til indhold 2"/>
          <p:cNvSpPr>
            <a:spLocks noGrp="1"/>
          </p:cNvSpPr>
          <p:nvPr>
            <p:ph idx="1"/>
          </p:nvPr>
        </p:nvSpPr>
        <p:spPr>
          <a:xfrm>
            <a:off x="421196" y="1556792"/>
            <a:ext cx="8229600" cy="4525963"/>
          </a:xfrm>
        </p:spPr>
        <p:txBody>
          <a:bodyPr>
            <a:normAutofit/>
          </a:bodyPr>
          <a:lstStyle/>
          <a:p>
            <a:endParaRPr lang="da-DK" sz="1600" dirty="0">
              <a:solidFill>
                <a:srgbClr val="FF0000"/>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738441328"/>
              </p:ext>
            </p:extLst>
          </p:nvPr>
        </p:nvGraphicFramePr>
        <p:xfrm>
          <a:off x="899592" y="2060848"/>
          <a:ext cx="7560840" cy="3831314"/>
        </p:xfrm>
        <a:graphic>
          <a:graphicData uri="http://schemas.openxmlformats.org/drawingml/2006/table">
            <a:tbl>
              <a:tblPr firstRow="1" bandRow="1">
                <a:tableStyleId>{5C22544A-7EE6-4342-B048-85BDC9FD1C3A}</a:tableStyleId>
              </a:tblPr>
              <a:tblGrid>
                <a:gridCol w="5549240"/>
                <a:gridCol w="2011600"/>
              </a:tblGrid>
              <a:tr h="448034">
                <a:tc>
                  <a:txBody>
                    <a:bodyPr/>
                    <a:lstStyle/>
                    <a:p>
                      <a:r>
                        <a:rPr lang="da-DK" dirty="0" smtClean="0">
                          <a:solidFill>
                            <a:schemeClr val="tx1"/>
                          </a:solidFill>
                        </a:rPr>
                        <a:t>Hvad skal tjekkes?</a:t>
                      </a:r>
                      <a:endParaRPr lang="da-DK" dirty="0">
                        <a:solidFill>
                          <a:schemeClr val="tx1"/>
                        </a:solidFill>
                      </a:endParaRPr>
                    </a:p>
                  </a:txBody>
                  <a:tcPr/>
                </a:tc>
                <a:tc>
                  <a:txBody>
                    <a:bodyPr/>
                    <a:lstStyle/>
                    <a:p>
                      <a:r>
                        <a:rPr lang="da-DK" dirty="0" smtClean="0"/>
                        <a:t>Hvad skal gøres?</a:t>
                      </a:r>
                      <a:endParaRPr lang="da-DK" dirty="0"/>
                    </a:p>
                  </a:txBody>
                  <a:tcPr/>
                </a:tc>
              </a:tr>
              <a:tr h="3007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800" dirty="0" smtClean="0">
                          <a:solidFill>
                            <a:schemeClr val="tx1"/>
                          </a:solidFill>
                        </a:rPr>
                        <a:t>Hvis huset har hulmur, så tjek om den er isoleret.  Mange murstenshuse fra perioden 1930 – 1960 blev bygget med hulmur uden isolering.  Du kan evt. se det på tegningerne.  Hvis muren er efterisoleret kan  man ofte se, om der har været  taget en sten ud i facaden. Det kan også fremgå af </a:t>
                      </a:r>
                      <a:r>
                        <a:rPr lang="da-DK" sz="1800" kern="1200" dirty="0" smtClean="0">
                          <a:solidFill>
                            <a:schemeClr val="tx1"/>
                          </a:solidFill>
                          <a:latin typeface="+mn-lt"/>
                          <a:ea typeface="+mn-ea"/>
                          <a:cs typeface="+mn-cs"/>
                        </a:rPr>
                        <a:t>energimærkningsrapporten.  Hvis du ikke kan se om hulmuren er isoleret, så bor et hul i en murstensfuge udefra, og før en pind ind i hullet. Hvis muren er isoleret kan du få pinden 12 – 15 cm ind, før du møder modstand. Hvis du kan få pinden længere ind, er muren ikke isoleret. Husk at få tilladelse!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800" kern="1200" dirty="0">
                        <a:solidFill>
                          <a:schemeClr val="tx1"/>
                        </a:solidFill>
                        <a:latin typeface="+mn-lt"/>
                        <a:ea typeface="+mn-ea"/>
                        <a:cs typeface="+mn-cs"/>
                      </a:endParaRPr>
                    </a:p>
                  </a:txBody>
                  <a:tcPr/>
                </a:tc>
                <a:tc>
                  <a:txBody>
                    <a:bodyPr/>
                    <a:lstStyle/>
                    <a:p>
                      <a:r>
                        <a:rPr lang="da-DK" dirty="0" smtClean="0"/>
                        <a:t>Der hulmursisoleres</a:t>
                      </a:r>
                      <a:endParaRPr lang="da-DK" dirty="0"/>
                    </a:p>
                  </a:txBody>
                  <a:tcPr/>
                </a:tc>
              </a:tr>
            </a:tbl>
          </a:graphicData>
        </a:graphic>
      </p:graphicFrame>
    </p:spTree>
    <p:extLst>
      <p:ext uri="{BB962C8B-B14F-4D97-AF65-F5344CB8AC3E}">
        <p14:creationId xmlns:p14="http://schemas.microsoft.com/office/powerpoint/2010/main" val="2335270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620688"/>
            <a:ext cx="6835775" cy="304800"/>
          </a:xfrm>
        </p:spPr>
        <p:txBody>
          <a:bodyPr/>
          <a:lstStyle/>
          <a:p>
            <a:r>
              <a:rPr lang="da-DK" smtClean="0"/>
              <a:t>Professionelle </a:t>
            </a:r>
            <a:r>
              <a:rPr lang="da-DK" dirty="0" smtClean="0"/>
              <a:t>redskaber</a:t>
            </a:r>
            <a:endParaRPr lang="da-DK" dirty="0"/>
          </a:p>
        </p:txBody>
      </p:sp>
      <p:pic>
        <p:nvPicPr>
          <p:cNvPr id="3074" name="Picture 2" descr="Y:\Workspace\KVH_Filmprojekt Energivejledning\Pedersvej, Køge\DSC_09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262" y="3140968"/>
            <a:ext cx="4141729" cy="2772563"/>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Y:\Workspace\SMF_Energivejleder modul 1\Fotos\Hvedstrupvej 22, Herringløse\DSC_07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636022"/>
            <a:ext cx="2363884" cy="353123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Pladsholder til indhold 2"/>
          <p:cNvSpPr>
            <a:spLocks noGrp="1"/>
          </p:cNvSpPr>
          <p:nvPr>
            <p:ph idx="1"/>
          </p:nvPr>
        </p:nvSpPr>
        <p:spPr>
          <a:xfrm>
            <a:off x="330756" y="1844824"/>
            <a:ext cx="3017107" cy="648072"/>
          </a:xfrm>
        </p:spPr>
        <p:txBody>
          <a:bodyPr/>
          <a:lstStyle/>
          <a:p>
            <a:pPr eaLnBrk="1" hangingPunct="1">
              <a:buClr>
                <a:schemeClr val="tx1">
                  <a:lumMod val="65000"/>
                  <a:lumOff val="35000"/>
                </a:schemeClr>
              </a:buClr>
              <a:buFont typeface="Arial"/>
              <a:buChar char="•"/>
            </a:pPr>
            <a:r>
              <a:rPr lang="da-DK" sz="2000" kern="0" dirty="0">
                <a:solidFill>
                  <a:schemeClr val="tx1"/>
                </a:solidFill>
                <a:latin typeface="Trebuchet MS"/>
                <a:ea typeface="+mn-ea"/>
                <a:cs typeface="Trebuchet MS"/>
              </a:rPr>
              <a:t>Termografering</a:t>
            </a:r>
          </a:p>
        </p:txBody>
      </p:sp>
      <p:sp>
        <p:nvSpPr>
          <p:cNvPr id="7" name="Pladsholder til indhold 2"/>
          <p:cNvSpPr txBox="1">
            <a:spLocks/>
          </p:cNvSpPr>
          <p:nvPr/>
        </p:nvSpPr>
        <p:spPr bwMode="auto">
          <a:xfrm>
            <a:off x="5482321" y="1892916"/>
            <a:ext cx="1922512"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rtl="0" eaLnBrk="1" fontAlgn="base" hangingPunct="1">
              <a:spcBef>
                <a:spcPct val="20000"/>
              </a:spcBef>
              <a:spcAft>
                <a:spcPct val="0"/>
              </a:spcAft>
              <a:buClr>
                <a:srgbClr val="DB002E"/>
              </a:buClr>
              <a:buFont typeface="Wingdings" pitchFamily="-65" charset="2"/>
              <a:buChar char="§"/>
              <a:defRPr sz="1500" baseline="0">
                <a:solidFill>
                  <a:schemeClr val="tx1"/>
                </a:solidFill>
                <a:latin typeface="+mj-lt"/>
                <a:ea typeface="+mn-ea"/>
                <a:cs typeface="+mn-cs"/>
              </a:defRPr>
            </a:lvl1pPr>
            <a:lvl2pPr marL="742950" indent="-285750" algn="l" rtl="0" eaLnBrk="1" fontAlgn="base" hangingPunct="1">
              <a:spcBef>
                <a:spcPct val="20000"/>
              </a:spcBef>
              <a:spcAft>
                <a:spcPct val="0"/>
              </a:spcAft>
              <a:buChar char="–"/>
              <a:defRPr sz="1500" baseline="0">
                <a:solidFill>
                  <a:schemeClr val="tx1"/>
                </a:solidFill>
                <a:latin typeface="+mn-lt"/>
                <a:ea typeface="+mn-ea"/>
              </a:defRPr>
            </a:lvl2pPr>
            <a:lvl3pPr marL="1143000" indent="-228600" algn="l" rtl="0" eaLnBrk="1" fontAlgn="base" hangingPunct="1">
              <a:spcBef>
                <a:spcPct val="20000"/>
              </a:spcBef>
              <a:spcAft>
                <a:spcPct val="0"/>
              </a:spcAft>
              <a:buChar char="•"/>
              <a:defRPr sz="1500">
                <a:solidFill>
                  <a:schemeClr val="tx1"/>
                </a:solidFill>
                <a:latin typeface="+mn-lt"/>
                <a:ea typeface="+mn-ea"/>
              </a:defRPr>
            </a:lvl3pPr>
            <a:lvl4pPr marL="1600200" indent="-228600" algn="l" rtl="0" eaLnBrk="1" fontAlgn="base" hangingPunct="1">
              <a:spcBef>
                <a:spcPct val="20000"/>
              </a:spcBef>
              <a:spcAft>
                <a:spcPct val="0"/>
              </a:spcAft>
              <a:buChar char="–"/>
              <a:defRPr sz="1500">
                <a:solidFill>
                  <a:schemeClr val="tx1"/>
                </a:solidFill>
                <a:latin typeface="+mn-lt"/>
                <a:ea typeface="+mn-ea"/>
              </a:defRPr>
            </a:lvl4pPr>
            <a:lvl5pPr marL="2057400" indent="-228600" algn="l" rtl="0" eaLnBrk="1" fontAlgn="base" hangingPunct="1">
              <a:spcBef>
                <a:spcPct val="20000"/>
              </a:spcBef>
              <a:spcAft>
                <a:spcPct val="0"/>
              </a:spcAft>
              <a:buChar char="»"/>
              <a:defRPr sz="1500">
                <a:solidFill>
                  <a:schemeClr val="tx1"/>
                </a:solidFill>
                <a:latin typeface="+mn-lt"/>
                <a:ea typeface="+mn-ea"/>
              </a:defRPr>
            </a:lvl5pPr>
            <a:lvl6pPr marL="2514600" indent="-228600" algn="l" rtl="0" eaLnBrk="1" fontAlgn="base" hangingPunct="1">
              <a:spcBef>
                <a:spcPct val="20000"/>
              </a:spcBef>
              <a:spcAft>
                <a:spcPct val="0"/>
              </a:spcAft>
              <a:buChar char="»"/>
              <a:defRPr sz="1500">
                <a:solidFill>
                  <a:schemeClr val="tx1"/>
                </a:solidFill>
                <a:latin typeface="+mn-lt"/>
                <a:ea typeface="+mn-ea"/>
              </a:defRPr>
            </a:lvl6pPr>
            <a:lvl7pPr marL="2971800" indent="-228600" algn="l" rtl="0" eaLnBrk="1" fontAlgn="base" hangingPunct="1">
              <a:spcBef>
                <a:spcPct val="20000"/>
              </a:spcBef>
              <a:spcAft>
                <a:spcPct val="0"/>
              </a:spcAft>
              <a:buChar char="»"/>
              <a:defRPr sz="1500">
                <a:solidFill>
                  <a:schemeClr val="tx1"/>
                </a:solidFill>
                <a:latin typeface="+mn-lt"/>
                <a:ea typeface="+mn-ea"/>
              </a:defRPr>
            </a:lvl7pPr>
            <a:lvl8pPr marL="3429000" indent="-228600" algn="l" rtl="0" eaLnBrk="1" fontAlgn="base" hangingPunct="1">
              <a:spcBef>
                <a:spcPct val="20000"/>
              </a:spcBef>
              <a:spcAft>
                <a:spcPct val="0"/>
              </a:spcAft>
              <a:buChar char="»"/>
              <a:defRPr sz="1500">
                <a:solidFill>
                  <a:schemeClr val="tx1"/>
                </a:solidFill>
                <a:latin typeface="+mn-lt"/>
                <a:ea typeface="+mn-ea"/>
              </a:defRPr>
            </a:lvl8pPr>
            <a:lvl9pPr marL="3886200" indent="-228600" algn="l" rtl="0" eaLnBrk="1" fontAlgn="base" hangingPunct="1">
              <a:spcBef>
                <a:spcPct val="20000"/>
              </a:spcBef>
              <a:spcAft>
                <a:spcPct val="0"/>
              </a:spcAft>
              <a:buChar char="»"/>
              <a:defRPr sz="1500">
                <a:solidFill>
                  <a:schemeClr val="tx1"/>
                </a:solidFill>
                <a:latin typeface="+mn-lt"/>
                <a:ea typeface="+mn-ea"/>
              </a:defRPr>
            </a:lvl9pPr>
          </a:lstStyle>
          <a:p>
            <a:pPr>
              <a:buClr>
                <a:schemeClr val="tx1">
                  <a:lumMod val="65000"/>
                  <a:lumOff val="35000"/>
                </a:schemeClr>
              </a:buClr>
              <a:buFont typeface="Arial"/>
              <a:buChar char="•"/>
            </a:pPr>
            <a:r>
              <a:rPr lang="da-DK" sz="2000" kern="0" dirty="0" smtClean="0">
                <a:latin typeface="Trebuchet MS"/>
                <a:cs typeface="Trebuchet MS"/>
              </a:rPr>
              <a:t>Endoskop</a:t>
            </a:r>
            <a:endParaRPr lang="da-DK" sz="2000" kern="0" dirty="0">
              <a:latin typeface="Trebuchet MS"/>
              <a:cs typeface="Trebuchet MS"/>
            </a:endParaRPr>
          </a:p>
        </p:txBody>
      </p:sp>
    </p:spTree>
    <p:extLst>
      <p:ext uri="{BB962C8B-B14F-4D97-AF65-F5344CB8AC3E}">
        <p14:creationId xmlns:p14="http://schemas.microsoft.com/office/powerpoint/2010/main" val="4080241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620688"/>
            <a:ext cx="6835775" cy="304800"/>
          </a:xfrm>
        </p:spPr>
        <p:txBody>
          <a:bodyPr/>
          <a:lstStyle/>
          <a:p>
            <a:r>
              <a:rPr lang="da-DK" dirty="0" smtClean="0"/>
              <a:t>Andre typer facade</a:t>
            </a:r>
            <a:endParaRPr lang="da-DK" dirty="0"/>
          </a:p>
        </p:txBody>
      </p:sp>
      <p:sp>
        <p:nvSpPr>
          <p:cNvPr id="3" name="Pladsholder til indhold 2"/>
          <p:cNvSpPr>
            <a:spLocks noGrp="1"/>
          </p:cNvSpPr>
          <p:nvPr>
            <p:ph idx="1"/>
          </p:nvPr>
        </p:nvSpPr>
        <p:spPr>
          <a:xfrm>
            <a:off x="457200" y="1268760"/>
            <a:ext cx="8229600" cy="4857403"/>
          </a:xfrm>
        </p:spPr>
        <p:txBody>
          <a:bodyPr>
            <a:normAutofit/>
          </a:bodyPr>
          <a:lstStyle/>
          <a:p>
            <a:pPr marL="0" indent="0">
              <a:buNone/>
            </a:pPr>
            <a:endParaRPr lang="da-DK" sz="2000" dirty="0">
              <a:solidFill>
                <a:srgbClr val="7030A0"/>
              </a:solidFill>
            </a:endParaRPr>
          </a:p>
        </p:txBody>
      </p:sp>
      <p:pic>
        <p:nvPicPr>
          <p:cNvPr id="8196" name="Picture 4" descr="\\Labclus\p-center-vent\RÅDGIVNINGSTEAMET\videncenter\Fotos\Enfamiiehuse 1960-79\_MG_24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910353"/>
            <a:ext cx="2499913" cy="3425807"/>
          </a:xfrm>
          <a:prstGeom prst="rect">
            <a:avLst/>
          </a:prstGeom>
          <a:noFill/>
          <a:extLst>
            <a:ext uri="{909E8E84-426E-40dd-AFC4-6F175D3DCCD1}">
              <a14:hiddenFill xmlns="" xmlns:a14="http://schemas.microsoft.com/office/drawing/2010/main">
                <a:solidFill>
                  <a:srgbClr val="FFFFFF"/>
                </a:solidFill>
              </a14:hiddenFill>
            </a:ext>
          </a:extLst>
        </p:spPr>
      </p:pic>
      <p:pic>
        <p:nvPicPr>
          <p:cNvPr id="8197" name="Picture 5" descr="\\Labclus\p-center-vent\RÅDGIVNINGSTEAMET\videncenter\Fotos\Enfamiiehuse 1960-79\_MG_24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686216"/>
            <a:ext cx="3059832" cy="2040210"/>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Labclus\p-center-vent\RÅDGIVNINGSTEAMET\videncenter\Fotos\Enfamiiehuse 1960-79\DSC_008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077072"/>
            <a:ext cx="2594925" cy="173709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8" name="Tabel 7"/>
          <p:cNvGraphicFramePr>
            <a:graphicFrameLocks noGrp="1"/>
          </p:cNvGraphicFramePr>
          <p:nvPr>
            <p:extLst>
              <p:ext uri="{D42A27DB-BD31-4B8C-83A1-F6EECF244321}">
                <p14:modId xmlns:p14="http://schemas.microsoft.com/office/powerpoint/2010/main" val="3886678254"/>
              </p:ext>
            </p:extLst>
          </p:nvPr>
        </p:nvGraphicFramePr>
        <p:xfrm>
          <a:off x="971600" y="1484784"/>
          <a:ext cx="7618613" cy="2307276"/>
        </p:xfrm>
        <a:graphic>
          <a:graphicData uri="http://schemas.openxmlformats.org/drawingml/2006/table">
            <a:tbl>
              <a:tblPr firstRow="1" bandRow="1">
                <a:tableStyleId>{5C22544A-7EE6-4342-B048-85BDC9FD1C3A}</a:tableStyleId>
              </a:tblPr>
              <a:tblGrid>
                <a:gridCol w="3910709"/>
                <a:gridCol w="3707904"/>
              </a:tblGrid>
              <a:tr h="360040">
                <a:tc>
                  <a:txBody>
                    <a:bodyPr/>
                    <a:lstStyle/>
                    <a:p>
                      <a:r>
                        <a:rPr lang="da-DK" sz="1600" dirty="0" smtClean="0"/>
                        <a:t>Hvad skal tjekkes?</a:t>
                      </a:r>
                      <a:endParaRPr lang="da-DK" sz="1600" dirty="0"/>
                    </a:p>
                  </a:txBody>
                  <a:tcPr/>
                </a:tc>
                <a:tc>
                  <a:txBody>
                    <a:bodyPr/>
                    <a:lstStyle/>
                    <a:p>
                      <a:r>
                        <a:rPr lang="da-DK" sz="1600" dirty="0" smtClean="0"/>
                        <a:t>Hvad skal gøres?</a:t>
                      </a:r>
                      <a:endParaRPr lang="da-DK" sz="1600" dirty="0"/>
                    </a:p>
                  </a:txBody>
                  <a:tcPr/>
                </a:tc>
              </a:tr>
              <a:tr h="1947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smtClean="0">
                          <a:solidFill>
                            <a:schemeClr val="tx1"/>
                          </a:solidFill>
                        </a:rPr>
                        <a:t>Ved andre ydervægge, så tjek om den er isoleret. Prøv og find oplysninger i energimærkningsrapporterne eller find tegninger af huset. Nogle huse har særligt tynde vægge under vinduerne – såkaldte brystninger.  Her bør man især være opmærksom på, om der kan efterisoleres. </a:t>
                      </a:r>
                      <a:endParaRPr lang="da-DK"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smtClean="0">
                          <a:solidFill>
                            <a:schemeClr val="tx1"/>
                          </a:solidFill>
                        </a:rPr>
                        <a:t>Hvordan du kan forbedre isoleringen, afhænger af væggens opbygning. </a:t>
                      </a:r>
                    </a:p>
                    <a:p>
                      <a:endParaRPr lang="da-DK" sz="1600" dirty="0">
                        <a:solidFill>
                          <a:schemeClr val="tx1"/>
                        </a:solidFill>
                      </a:endParaRPr>
                    </a:p>
                  </a:txBody>
                  <a:tcPr/>
                </a:tc>
              </a:tr>
            </a:tbl>
          </a:graphicData>
        </a:graphic>
      </p:graphicFrame>
    </p:spTree>
    <p:extLst>
      <p:ext uri="{BB962C8B-B14F-4D97-AF65-F5344CB8AC3E}">
        <p14:creationId xmlns:p14="http://schemas.microsoft.com/office/powerpoint/2010/main" val="1199065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F22F492AE8914D8B73C3E3C23F308D" ma:contentTypeVersion="31" ma:contentTypeDescription="Opret et nyt dokument." ma:contentTypeScope="" ma:versionID="1028beaa144d05e948369b987caf50e3">
  <xsd:schema xmlns:xsd="http://www.w3.org/2001/XMLSchema" xmlns:xs="http://www.w3.org/2001/XMLSchema" xmlns:p="http://schemas.microsoft.com/office/2006/metadata/properties" xmlns:ns1="http://schemas.microsoft.com/sharepoint/v3" xmlns:ns2="b1cfadd8-d294-4d34-bc36-10edd03a80b3" xmlns:ns3="57e246f5-a181-4ddd-bcfa-8f2bd33c0c9c" targetNamespace="http://schemas.microsoft.com/office/2006/metadata/properties" ma:root="true" ma:fieldsID="9e062dd460a46b14fcff5ecb85d09ee7" ns1:_="" ns2:_="" ns3:_="">
    <xsd:import namespace="http://schemas.microsoft.com/sharepoint/v3"/>
    <xsd:import namespace="b1cfadd8-d294-4d34-bc36-10edd03a80b3"/>
    <xsd:import namespace="57e246f5-a181-4ddd-bcfa-8f2bd33c0c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Filtyp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Tes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cfadd8-d294-4d34-bc36-10edd03a8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description="" ma:indexed="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Filtype" ma:index="17" nillable="true" ma:displayName="Filtype" ma:format="Dropdown" ma:indexed="true" ma:internalName="Filtype">
      <xsd:simpleType>
        <xsd:restriction base="dms:Text">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ledmærker" ma:readOnly="false" ma:fieldId="{5cf76f15-5ced-4ddc-b409-7134ff3c332f}" ma:taxonomyMulti="true" ma:sspId="fcff2bff-98dc-460d-973e-03f7511429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Test" ma:index="28" nillable="true" ma:displayName="Test" ma:format="Dropdown" ma:list="UserInfo" ma:SharePointGroup="0" ma:internalName="Tes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e246f5-a181-4ddd-bcfa-8f2bd33c0c9c"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6" nillable="true" ma:displayName="Taxonomy Catch All Column" ma:hidden="true" ma:list="{4651abdf-1673-48e2-821d-f5cd0b68c3fe}" ma:internalName="TaxCatchAll" ma:showField="CatchAllData" ma:web="57e246f5-a181-4ddd-bcfa-8f2bd33c0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e246f5-a181-4ddd-bcfa-8f2bd33c0c9c" xsi:nil="true"/>
    <_ip_UnifiedCompliancePolicyUIAction xmlns="http://schemas.microsoft.com/sharepoint/v3" xsi:nil="true"/>
    <lcf76f155ced4ddcb4097134ff3c332f xmlns="b1cfadd8-d294-4d34-bc36-10edd03a80b3">
      <Terms xmlns="http://schemas.microsoft.com/office/infopath/2007/PartnerControls"/>
    </lcf76f155ced4ddcb4097134ff3c332f>
    <Test xmlns="b1cfadd8-d294-4d34-bc36-10edd03a80b3">
      <UserInfo>
        <DisplayName/>
        <AccountId xsi:nil="true"/>
        <AccountType/>
      </UserInfo>
    </Test>
    <Filtype xmlns="b1cfadd8-d294-4d34-bc36-10edd03a80b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79D0AE6-8701-4A20-BB06-9DB80548D64F}"/>
</file>

<file path=customXml/itemProps2.xml><?xml version="1.0" encoding="utf-8"?>
<ds:datastoreItem xmlns:ds="http://schemas.openxmlformats.org/officeDocument/2006/customXml" ds:itemID="{D8D8EAEB-AEA7-4899-BEB2-D2E87321E386}"/>
</file>

<file path=customXml/itemProps3.xml><?xml version="1.0" encoding="utf-8"?>
<ds:datastoreItem xmlns:ds="http://schemas.openxmlformats.org/officeDocument/2006/customXml" ds:itemID="{1B02A26E-F900-4E0F-B86E-D1C0094BE0CF}"/>
</file>

<file path=docProps/app.xml><?xml version="1.0" encoding="utf-8"?>
<Properties xmlns="http://schemas.openxmlformats.org/officeDocument/2006/extended-properties" xmlns:vt="http://schemas.openxmlformats.org/officeDocument/2006/docPropsVTypes">
  <TotalTime>280</TotalTime>
  <Words>1350</Words>
  <Application>Microsoft Office PowerPoint</Application>
  <PresentationFormat>Skærmshow (4:3)</PresentationFormat>
  <Paragraphs>147</Paragraphs>
  <Slides>20</Slides>
  <Notes>18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20</vt:i4>
      </vt:variant>
    </vt:vector>
  </HeadingPairs>
  <TitlesOfParts>
    <vt:vector size="25" baseType="lpstr">
      <vt:lpstr>Arial</vt:lpstr>
      <vt:lpstr>Calibri</vt:lpstr>
      <vt:lpstr>Tahoma</vt:lpstr>
      <vt:lpstr>Trebuchet MS</vt:lpstr>
      <vt:lpstr>Kontortema</vt:lpstr>
      <vt:lpstr>Sådan energitjekkes klimaskærmen</vt:lpstr>
      <vt:lpstr>Tjeklister på ByggeriOgEnergi.dk</vt:lpstr>
      <vt:lpstr>PowerPoint-præsentation</vt:lpstr>
      <vt:lpstr>Tjek isoleringen på loftet</vt:lpstr>
      <vt:lpstr>Tjek skunklemme og loftlemme </vt:lpstr>
      <vt:lpstr>Tjek isoleringen i skunk og skråvægge</vt:lpstr>
      <vt:lpstr>Tjek om huset har hulmursisolering</vt:lpstr>
      <vt:lpstr>Professionelle redskaber</vt:lpstr>
      <vt:lpstr>Andre typer facade</vt:lpstr>
      <vt:lpstr>Udvendig facadeisolering</vt:lpstr>
      <vt:lpstr>Tjek om der er utætheder omkring vinduer og døre</vt:lpstr>
      <vt:lpstr>PowerPoint-præsentation</vt:lpstr>
      <vt:lpstr>Tjek vinduerne</vt:lpstr>
      <vt:lpstr>Tjek vinduets træ</vt:lpstr>
      <vt:lpstr>Tjek vinduer med forsatsrammer</vt:lpstr>
      <vt:lpstr>Forsatsruder,  der ikke slutter tæt</vt:lpstr>
      <vt:lpstr>Vinduer med et lag glas</vt:lpstr>
      <vt:lpstr>Ovenlyskupler</vt:lpstr>
      <vt:lpstr>Tjek yderdørene</vt:lpstr>
      <vt:lpstr>Isolering mod kælder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02_hvordanenergitjekkesklimask_rmen_faglaerer_19</dc:title>
  <dc:creator>Kai Borggreen</dc:creator>
  <cp:lastModifiedBy>Iben Østergaard</cp:lastModifiedBy>
  <cp:revision>21</cp:revision>
  <cp:lastPrinted>2019-06-24T10:43:39Z</cp:lastPrinted>
  <dcterms:created xsi:type="dcterms:W3CDTF">2008-11-18T13:11:39Z</dcterms:created>
  <dcterms:modified xsi:type="dcterms:W3CDTF">2019-06-24T12:51:58Z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0x010100BDF22F492AE8914D8B73C3E3C23F308D</vt:lpwstr>
  </property>
  <property fmtid="{D5CDD505-2E9C-101B-9397-08002B2CF9AE}" pid="3" name="Order">
    <vt:r8>8800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