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entation.xml" ContentType="application/vnd.openxmlformats-officedocument.presentationml.presentation.main+xml"/>
  <Override PartName="/ppt/notesSlides/notesSlide15.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7.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6.xml" ContentType="application/vnd.openxmlformats-officedocument.presentationml.slideLayout+xml"/>
  <Override PartName="/ppt/notesSlides/notesSlide3.xml" ContentType="application/vnd.openxmlformats-officedocument.presentationml.notesSlide+xml"/>
  <Override PartName="/ppt/slideLayouts/slideLayout7.xml" ContentType="application/vnd.openxmlformats-officedocument.presentationml.slideLayout+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256" r:id="rId2"/>
    <p:sldId id="263" r:id="rId3"/>
    <p:sldId id="270" r:id="rId4"/>
    <p:sldId id="1008" r:id="rId5"/>
    <p:sldId id="276" r:id="rId6"/>
    <p:sldId id="271" r:id="rId7"/>
    <p:sldId id="973" r:id="rId8"/>
    <p:sldId id="972" r:id="rId9"/>
    <p:sldId id="974" r:id="rId10"/>
    <p:sldId id="264" r:id="rId11"/>
    <p:sldId id="275" r:id="rId12"/>
    <p:sldId id="272" r:id="rId13"/>
    <p:sldId id="293" r:id="rId14"/>
    <p:sldId id="330" r:id="rId15"/>
    <p:sldId id="337" r:id="rId16"/>
    <p:sldId id="416" r:id="rId17"/>
    <p:sldId id="417" r:id="rId18"/>
    <p:sldId id="418" r:id="rId19"/>
    <p:sldId id="980" r:id="rId20"/>
    <p:sldId id="474" r:id="rId21"/>
    <p:sldId id="277" r:id="rId22"/>
    <p:sldId id="548" r:id="rId23"/>
    <p:sldId id="549" r:id="rId24"/>
    <p:sldId id="556" r:id="rId25"/>
    <p:sldId id="815" r:id="rId26"/>
    <p:sldId id="557" r:id="rId27"/>
    <p:sldId id="562" r:id="rId28"/>
    <p:sldId id="273" r:id="rId29"/>
    <p:sldId id="559" r:id="rId30"/>
    <p:sldId id="841" r:id="rId31"/>
    <p:sldId id="560" r:id="rId32"/>
    <p:sldId id="278" r:id="rId33"/>
    <p:sldId id="281" r:id="rId34"/>
    <p:sldId id="280" r:id="rId35"/>
    <p:sldId id="282" r:id="rId36"/>
    <p:sldId id="283" r:id="rId37"/>
    <p:sldId id="284" r:id="rId38"/>
    <p:sldId id="842" r:id="rId39"/>
    <p:sldId id="843" r:id="rId40"/>
    <p:sldId id="844" r:id="rId41"/>
    <p:sldId id="580" r:id="rId42"/>
    <p:sldId id="579" r:id="rId43"/>
    <p:sldId id="581" r:id="rId44"/>
    <p:sldId id="287" r:id="rId45"/>
    <p:sldId id="835" r:id="rId46"/>
    <p:sldId id="839" r:id="rId47"/>
    <p:sldId id="462" r:id="rId48"/>
    <p:sldId id="332" r:id="rId49"/>
    <p:sldId id="845" r:id="rId50"/>
    <p:sldId id="355" r:id="rId51"/>
    <p:sldId id="354" r:id="rId52"/>
    <p:sldId id="480" r:id="rId53"/>
    <p:sldId id="806" r:id="rId54"/>
    <p:sldId id="302" r:id="rId55"/>
    <p:sldId id="316" r:id="rId56"/>
    <p:sldId id="969" r:id="rId57"/>
    <p:sldId id="970" r:id="rId58"/>
    <p:sldId id="443" r:id="rId59"/>
    <p:sldId id="381" r:id="rId60"/>
    <p:sldId id="840" r:id="rId61"/>
    <p:sldId id="288" r:id="rId62"/>
    <p:sldId id="289" r:id="rId63"/>
    <p:sldId id="290" r:id="rId64"/>
    <p:sldId id="291" r:id="rId65"/>
    <p:sldId id="267" r:id="rId66"/>
    <p:sldId id="981" r:id="rId67"/>
    <p:sldId id="982" r:id="rId68"/>
    <p:sldId id="983" r:id="rId69"/>
    <p:sldId id="984" r:id="rId70"/>
    <p:sldId id="985" r:id="rId71"/>
    <p:sldId id="986" r:id="rId72"/>
    <p:sldId id="988" r:id="rId73"/>
    <p:sldId id="989" r:id="rId74"/>
    <p:sldId id="990" r:id="rId75"/>
    <p:sldId id="991" r:id="rId76"/>
    <p:sldId id="992" r:id="rId77"/>
    <p:sldId id="993" r:id="rId78"/>
    <p:sldId id="996" r:id="rId79"/>
    <p:sldId id="994" r:id="rId80"/>
    <p:sldId id="995" r:id="rId81"/>
    <p:sldId id="997" r:id="rId82"/>
    <p:sldId id="998" r:id="rId83"/>
    <p:sldId id="999" r:id="rId84"/>
    <p:sldId id="1000" r:id="rId85"/>
    <p:sldId id="1001" r:id="rId86"/>
    <p:sldId id="1004" r:id="rId87"/>
    <p:sldId id="1002" r:id="rId88"/>
    <p:sldId id="1003" r:id="rId89"/>
    <p:sldId id="1005" r:id="rId90"/>
    <p:sldId id="1006" r:id="rId91"/>
    <p:sldId id="1007" r:id="rId92"/>
    <p:sldId id="975" r:id="rId93"/>
  </p:sldIdLst>
  <p:sldSz cx="12192000" cy="6858000"/>
  <p:notesSz cx="6797675" cy="992822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01" autoAdjust="0"/>
    <p:restoredTop sz="59477" autoAdjust="0"/>
  </p:normalViewPr>
  <p:slideViewPr>
    <p:cSldViewPr snapToGrid="0">
      <p:cViewPr varScale="1">
        <p:scale>
          <a:sx n="55" d="100"/>
          <a:sy n="55" d="100"/>
        </p:scale>
        <p:origin x="176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customXml" Target="../customXml/item1.xml"/><Relationship Id="rId10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4210ADD9-E90D-4520-9C0A-C05D2FF23405}" type="datetimeFigureOut">
              <a:rPr lang="da-DK" smtClean="0"/>
              <a:t>11.01.2021</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CF3904F6-C09F-4BDD-AD77-1346506D4910}" type="slidenum">
              <a:rPr lang="da-DK" smtClean="0"/>
              <a:t>‹nr.›</a:t>
            </a:fld>
            <a:endParaRPr lang="da-DK"/>
          </a:p>
        </p:txBody>
      </p:sp>
    </p:spTree>
    <p:extLst>
      <p:ext uri="{BB962C8B-B14F-4D97-AF65-F5344CB8AC3E}">
        <p14:creationId xmlns:p14="http://schemas.microsoft.com/office/powerpoint/2010/main" val="247342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F3904F6-C09F-4BDD-AD77-1346506D4910}" type="slidenum">
              <a:rPr lang="da-DK" smtClean="0"/>
              <a:t>1</a:t>
            </a:fld>
            <a:endParaRPr lang="da-DK"/>
          </a:p>
        </p:txBody>
      </p:sp>
    </p:spTree>
    <p:extLst>
      <p:ext uri="{BB962C8B-B14F-4D97-AF65-F5344CB8AC3E}">
        <p14:creationId xmlns:p14="http://schemas.microsoft.com/office/powerpoint/2010/main" val="184721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800" b="0" i="0" u="none" strike="noStrike" baseline="0" dirty="0">
                <a:latin typeface="TrebuchetMS"/>
              </a:rPr>
              <a:t>Overordnet set kan de eksisterende terrændækskonstruktioner inddeles i 3 kategorier, afhængigt af strøgulvenes konstruktionshøjde eller højden af laget af </a:t>
            </a:r>
            <a:r>
              <a:rPr lang="da-DK" sz="1800" b="0" i="0" u="none" strike="noStrike" baseline="0" dirty="0" err="1">
                <a:latin typeface="TrebuchetMS"/>
              </a:rPr>
              <a:t>letklinkernødder</a:t>
            </a:r>
            <a:r>
              <a:rPr lang="da-DK" sz="1800" b="0" i="0" u="none" strike="noStrike" baseline="0" dirty="0">
                <a:latin typeface="TrebuchetMS"/>
              </a:rPr>
              <a:t> (se tabel 4).</a:t>
            </a:r>
          </a:p>
          <a:p>
            <a:pPr algn="l"/>
            <a:endParaRPr lang="da-DK" sz="1800" b="0" i="0" u="none" strike="noStrike" baseline="0" dirty="0">
              <a:latin typeface="TrebuchetMS"/>
            </a:endParaRPr>
          </a:p>
          <a:p>
            <a:pPr algn="l"/>
            <a:r>
              <a:rPr lang="da-DK" sz="1800" b="0" i="0" u="none" strike="noStrike" baseline="0" dirty="0">
                <a:latin typeface="TrebuchetMS"/>
              </a:rPr>
              <a:t>Så man skal  finde ud af hvilken konstruktion, der er tale om. Man skal kortlægge konstruktionen. Derom senere.</a:t>
            </a:r>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10</a:t>
            </a:fld>
            <a:endParaRPr lang="da-DK"/>
          </a:p>
        </p:txBody>
      </p:sp>
    </p:spTree>
    <p:extLst>
      <p:ext uri="{BB962C8B-B14F-4D97-AF65-F5344CB8AC3E}">
        <p14:creationId xmlns:p14="http://schemas.microsoft.com/office/powerpoint/2010/main" val="3031325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denne præsentation/guide bruger vi begreberne således. </a:t>
            </a:r>
          </a:p>
        </p:txBody>
      </p:sp>
      <p:sp>
        <p:nvSpPr>
          <p:cNvPr id="4" name="Pladsholder til slidenummer 3"/>
          <p:cNvSpPr>
            <a:spLocks noGrp="1"/>
          </p:cNvSpPr>
          <p:nvPr>
            <p:ph type="sldNum" sz="quarter" idx="5"/>
          </p:nvPr>
        </p:nvSpPr>
        <p:spPr/>
        <p:txBody>
          <a:bodyPr/>
          <a:lstStyle/>
          <a:p>
            <a:fld id="{CF3904F6-C09F-4BDD-AD77-1346506D4910}" type="slidenum">
              <a:rPr lang="da-DK" smtClean="0"/>
              <a:t>11</a:t>
            </a:fld>
            <a:endParaRPr lang="da-DK"/>
          </a:p>
        </p:txBody>
      </p:sp>
    </p:spTree>
    <p:extLst>
      <p:ext uri="{BB962C8B-B14F-4D97-AF65-F5344CB8AC3E}">
        <p14:creationId xmlns:p14="http://schemas.microsoft.com/office/powerpoint/2010/main" val="1499600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800" b="0" i="0" u="none" strike="noStrike" baseline="0" dirty="0">
                <a:latin typeface="TrebuchetMS"/>
              </a:rPr>
              <a:t>Kosmetisk renovering, hvor der udføres en reparation</a:t>
            </a:r>
          </a:p>
          <a:p>
            <a:pPr algn="l"/>
            <a:r>
              <a:rPr lang="da-DK" sz="1800" b="0" i="0" u="none" strike="noStrike" baseline="0" dirty="0">
                <a:latin typeface="TrebuchetMS"/>
              </a:rPr>
              <a:t>af gulvbelægning på en eksisterende terrændækskonstruktion,</a:t>
            </a:r>
          </a:p>
          <a:p>
            <a:pPr algn="l"/>
            <a:r>
              <a:rPr lang="da-DK" sz="1800" b="0" i="0" u="none" strike="noStrike" baseline="0" dirty="0">
                <a:latin typeface="TrebuchetMS"/>
              </a:rPr>
              <a:t>grundet overfladeskader på</a:t>
            </a:r>
          </a:p>
          <a:p>
            <a:pPr algn="l"/>
            <a:r>
              <a:rPr lang="da-DK" sz="1800" b="0" i="0" u="none" strike="noStrike" baseline="0" dirty="0">
                <a:latin typeface="TrebuchetMS"/>
              </a:rPr>
              <a:t>gulvbelægning, herunder slid, vandpåvirkning osv.</a:t>
            </a:r>
          </a:p>
          <a:p>
            <a:pPr algn="l"/>
            <a:r>
              <a:rPr lang="da-DK" sz="1800" b="0" i="0" u="none" strike="noStrike" baseline="0" dirty="0">
                <a:latin typeface="TrebuchetMS"/>
              </a:rPr>
              <a:t>(se afsnit 1.1).</a:t>
            </a:r>
          </a:p>
          <a:p>
            <a:pPr algn="l"/>
            <a:r>
              <a:rPr lang="da-DK" sz="1800" b="0" i="0" u="none" strike="noStrike" baseline="0" dirty="0">
                <a:latin typeface="TrebuchetMS"/>
              </a:rPr>
              <a:t>• Fugtteknisk renovering i forbindelse med problemer</a:t>
            </a:r>
          </a:p>
          <a:p>
            <a:pPr algn="l"/>
            <a:r>
              <a:rPr lang="da-DK" sz="1800" b="0" i="0" u="none" strike="noStrike" baseline="0" dirty="0">
                <a:latin typeface="TrebuchetMS"/>
              </a:rPr>
              <a:t>med kritisk fugt-/vandpåvirkning af gulv- og</a:t>
            </a:r>
          </a:p>
          <a:p>
            <a:pPr algn="l"/>
            <a:r>
              <a:rPr lang="da-DK" sz="1800" b="0" i="0" u="none" strike="noStrike" baseline="0" dirty="0">
                <a:latin typeface="TrebuchetMS"/>
              </a:rPr>
              <a:t>terrændækskonstruktionen, herunder opstigende</a:t>
            </a:r>
          </a:p>
          <a:p>
            <a:pPr algn="l"/>
            <a:r>
              <a:rPr lang="da-DK" sz="1800" b="0" i="0" u="none" strike="noStrike" baseline="0" dirty="0">
                <a:latin typeface="TrebuchetMS"/>
              </a:rPr>
              <a:t>grundfugt, sprunget vandrør, defekt eller manglende</a:t>
            </a:r>
          </a:p>
          <a:p>
            <a:pPr algn="l"/>
            <a:r>
              <a:rPr lang="da-DK" sz="1800" b="0" i="0" u="none" strike="noStrike" baseline="0" dirty="0">
                <a:latin typeface="TrebuchetMS"/>
              </a:rPr>
              <a:t>dræn, overisolering osv. (se afsnit 1.2).</a:t>
            </a:r>
          </a:p>
          <a:p>
            <a:pPr algn="l"/>
            <a:r>
              <a:rPr lang="da-DK" sz="1800" b="0" i="0" u="none" strike="noStrike" baseline="0" dirty="0">
                <a:latin typeface="TrebuchetMS"/>
              </a:rPr>
              <a:t>• Komfortrenovering i form af efterisolering af terrændækskonstruktionen</a:t>
            </a:r>
          </a:p>
          <a:p>
            <a:pPr algn="l"/>
            <a:r>
              <a:rPr lang="da-DK" sz="1800" b="0" i="0" u="none" strike="noStrike" baseline="0" dirty="0">
                <a:latin typeface="TrebuchetMS"/>
              </a:rPr>
              <a:t>eller etablering af gulvvarme,</a:t>
            </a:r>
          </a:p>
          <a:p>
            <a:pPr algn="l"/>
            <a:r>
              <a:rPr lang="da-DK" sz="1800" b="0" i="0" u="none" strike="noStrike" baseline="0" dirty="0">
                <a:latin typeface="TrebuchetMS"/>
              </a:rPr>
              <a:t>herunder også værdiforøgende renovering</a:t>
            </a:r>
          </a:p>
          <a:p>
            <a:pPr algn="l"/>
            <a:endParaRPr lang="da-DK" sz="1800" b="0" i="0" u="none" strike="noStrike" baseline="0" dirty="0">
              <a:solidFill>
                <a:srgbClr val="000000"/>
              </a:solidFill>
              <a:effectLst/>
              <a:latin typeface="TrebuchetMS"/>
              <a:ea typeface="Calibri" panose="020F0502020204030204" pitchFamily="34" charset="0"/>
              <a:cs typeface="Times New Roman" panose="02020603050405020304" pitchFamily="18" charset="0"/>
            </a:endParaRPr>
          </a:p>
          <a:p>
            <a:pPr algn="l"/>
            <a:endParaRPr lang="da-DK" sz="1800" b="0" i="0" u="none" strike="noStrike" baseline="0" dirty="0">
              <a:solidFill>
                <a:srgbClr val="000000"/>
              </a:solidFill>
              <a:effectLst/>
              <a:latin typeface="TrebuchetMS"/>
              <a:ea typeface="Calibri" panose="020F0502020204030204" pitchFamily="34" charset="0"/>
              <a:cs typeface="Times New Roman" panose="02020603050405020304" pitchFamily="18" charset="0"/>
            </a:endParaRPr>
          </a:p>
          <a:p>
            <a:pPr algn="l"/>
            <a:r>
              <a:rPr lang="da-DK" sz="1800" b="0" i="0" u="none" strike="noStrike" baseline="0" dirty="0">
                <a:latin typeface="TrebuchetMS"/>
              </a:rPr>
              <a:t>Er renoveringen af terrændækskonstruktionen motiveret</a:t>
            </a:r>
          </a:p>
          <a:p>
            <a:pPr algn="l"/>
            <a:r>
              <a:rPr lang="da-DK" sz="1800" b="0" i="0" u="none" strike="noStrike" baseline="0" dirty="0">
                <a:latin typeface="TrebuchetMS"/>
              </a:rPr>
              <a:t>af en fugt- eller vandskade, er det først og fremmest</a:t>
            </a:r>
          </a:p>
          <a:p>
            <a:pPr algn="l"/>
            <a:r>
              <a:rPr lang="da-DK" sz="1800" b="0" i="0" u="none" strike="noStrike" baseline="0" dirty="0">
                <a:latin typeface="TrebuchetMS"/>
              </a:rPr>
              <a:t>vigtigt, at årsagen bliver kortlagt og udbedret.</a:t>
            </a:r>
            <a:endParaRPr lang="da-DK" sz="1800" b="0" i="0" u="none" strike="noStrike" baseline="0" dirty="0">
              <a:solidFill>
                <a:srgbClr val="000000"/>
              </a:solidFill>
              <a:effectLst/>
              <a:latin typeface="TrebuchetMS"/>
              <a:cs typeface="Times New Roman" panose="02020603050405020304" pitchFamily="18" charset="0"/>
            </a:endParaRPr>
          </a:p>
          <a:p>
            <a:pPr algn="l"/>
            <a:endParaRPr lang="da-DK" sz="1800" b="0" i="0" u="none" strike="noStrike" baseline="0" dirty="0">
              <a:solidFill>
                <a:srgbClr val="000000"/>
              </a:solidFill>
              <a:effectLst/>
              <a:latin typeface="TrebuchetMS"/>
              <a:ea typeface="Calibri" panose="020F0502020204030204" pitchFamily="34" charset="0"/>
              <a:cs typeface="Times New Roman" panose="02020603050405020304" pitchFamily="18" charset="0"/>
            </a:endParaRPr>
          </a:p>
          <a:p>
            <a:pPr algn="l"/>
            <a:r>
              <a:rPr lang="da-DK" sz="1800" b="0" i="0" u="none" strike="noStrike" baseline="0" dirty="0">
                <a:latin typeface="TrebuchetMS"/>
              </a:rPr>
              <a:t>I forhold til merisolering af terrændækskonstruktionen,</a:t>
            </a:r>
          </a:p>
          <a:p>
            <a:pPr algn="l"/>
            <a:r>
              <a:rPr lang="da-DK" sz="1800" b="0" i="0" u="none" strike="noStrike" baseline="0" dirty="0">
                <a:latin typeface="TrebuchetMS"/>
              </a:rPr>
              <a:t>som både giver øget komfort og en værdiforøgelse af</a:t>
            </a:r>
          </a:p>
          <a:p>
            <a:pPr algn="l"/>
            <a:r>
              <a:rPr lang="da-DK" sz="1800" b="0" i="0" u="none" strike="noStrike" baseline="0" dirty="0">
                <a:latin typeface="TrebuchetMS"/>
              </a:rPr>
              <a:t>bygningen, er det grundlæggende højden på strøgulvkonstruktionen,</a:t>
            </a:r>
          </a:p>
          <a:p>
            <a:pPr algn="l"/>
            <a:r>
              <a:rPr lang="da-DK" sz="1800" b="0" i="0" u="none" strike="noStrike" baseline="0" dirty="0">
                <a:latin typeface="TrebuchetMS"/>
              </a:rPr>
              <a:t>som afgør, om der findes økonomisk</a:t>
            </a:r>
          </a:p>
          <a:p>
            <a:pPr algn="l"/>
            <a:r>
              <a:rPr lang="da-DK" sz="1800" b="0" i="0" u="none" strike="noStrike" baseline="0" dirty="0">
                <a:latin typeface="TrebuchetMS"/>
              </a:rPr>
              <a:t>rentable og fugtteknisk forsvarlige løsninger – og i givet</a:t>
            </a:r>
          </a:p>
          <a:p>
            <a:pPr algn="l"/>
            <a:r>
              <a:rPr lang="da-DK" sz="1800" b="0" i="0" u="none" strike="noStrike" baseline="0" dirty="0">
                <a:latin typeface="TrebuchetMS"/>
              </a:rPr>
              <a:t>fald hvilke. Læs mere i afsnit 3.</a:t>
            </a:r>
          </a:p>
          <a:p>
            <a:pPr algn="l"/>
            <a:r>
              <a:rPr lang="da-DK" sz="1800" b="0" i="0" u="none" strike="noStrike" baseline="0" dirty="0">
                <a:latin typeface="TrebuchetMS"/>
              </a:rPr>
              <a:t>Der er ofte et ønske om gulvvarme i disse renoveringer.</a:t>
            </a:r>
          </a:p>
          <a:p>
            <a:pPr algn="l"/>
            <a:r>
              <a:rPr lang="da-DK" sz="1800" b="0" i="0" u="none" strike="noStrike" baseline="0" dirty="0">
                <a:latin typeface="TrebuchetMS"/>
              </a:rPr>
              <a:t>Her skal man være opmærksom på, at merisoleringen af</a:t>
            </a:r>
          </a:p>
          <a:p>
            <a:pPr algn="l"/>
            <a:r>
              <a:rPr lang="da-DK" sz="1800" b="0" i="0" u="none" strike="noStrike" baseline="0" dirty="0">
                <a:latin typeface="TrebuchetMS"/>
              </a:rPr>
              <a:t>terrændækskonstruktionen i sig selv giver øget komfort,</a:t>
            </a:r>
          </a:p>
          <a:p>
            <a:pPr algn="l"/>
            <a:r>
              <a:rPr lang="da-DK" sz="1800" b="0" i="0" u="none" strike="noStrike" baseline="0" dirty="0">
                <a:latin typeface="TrebuchetMS"/>
              </a:rPr>
              <a:t>fordi der bliver langt mindre fodkoldt. Efterisolering</a:t>
            </a:r>
          </a:p>
          <a:p>
            <a:pPr algn="l"/>
            <a:r>
              <a:rPr lang="da-DK" sz="1800" b="0" i="0" u="none" strike="noStrike" baseline="0" dirty="0">
                <a:latin typeface="TrebuchetMS"/>
              </a:rPr>
              <a:t>reducerer dermed behovet for gulvvarme mod </a:t>
            </a:r>
            <a:r>
              <a:rPr lang="da-DK" sz="1800" b="0" i="0" u="none" strike="noStrike" baseline="0" dirty="0" err="1">
                <a:latin typeface="TrebuchetMS"/>
              </a:rPr>
              <a:t>fodkulde</a:t>
            </a:r>
            <a:r>
              <a:rPr lang="da-DK" sz="1800" b="0" i="0" u="none" strike="noStrike" baseline="0" dirty="0">
                <a:latin typeface="TrebuchetMS"/>
              </a:rPr>
              <a:t>.</a:t>
            </a:r>
            <a:endParaRPr lang="da-DK"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På grund af bygningernes alder, nedslidte gulvbelægninger eller fordi vores forventninger til komfort og reduceret energiforbrug er steget, står mange bygningsejere foran et ønske om renovering af disse gulvkonstruktioner. Der er dog mange faktorer, der har indflydelse på, hvordan man sikrer en robust og langtidsholdbar renoveringsløsning – især i bygninger fra før 1980.</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Siden midt i ’70erne, efter oliekrisen, stiger ønsket om øget isolering, og man er begyndt i nybyggeri at etablere isolering på den kolde side af terrændækket, dvs. på undersiden af betondækket. Dette muliggør større isoleringstykkelser uden at gå på kompromis med robustheden og holdbarheden af konstruktionerne.</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Denne guide er primært rettet mod bygninger uden kælder med lidt, eller slet ikke isolerede gulvkonstruktioner fra før ca. 1980, og skal klæde læseren på til, at kunne vælge en passende renovering i den konkrete situation. Læseren bliver guidet til at kunne vælge en renoveringsløsning, der opfylder bygningsejerens forventninger og overholder loven, ved at skelne mellem de forskellige konstruktioner, forklare de afgørende mekanismer for en sund konstruktion og beskrive de regler og krav, der skal overholdes ved en renovering. Derudover bliver der givet guidelines i forbindelse med håndtering af særlige opmærksomhedspunkter under udførelsen, for at renoveringsprojektet kommer sikker i mål.</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12</a:t>
            </a:fld>
            <a:endParaRPr lang="da-DK"/>
          </a:p>
        </p:txBody>
      </p:sp>
    </p:spTree>
    <p:extLst>
      <p:ext uri="{BB962C8B-B14F-4D97-AF65-F5344CB8AC3E}">
        <p14:creationId xmlns:p14="http://schemas.microsoft.com/office/powerpoint/2010/main" val="1556972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Her kan læreren vælge at springe lidt lettere over slides om BR18 (op til ca. slide 60)– hvis man vil holde sig til selve gulvrenoveringen – men det kan være vigtigt at vide, hvilken BR-18-kategori renoveringen befinder sig  indenfor. </a:t>
            </a:r>
          </a:p>
          <a:p>
            <a:r>
              <a:rPr lang="da-DK" dirty="0"/>
              <a:t>Ved gulvrenovering kan der være tale om en af disse kategorier. </a:t>
            </a:r>
          </a:p>
        </p:txBody>
      </p:sp>
      <p:sp>
        <p:nvSpPr>
          <p:cNvPr id="4" name="Pladsholder til slidenummer 3"/>
          <p:cNvSpPr>
            <a:spLocks noGrp="1"/>
          </p:cNvSpPr>
          <p:nvPr>
            <p:ph type="sldNum" sz="quarter" idx="5"/>
          </p:nvPr>
        </p:nvSpPr>
        <p:spPr/>
        <p:txBody>
          <a:bodyPr/>
          <a:lstStyle/>
          <a:p>
            <a:fld id="{CF3904F6-C09F-4BDD-AD77-1346506D4910}" type="slidenum">
              <a:rPr lang="da-DK" smtClean="0"/>
              <a:t>13</a:t>
            </a:fld>
            <a:endParaRPr lang="da-DK"/>
          </a:p>
        </p:txBody>
      </p:sp>
    </p:spTree>
    <p:extLst>
      <p:ext uri="{BB962C8B-B14F-4D97-AF65-F5344CB8AC3E}">
        <p14:creationId xmlns:p14="http://schemas.microsoft.com/office/powerpoint/2010/main" val="1954978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Der er forskellige energikrav afhængigt af kategori.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Sommerhuse er ikke med på oversigten her. Krav findes i § 283-286, og mindstekrav til isolering fremgår af tabel 4  til bilag 2 til kap. 11 i BR. Se slide 102-107. </a:t>
            </a:r>
          </a:p>
          <a:p>
            <a:endParaRPr lang="da-DK" dirty="0"/>
          </a:p>
        </p:txBody>
      </p:sp>
      <p:sp>
        <p:nvSpPr>
          <p:cNvPr id="4" name="Pladsholder til slidenummer 3"/>
          <p:cNvSpPr>
            <a:spLocks noGrp="1"/>
          </p:cNvSpPr>
          <p:nvPr>
            <p:ph type="sldNum" sz="quarter" idx="5"/>
          </p:nvPr>
        </p:nvSpPr>
        <p:spPr/>
        <p:txBody>
          <a:bodyPr/>
          <a:lstStyle/>
          <a:p>
            <a:fld id="{EB406200-16F2-1E41-AF0E-6BCBC686714A}" type="slidenum">
              <a:rPr lang="da-DK" smtClean="0"/>
              <a:t>14</a:t>
            </a:fld>
            <a:endParaRPr lang="da-DK"/>
          </a:p>
        </p:txBody>
      </p:sp>
    </p:spTree>
    <p:extLst>
      <p:ext uri="{BB962C8B-B14F-4D97-AF65-F5344CB8AC3E}">
        <p14:creationId xmlns:p14="http://schemas.microsoft.com/office/powerpoint/2010/main" val="2413108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Forskellige regler for de forskellige kategorier – derfor vigtigt at finde den rette kategori</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Sommerhuse er ikke med på oversigten her. Krav findes i § 283-286, og mindstekrav til isolering fremgår af tabel 4  til bilag 2 til kap. 11 i BR. Se slide 102-107. </a:t>
            </a:r>
          </a:p>
          <a:p>
            <a:endParaRPr lang="da-DK" dirty="0"/>
          </a:p>
        </p:txBody>
      </p:sp>
      <p:sp>
        <p:nvSpPr>
          <p:cNvPr id="4" name="Pladsholder til slidenummer 3"/>
          <p:cNvSpPr>
            <a:spLocks noGrp="1"/>
          </p:cNvSpPr>
          <p:nvPr>
            <p:ph type="sldNum" sz="quarter" idx="5"/>
          </p:nvPr>
        </p:nvSpPr>
        <p:spPr/>
        <p:txBody>
          <a:bodyPr/>
          <a:lstStyle/>
          <a:p>
            <a:fld id="{EB406200-16F2-1E41-AF0E-6BCBC686714A}" type="slidenum">
              <a:rPr lang="da-DK" smtClean="0"/>
              <a:t>15</a:t>
            </a:fld>
            <a:endParaRPr lang="da-DK"/>
          </a:p>
        </p:txBody>
      </p:sp>
    </p:spTree>
    <p:extLst>
      <p:ext uri="{BB962C8B-B14F-4D97-AF65-F5344CB8AC3E}">
        <p14:creationId xmlns:p14="http://schemas.microsoft.com/office/powerpoint/2010/main" val="447051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B406200-16F2-1E41-AF0E-6BCBC686714A}" type="slidenum">
              <a:rPr lang="da-DK" smtClean="0"/>
              <a:t>16</a:t>
            </a:fld>
            <a:endParaRPr lang="da-DK"/>
          </a:p>
        </p:txBody>
      </p:sp>
    </p:spTree>
    <p:extLst>
      <p:ext uri="{BB962C8B-B14F-4D97-AF65-F5344CB8AC3E}">
        <p14:creationId xmlns:p14="http://schemas.microsoft.com/office/powerpoint/2010/main" val="3175798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B406200-16F2-1E41-AF0E-6BCBC686714A}" type="slidenum">
              <a:rPr lang="da-DK" smtClean="0"/>
              <a:t>17</a:t>
            </a:fld>
            <a:endParaRPr lang="da-DK"/>
          </a:p>
        </p:txBody>
      </p:sp>
    </p:spTree>
    <p:extLst>
      <p:ext uri="{BB962C8B-B14F-4D97-AF65-F5344CB8AC3E}">
        <p14:creationId xmlns:p14="http://schemas.microsoft.com/office/powerpoint/2010/main" val="131635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Således vil eksempelvis en lokal tætning af utætheder i tagdækningen ikke udløse krav om efterisolering af taget.</a:t>
            </a:r>
            <a:br>
              <a:rPr lang="da-DK" dirty="0"/>
            </a:br>
            <a:endParaRPr lang="da-DK" dirty="0"/>
          </a:p>
        </p:txBody>
      </p:sp>
      <p:sp>
        <p:nvSpPr>
          <p:cNvPr id="4" name="Pladsholder til slidenummer 3"/>
          <p:cNvSpPr>
            <a:spLocks noGrp="1"/>
          </p:cNvSpPr>
          <p:nvPr>
            <p:ph type="sldNum" sz="quarter" idx="10"/>
          </p:nvPr>
        </p:nvSpPr>
        <p:spPr/>
        <p:txBody>
          <a:bodyPr/>
          <a:lstStyle/>
          <a:p>
            <a:fld id="{EB406200-16F2-1E41-AF0E-6BCBC686714A}" type="slidenum">
              <a:rPr lang="da-DK" smtClean="0"/>
              <a:t>18</a:t>
            </a:fld>
            <a:endParaRPr lang="da-DK"/>
          </a:p>
        </p:txBody>
      </p:sp>
    </p:spTree>
    <p:extLst>
      <p:ext uri="{BB962C8B-B14F-4D97-AF65-F5344CB8AC3E}">
        <p14:creationId xmlns:p14="http://schemas.microsoft.com/office/powerpoint/2010/main" val="1185998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eneste sted det står – det med 50% kravet</a:t>
            </a:r>
          </a:p>
        </p:txBody>
      </p:sp>
      <p:sp>
        <p:nvSpPr>
          <p:cNvPr id="4" name="Pladsholder til slidenummer 3"/>
          <p:cNvSpPr>
            <a:spLocks noGrp="1"/>
          </p:cNvSpPr>
          <p:nvPr>
            <p:ph type="sldNum" sz="quarter" idx="10"/>
          </p:nvPr>
        </p:nvSpPr>
        <p:spPr/>
        <p:txBody>
          <a:bodyPr/>
          <a:lstStyle/>
          <a:p>
            <a:fld id="{EB406200-16F2-1E41-AF0E-6BCBC686714A}" type="slidenum">
              <a:rPr lang="da-DK" smtClean="0"/>
              <a:t>19</a:t>
            </a:fld>
            <a:endParaRPr lang="da-DK"/>
          </a:p>
        </p:txBody>
      </p:sp>
    </p:spTree>
    <p:extLst>
      <p:ext uri="{BB962C8B-B14F-4D97-AF65-F5344CB8AC3E}">
        <p14:creationId xmlns:p14="http://schemas.microsoft.com/office/powerpoint/2010/main" val="2634308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Guden kan udleveres/anbefales til eleverne</a:t>
            </a:r>
          </a:p>
        </p:txBody>
      </p:sp>
      <p:sp>
        <p:nvSpPr>
          <p:cNvPr id="4" name="Pladsholder til slidenummer 3"/>
          <p:cNvSpPr>
            <a:spLocks noGrp="1"/>
          </p:cNvSpPr>
          <p:nvPr>
            <p:ph type="sldNum" sz="quarter" idx="5"/>
          </p:nvPr>
        </p:nvSpPr>
        <p:spPr/>
        <p:txBody>
          <a:bodyPr/>
          <a:lstStyle/>
          <a:p>
            <a:fld id="{CF3904F6-C09F-4BDD-AD77-1346506D4910}" type="slidenum">
              <a:rPr lang="da-DK" smtClean="0"/>
              <a:t>2</a:t>
            </a:fld>
            <a:endParaRPr lang="da-DK"/>
          </a:p>
        </p:txBody>
      </p:sp>
    </p:spTree>
    <p:extLst>
      <p:ext uri="{BB962C8B-B14F-4D97-AF65-F5344CB8AC3E}">
        <p14:creationId xmlns:p14="http://schemas.microsoft.com/office/powerpoint/2010/main" val="2190302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EB406200-16F2-1E41-AF0E-6BCBC686714A}" type="slidenum">
              <a:rPr lang="da-DK" smtClean="0"/>
              <a:t>20</a:t>
            </a:fld>
            <a:endParaRPr lang="da-DK"/>
          </a:p>
        </p:txBody>
      </p:sp>
    </p:spTree>
    <p:extLst>
      <p:ext uri="{BB962C8B-B14F-4D97-AF65-F5344CB8AC3E}">
        <p14:creationId xmlns:p14="http://schemas.microsoft.com/office/powerpoint/2010/main" val="1806115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800" b="0" i="0" u="none" strike="noStrike" baseline="0" dirty="0">
                <a:latin typeface="TrebuchetMS"/>
              </a:rPr>
              <a:t>I Bygningsreglementet er det defineret hvornår der er</a:t>
            </a:r>
          </a:p>
          <a:p>
            <a:pPr algn="l"/>
            <a:r>
              <a:rPr lang="da-DK" sz="1800" b="0" i="0" u="none" strike="noStrike" baseline="0" dirty="0">
                <a:latin typeface="TrebuchetMS"/>
              </a:rPr>
              <a:t>tale om en renovering af en konstruktion (bygningsdel),</a:t>
            </a:r>
          </a:p>
          <a:p>
            <a:pPr algn="l"/>
            <a:r>
              <a:rPr lang="da-DK" sz="1800" b="0" i="0" u="none" strike="noStrike" baseline="0" dirty="0">
                <a:latin typeface="TrebuchetMS"/>
              </a:rPr>
              <a:t>som udløser krav om efterisolering.</a:t>
            </a:r>
          </a:p>
          <a:p>
            <a:pPr algn="l"/>
            <a:r>
              <a:rPr lang="da-DK" sz="1800" b="0" i="0" u="none" strike="noStrike" baseline="0" dirty="0">
                <a:latin typeface="TrebuchetMS"/>
              </a:rPr>
              <a:t>Det er altid en forudsætning, at den valgte løsning er</a:t>
            </a:r>
          </a:p>
          <a:p>
            <a:pPr algn="l"/>
            <a:r>
              <a:rPr lang="da-DK" sz="1800" b="0" i="0" u="none" strike="noStrike" baseline="0" dirty="0">
                <a:latin typeface="TrebuchetMS"/>
              </a:rPr>
              <a:t>fugtteknisk forsvarligt og byggeteknisk mulig.</a:t>
            </a:r>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21</a:t>
            </a:fld>
            <a:endParaRPr lang="da-DK"/>
          </a:p>
        </p:txBody>
      </p:sp>
    </p:spTree>
    <p:extLst>
      <p:ext uri="{BB962C8B-B14F-4D97-AF65-F5344CB8AC3E}">
        <p14:creationId xmlns:p14="http://schemas.microsoft.com/office/powerpoint/2010/main" val="2277401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B406200-16F2-1E41-AF0E-6BCBC686714A}" type="slidenum">
              <a:rPr lang="da-DK" smtClean="0"/>
              <a:t>22</a:t>
            </a:fld>
            <a:endParaRPr lang="da-DK"/>
          </a:p>
        </p:txBody>
      </p:sp>
    </p:spTree>
    <p:extLst>
      <p:ext uri="{BB962C8B-B14F-4D97-AF65-F5344CB8AC3E}">
        <p14:creationId xmlns:p14="http://schemas.microsoft.com/office/powerpoint/2010/main" val="2848062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B406200-16F2-1E41-AF0E-6BCBC686714A}" type="slidenum">
              <a:rPr lang="da-DK" smtClean="0"/>
              <a:t>23</a:t>
            </a:fld>
            <a:endParaRPr lang="da-DK"/>
          </a:p>
        </p:txBody>
      </p:sp>
    </p:spTree>
    <p:extLst>
      <p:ext uri="{BB962C8B-B14F-4D97-AF65-F5344CB8AC3E}">
        <p14:creationId xmlns:p14="http://schemas.microsoft.com/office/powerpoint/2010/main" val="1765922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B406200-16F2-1E41-AF0E-6BCBC686714A}" type="slidenum">
              <a:rPr lang="da-DK" smtClean="0"/>
              <a:t>24</a:t>
            </a:fld>
            <a:endParaRPr lang="da-DK"/>
          </a:p>
        </p:txBody>
      </p:sp>
    </p:spTree>
    <p:extLst>
      <p:ext uri="{BB962C8B-B14F-4D97-AF65-F5344CB8AC3E}">
        <p14:creationId xmlns:p14="http://schemas.microsoft.com/office/powerpoint/2010/main" val="883472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er der kun denne, som viser udskiftning af terrændæk – og her SKAL det udføres uanset rentabilitet…</a:t>
            </a:r>
          </a:p>
        </p:txBody>
      </p:sp>
      <p:sp>
        <p:nvSpPr>
          <p:cNvPr id="4" name="Pladsholder til slidenummer 3"/>
          <p:cNvSpPr>
            <a:spLocks noGrp="1"/>
          </p:cNvSpPr>
          <p:nvPr>
            <p:ph type="sldNum" sz="quarter" idx="5"/>
          </p:nvPr>
        </p:nvSpPr>
        <p:spPr/>
        <p:txBody>
          <a:bodyPr/>
          <a:lstStyle/>
          <a:p>
            <a:fld id="{CF3904F6-C09F-4BDD-AD77-1346506D4910}" type="slidenum">
              <a:rPr lang="da-DK" smtClean="0"/>
              <a:t>25</a:t>
            </a:fld>
            <a:endParaRPr lang="da-DK"/>
          </a:p>
        </p:txBody>
      </p:sp>
    </p:spTree>
    <p:extLst>
      <p:ext uri="{BB962C8B-B14F-4D97-AF65-F5344CB8AC3E}">
        <p14:creationId xmlns:p14="http://schemas.microsoft.com/office/powerpoint/2010/main" val="1919329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eneste sted det står – det med 50% kravet</a:t>
            </a:r>
          </a:p>
        </p:txBody>
      </p:sp>
      <p:sp>
        <p:nvSpPr>
          <p:cNvPr id="4" name="Pladsholder til slidenummer 3"/>
          <p:cNvSpPr>
            <a:spLocks noGrp="1"/>
          </p:cNvSpPr>
          <p:nvPr>
            <p:ph type="sldNum" sz="quarter" idx="10"/>
          </p:nvPr>
        </p:nvSpPr>
        <p:spPr/>
        <p:txBody>
          <a:bodyPr/>
          <a:lstStyle/>
          <a:p>
            <a:fld id="{EB406200-16F2-1E41-AF0E-6BCBC686714A}" type="slidenum">
              <a:rPr lang="da-DK" smtClean="0"/>
              <a:t>26</a:t>
            </a:fld>
            <a:endParaRPr lang="da-DK"/>
          </a:p>
        </p:txBody>
      </p:sp>
    </p:spTree>
    <p:extLst>
      <p:ext uri="{BB962C8B-B14F-4D97-AF65-F5344CB8AC3E}">
        <p14:creationId xmlns:p14="http://schemas.microsoft.com/office/powerpoint/2010/main" val="4292729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B406200-16F2-1E41-AF0E-6BCBC686714A}" type="slidenum">
              <a:rPr lang="da-DK" smtClean="0"/>
              <a:t>27</a:t>
            </a:fld>
            <a:endParaRPr lang="da-DK"/>
          </a:p>
        </p:txBody>
      </p:sp>
    </p:spTree>
    <p:extLst>
      <p:ext uri="{BB962C8B-B14F-4D97-AF65-F5344CB8AC3E}">
        <p14:creationId xmlns:p14="http://schemas.microsoft.com/office/powerpoint/2010/main" val="3993212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800" b="0" i="0" u="none" strike="noStrike" baseline="0" dirty="0">
                <a:latin typeface="TrebuchetMS"/>
              </a:rPr>
              <a:t>En rentabilitetsberegning bruges til at vurdere, om fuld</a:t>
            </a:r>
          </a:p>
          <a:p>
            <a:pPr algn="l"/>
            <a:r>
              <a:rPr lang="da-DK" sz="1800" b="0" i="0" u="none" strike="noStrike" baseline="0" dirty="0">
                <a:latin typeface="TrebuchetMS"/>
              </a:rPr>
              <a:t>efterisolering til BR18s krav er økonomisk rentabel, når</a:t>
            </a:r>
          </a:p>
          <a:p>
            <a:pPr algn="l"/>
            <a:r>
              <a:rPr lang="da-DK" sz="1800" b="0" i="0" u="none" strike="noStrike" baseline="0" dirty="0">
                <a:latin typeface="TrebuchetMS"/>
              </a:rPr>
              <a:t>en bygningsdel ombygges (se tabel 1).</a:t>
            </a:r>
          </a:p>
          <a:p>
            <a:pPr algn="l"/>
            <a:r>
              <a:rPr lang="da-DK" sz="1800" b="0" i="0" u="none" strike="noStrike" baseline="0" dirty="0">
                <a:latin typeface="TrebuchetMS"/>
              </a:rPr>
              <a:t>Rentabiliteten er et udtryk for, hvor lønsomt et energibesparende</a:t>
            </a:r>
          </a:p>
          <a:p>
            <a:pPr algn="l"/>
            <a:r>
              <a:rPr lang="da-DK" sz="1800" b="0" i="0" u="none" strike="noStrike" baseline="0" dirty="0">
                <a:latin typeface="TrebuchetMS"/>
              </a:rPr>
              <a:t>tiltag er. Eller med andre ord: Sparer</a:t>
            </a:r>
          </a:p>
          <a:p>
            <a:pPr algn="l"/>
            <a:r>
              <a:rPr lang="da-DK" sz="1800" b="0" i="0" u="none" strike="noStrike" baseline="0" dirty="0">
                <a:latin typeface="TrebuchetMS"/>
              </a:rPr>
              <a:t>bygningsejeren på lang sigt flere penge på energiregningen,</a:t>
            </a:r>
          </a:p>
          <a:p>
            <a:pPr algn="l"/>
            <a:r>
              <a:rPr lang="da-DK" sz="1800" b="0" i="0" u="none" strike="noStrike" baseline="0" dirty="0">
                <a:latin typeface="TrebuchetMS"/>
              </a:rPr>
              <a:t>end det koster at investere i tiltaget?</a:t>
            </a:r>
          </a:p>
          <a:p>
            <a:pPr algn="l"/>
            <a:r>
              <a:rPr lang="da-DK" sz="1800" b="0" i="0" u="none" strike="noStrike" baseline="0" dirty="0">
                <a:latin typeface="TrebuchetMS"/>
              </a:rPr>
              <a:t>Rentabilitet beregnes således:</a:t>
            </a:r>
          </a:p>
          <a:p>
            <a:pPr algn="l"/>
            <a:r>
              <a:rPr lang="da-DK" sz="1800" b="0" i="0" u="none" strike="noStrike" baseline="0" dirty="0">
                <a:latin typeface="TrebuchetMS"/>
              </a:rPr>
              <a:t>Levetiden for isoleringsarbejder sættes i Bygningsreglementet</a:t>
            </a:r>
          </a:p>
          <a:p>
            <a:pPr algn="l"/>
            <a:r>
              <a:rPr lang="da-DK" sz="1800" b="0" i="0" u="none" strike="noStrike" baseline="0" dirty="0">
                <a:latin typeface="TrebuchetMS"/>
              </a:rPr>
              <a:t>til 40 år. Der skal benyttes den aktuelle</a:t>
            </a:r>
          </a:p>
          <a:p>
            <a:pPr algn="l"/>
            <a:r>
              <a:rPr lang="da-DK" sz="1800" b="0" i="0" u="none" strike="noStrike" baseline="0" dirty="0">
                <a:latin typeface="TrebuchetMS"/>
              </a:rPr>
              <a:t>energipris. Bemærk, at investeringen kun skal omfatte</a:t>
            </a:r>
          </a:p>
          <a:p>
            <a:pPr algn="l"/>
            <a:r>
              <a:rPr lang="da-DK" sz="1800" b="0" i="0" u="none" strike="noStrike" baseline="0" dirty="0">
                <a:latin typeface="TrebuchetMS"/>
              </a:rPr>
              <a:t>materialer og arbejdsløn ved det energibesparende</a:t>
            </a:r>
          </a:p>
          <a:p>
            <a:pPr algn="l"/>
            <a:r>
              <a:rPr lang="da-DK" sz="1800" b="0" i="0" u="none" strike="noStrike" baseline="0" dirty="0">
                <a:latin typeface="TrebuchetMS"/>
              </a:rPr>
              <a:t>arbejde og følgearbejde af det energibesparende</a:t>
            </a:r>
          </a:p>
          <a:p>
            <a:pPr algn="l"/>
            <a:r>
              <a:rPr lang="da-DK" sz="1800" b="0" i="0" u="none" strike="noStrike" baseline="0" dirty="0">
                <a:latin typeface="TrebuchetMS"/>
              </a:rPr>
              <a:t>arbejde.</a:t>
            </a:r>
          </a:p>
          <a:p>
            <a:pPr algn="l"/>
            <a:r>
              <a:rPr lang="da-DK" sz="1800" b="0" i="0" u="none" strike="noStrike" baseline="0" dirty="0">
                <a:latin typeface="TrebuchetMS"/>
              </a:rPr>
              <a:t>Hvis rentabiliteten er større eller lig med 1,33, anses</a:t>
            </a:r>
          </a:p>
          <a:p>
            <a:pPr algn="l"/>
            <a:r>
              <a:rPr lang="da-DK" sz="1800" b="0" i="0" u="none" strike="noStrike" baseline="0" dirty="0">
                <a:latin typeface="TrebuchetMS"/>
              </a:rPr>
              <a:t>investeringen for at være rentabel for bygningsejeren.</a:t>
            </a:r>
          </a:p>
          <a:p>
            <a:pPr algn="l"/>
            <a:r>
              <a:rPr lang="da-DK" sz="1800" b="0" i="0" u="none" strike="noStrike" baseline="0" dirty="0">
                <a:latin typeface="TrebuchetMS"/>
              </a:rPr>
              <a:t>Det svarer til, at foranstaltningen er tilbagebetalt</a:t>
            </a:r>
          </a:p>
          <a:p>
            <a:pPr algn="l"/>
            <a:r>
              <a:rPr lang="da-DK" sz="1800" b="0" i="0" u="none" strike="noStrike" baseline="0" dirty="0">
                <a:latin typeface="TrebuchetMS"/>
              </a:rPr>
              <a:t>inden for 3/4 af den forventede levetid.</a:t>
            </a:r>
          </a:p>
          <a:p>
            <a:pPr algn="l"/>
            <a:r>
              <a:rPr lang="da-DK" sz="1800" b="0" i="0" u="none" strike="noStrike" baseline="0" dirty="0">
                <a:latin typeface="TrebuchetMS"/>
              </a:rPr>
              <a:t>I praksis er det i øvrigt som regel andre forhold, der</a:t>
            </a:r>
          </a:p>
          <a:p>
            <a:pPr algn="l"/>
            <a:r>
              <a:rPr lang="da-DK" sz="1800" b="0" i="0" u="none" strike="noStrike" baseline="0" dirty="0">
                <a:latin typeface="TrebuchetMS"/>
              </a:rPr>
              <a:t>udløser en renovering af et terrændæk, fx ønsket om</a:t>
            </a:r>
          </a:p>
          <a:p>
            <a:pPr algn="l"/>
            <a:r>
              <a:rPr lang="da-DK" sz="1800" b="0" i="0" u="none" strike="noStrike" baseline="0" dirty="0">
                <a:latin typeface="TrebuchetMS"/>
              </a:rPr>
              <a:t>mere komfort eller en fugtteknisk robust og langtidsholdbar</a:t>
            </a:r>
          </a:p>
          <a:p>
            <a:pPr algn="l"/>
            <a:r>
              <a:rPr lang="da-DK" sz="1800" b="0" i="0" u="none" strike="noStrike" baseline="0" dirty="0">
                <a:latin typeface="TrebuchetMS"/>
              </a:rPr>
              <a:t>terrændæksopbygning.</a:t>
            </a:r>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28</a:t>
            </a:fld>
            <a:endParaRPr lang="da-DK"/>
          </a:p>
        </p:txBody>
      </p:sp>
    </p:spTree>
    <p:extLst>
      <p:ext uri="{BB962C8B-B14F-4D97-AF65-F5344CB8AC3E}">
        <p14:creationId xmlns:p14="http://schemas.microsoft.com/office/powerpoint/2010/main" val="1774077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kan finde energibesparelserne i energiløsningerne (For visse konstruktioner). I kan få hele hæfter tilsendt i klassesæt. </a:t>
            </a:r>
          </a:p>
        </p:txBody>
      </p:sp>
      <p:sp>
        <p:nvSpPr>
          <p:cNvPr id="4" name="Pladsholder til slidenummer 3"/>
          <p:cNvSpPr>
            <a:spLocks noGrp="1"/>
          </p:cNvSpPr>
          <p:nvPr>
            <p:ph type="sldNum" sz="quarter" idx="10"/>
          </p:nvPr>
        </p:nvSpPr>
        <p:spPr/>
        <p:txBody>
          <a:bodyPr/>
          <a:lstStyle/>
          <a:p>
            <a:fld id="{EB406200-16F2-1E41-AF0E-6BCBC686714A}" type="slidenum">
              <a:rPr lang="da-DK" smtClean="0"/>
              <a:t>29</a:t>
            </a:fld>
            <a:endParaRPr lang="da-DK"/>
          </a:p>
        </p:txBody>
      </p:sp>
    </p:spTree>
    <p:extLst>
      <p:ext uri="{BB962C8B-B14F-4D97-AF65-F5344CB8AC3E}">
        <p14:creationId xmlns:p14="http://schemas.microsoft.com/office/powerpoint/2010/main" val="4155748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Bagrrunden</a:t>
            </a:r>
            <a:r>
              <a:rPr lang="da-DK" dirty="0"/>
              <a:t> for guiden…. Og hvem har lavet…</a:t>
            </a:r>
          </a:p>
        </p:txBody>
      </p:sp>
      <p:sp>
        <p:nvSpPr>
          <p:cNvPr id="4" name="Pladsholder til slidenummer 3"/>
          <p:cNvSpPr>
            <a:spLocks noGrp="1"/>
          </p:cNvSpPr>
          <p:nvPr>
            <p:ph type="sldNum" sz="quarter" idx="5"/>
          </p:nvPr>
        </p:nvSpPr>
        <p:spPr/>
        <p:txBody>
          <a:bodyPr/>
          <a:lstStyle/>
          <a:p>
            <a:fld id="{CF3904F6-C09F-4BDD-AD77-1346506D4910}" type="slidenum">
              <a:rPr lang="da-DK" smtClean="0"/>
              <a:t>3</a:t>
            </a:fld>
            <a:endParaRPr lang="da-DK"/>
          </a:p>
        </p:txBody>
      </p:sp>
    </p:spTree>
    <p:extLst>
      <p:ext uri="{BB962C8B-B14F-4D97-AF65-F5344CB8AC3E}">
        <p14:creationId xmlns:p14="http://schemas.microsoft.com/office/powerpoint/2010/main" val="991710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Sådan laves nyt terrændæk</a:t>
            </a:r>
          </a:p>
        </p:txBody>
      </p:sp>
      <p:sp>
        <p:nvSpPr>
          <p:cNvPr id="4" name="Pladsholder til slidenummer 3"/>
          <p:cNvSpPr>
            <a:spLocks noGrp="1"/>
          </p:cNvSpPr>
          <p:nvPr>
            <p:ph type="sldNum" sz="quarter" idx="5"/>
          </p:nvPr>
        </p:nvSpPr>
        <p:spPr/>
        <p:txBody>
          <a:bodyPr/>
          <a:lstStyle/>
          <a:p>
            <a:fld id="{CF3904F6-C09F-4BDD-AD77-1346506D4910}" type="slidenum">
              <a:rPr lang="da-DK" smtClean="0"/>
              <a:t>30</a:t>
            </a:fld>
            <a:endParaRPr lang="da-DK"/>
          </a:p>
        </p:txBody>
      </p:sp>
    </p:spTree>
    <p:extLst>
      <p:ext uri="{BB962C8B-B14F-4D97-AF65-F5344CB8AC3E}">
        <p14:creationId xmlns:p14="http://schemas.microsoft.com/office/powerpoint/2010/main" val="2308294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Men her er de kun vist energibesparelser op til de høje isoleringstykkelser (200  og 300 mm) – og vi har ofte brug for mindre tykkelser…</a:t>
            </a:r>
          </a:p>
        </p:txBody>
      </p:sp>
      <p:sp>
        <p:nvSpPr>
          <p:cNvPr id="4" name="Pladsholder til slidenummer 3"/>
          <p:cNvSpPr>
            <a:spLocks noGrp="1"/>
          </p:cNvSpPr>
          <p:nvPr>
            <p:ph type="sldNum" sz="quarter" idx="10"/>
          </p:nvPr>
        </p:nvSpPr>
        <p:spPr/>
        <p:txBody>
          <a:bodyPr/>
          <a:lstStyle/>
          <a:p>
            <a:fld id="{EB406200-16F2-1E41-AF0E-6BCBC686714A}" type="slidenum">
              <a:rPr lang="da-DK" smtClean="0"/>
              <a:t>31</a:t>
            </a:fld>
            <a:endParaRPr lang="da-DK"/>
          </a:p>
        </p:txBody>
      </p:sp>
    </p:spTree>
    <p:extLst>
      <p:ext uri="{BB962C8B-B14F-4D97-AF65-F5344CB8AC3E}">
        <p14:creationId xmlns:p14="http://schemas.microsoft.com/office/powerpoint/2010/main" val="4670525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Så vi må lave nogle krumspring…</a:t>
            </a:r>
          </a:p>
        </p:txBody>
      </p:sp>
      <p:sp>
        <p:nvSpPr>
          <p:cNvPr id="4" name="Pladsholder til slidenummer 3"/>
          <p:cNvSpPr>
            <a:spLocks noGrp="1"/>
          </p:cNvSpPr>
          <p:nvPr>
            <p:ph type="sldNum" sz="quarter" idx="5"/>
          </p:nvPr>
        </p:nvSpPr>
        <p:spPr/>
        <p:txBody>
          <a:bodyPr/>
          <a:lstStyle/>
          <a:p>
            <a:fld id="{CF3904F6-C09F-4BDD-AD77-1346506D4910}" type="slidenum">
              <a:rPr lang="da-DK" smtClean="0"/>
              <a:t>32</a:t>
            </a:fld>
            <a:endParaRPr lang="da-DK"/>
          </a:p>
        </p:txBody>
      </p:sp>
    </p:spTree>
    <p:extLst>
      <p:ext uri="{BB962C8B-B14F-4D97-AF65-F5344CB8AC3E}">
        <p14:creationId xmlns:p14="http://schemas.microsoft.com/office/powerpoint/2010/main" val="623493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bliver nødt til at bruge værktøjet lidt kreativt – lav to forskellige konstruktioner, træk </a:t>
            </a:r>
            <a:r>
              <a:rPr lang="da-DK" dirty="0" err="1"/>
              <a:t>u_værdier</a:t>
            </a:r>
            <a:r>
              <a:rPr lang="da-DK" dirty="0"/>
              <a:t> fra hinanden og gang med 100</a:t>
            </a:r>
          </a:p>
          <a:p>
            <a:endParaRPr lang="da-DK" dirty="0"/>
          </a:p>
          <a:p>
            <a:r>
              <a:rPr lang="da-DK" dirty="0"/>
              <a:t>Fordi: forskel på U-værdi før og efter x forskel i ude og </a:t>
            </a:r>
            <a:r>
              <a:rPr lang="da-DK" dirty="0" err="1"/>
              <a:t>indetempersatur</a:t>
            </a:r>
            <a:r>
              <a:rPr lang="da-DK" dirty="0"/>
              <a:t> i fyringssæson x fyringssæson i timer /1000 = energibesparelser i kWh/år =</a:t>
            </a:r>
          </a:p>
          <a:p>
            <a:endParaRPr lang="da-DK" dirty="0"/>
          </a:p>
          <a:p>
            <a:r>
              <a:rPr lang="da-DK" dirty="0"/>
              <a:t>Delta U x (22 – 4) x 226 x 24/1000 =  delta U x 98</a:t>
            </a:r>
          </a:p>
        </p:txBody>
      </p:sp>
      <p:sp>
        <p:nvSpPr>
          <p:cNvPr id="4" name="Pladsholder til slidenummer 3"/>
          <p:cNvSpPr>
            <a:spLocks noGrp="1"/>
          </p:cNvSpPr>
          <p:nvPr>
            <p:ph type="sldNum" sz="quarter" idx="5"/>
          </p:nvPr>
        </p:nvSpPr>
        <p:spPr/>
        <p:txBody>
          <a:bodyPr/>
          <a:lstStyle/>
          <a:p>
            <a:fld id="{CF3904F6-C09F-4BDD-AD77-1346506D4910}" type="slidenum">
              <a:rPr lang="da-DK" smtClean="0"/>
              <a:t>33</a:t>
            </a:fld>
            <a:endParaRPr lang="da-DK"/>
          </a:p>
        </p:txBody>
      </p:sp>
    </p:spTree>
    <p:extLst>
      <p:ext uri="{BB962C8B-B14F-4D97-AF65-F5344CB8AC3E}">
        <p14:creationId xmlns:p14="http://schemas.microsoft.com/office/powerpoint/2010/main" val="12114459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I har fundet energibesparelsen kan I benytte BR18-værktøjer</a:t>
            </a:r>
          </a:p>
        </p:txBody>
      </p:sp>
      <p:sp>
        <p:nvSpPr>
          <p:cNvPr id="4" name="Pladsholder til slidenummer 3"/>
          <p:cNvSpPr>
            <a:spLocks noGrp="1"/>
          </p:cNvSpPr>
          <p:nvPr>
            <p:ph type="sldNum" sz="quarter" idx="5"/>
          </p:nvPr>
        </p:nvSpPr>
        <p:spPr/>
        <p:txBody>
          <a:bodyPr/>
          <a:lstStyle/>
          <a:p>
            <a:fld id="{CF3904F6-C09F-4BDD-AD77-1346506D4910}" type="slidenum">
              <a:rPr lang="da-DK" smtClean="0"/>
              <a:t>34</a:t>
            </a:fld>
            <a:endParaRPr lang="da-DK"/>
          </a:p>
        </p:txBody>
      </p:sp>
    </p:spTree>
    <p:extLst>
      <p:ext uri="{BB962C8B-B14F-4D97-AF65-F5344CB8AC3E}">
        <p14:creationId xmlns:p14="http://schemas.microsoft.com/office/powerpoint/2010/main" val="41638926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Fortsættes næste slide</a:t>
            </a:r>
          </a:p>
        </p:txBody>
      </p:sp>
      <p:sp>
        <p:nvSpPr>
          <p:cNvPr id="4" name="Pladsholder til slidenummer 3"/>
          <p:cNvSpPr>
            <a:spLocks noGrp="1"/>
          </p:cNvSpPr>
          <p:nvPr>
            <p:ph type="sldNum" sz="quarter" idx="5"/>
          </p:nvPr>
        </p:nvSpPr>
        <p:spPr/>
        <p:txBody>
          <a:bodyPr/>
          <a:lstStyle/>
          <a:p>
            <a:fld id="{CF3904F6-C09F-4BDD-AD77-1346506D4910}" type="slidenum">
              <a:rPr lang="da-DK" smtClean="0"/>
              <a:t>35</a:t>
            </a:fld>
            <a:endParaRPr lang="da-DK"/>
          </a:p>
        </p:txBody>
      </p:sp>
    </p:spTree>
    <p:extLst>
      <p:ext uri="{BB962C8B-B14F-4D97-AF65-F5344CB8AC3E}">
        <p14:creationId xmlns:p14="http://schemas.microsoft.com/office/powerpoint/2010/main" val="29577759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Gå til beregning – næste slide</a:t>
            </a:r>
          </a:p>
        </p:txBody>
      </p:sp>
      <p:sp>
        <p:nvSpPr>
          <p:cNvPr id="4" name="Pladsholder til slidenummer 3"/>
          <p:cNvSpPr>
            <a:spLocks noGrp="1"/>
          </p:cNvSpPr>
          <p:nvPr>
            <p:ph type="sldNum" sz="quarter" idx="5"/>
          </p:nvPr>
        </p:nvSpPr>
        <p:spPr/>
        <p:txBody>
          <a:bodyPr/>
          <a:lstStyle/>
          <a:p>
            <a:fld id="{CF3904F6-C09F-4BDD-AD77-1346506D4910}" type="slidenum">
              <a:rPr lang="da-DK" smtClean="0"/>
              <a:t>36</a:t>
            </a:fld>
            <a:endParaRPr lang="da-DK"/>
          </a:p>
        </p:txBody>
      </p:sp>
    </p:spTree>
    <p:extLst>
      <p:ext uri="{BB962C8B-B14F-4D97-AF65-F5344CB8AC3E}">
        <p14:creationId xmlns:p14="http://schemas.microsoft.com/office/powerpoint/2010/main" val="38774815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Ikke rentabelt – men det tjener sig dog hjem i levetiden…</a:t>
            </a:r>
          </a:p>
        </p:txBody>
      </p:sp>
      <p:sp>
        <p:nvSpPr>
          <p:cNvPr id="4" name="Pladsholder til slidenummer 3"/>
          <p:cNvSpPr>
            <a:spLocks noGrp="1"/>
          </p:cNvSpPr>
          <p:nvPr>
            <p:ph type="sldNum" sz="quarter" idx="5"/>
          </p:nvPr>
        </p:nvSpPr>
        <p:spPr/>
        <p:txBody>
          <a:bodyPr/>
          <a:lstStyle/>
          <a:p>
            <a:fld id="{CF3904F6-C09F-4BDD-AD77-1346506D4910}" type="slidenum">
              <a:rPr lang="da-DK" smtClean="0"/>
              <a:t>37</a:t>
            </a:fld>
            <a:endParaRPr lang="da-DK"/>
          </a:p>
        </p:txBody>
      </p:sp>
    </p:spTree>
    <p:extLst>
      <p:ext uri="{BB962C8B-B14F-4D97-AF65-F5344CB8AC3E}">
        <p14:creationId xmlns:p14="http://schemas.microsoft.com/office/powerpoint/2010/main" val="26369797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Og her er levetiderne</a:t>
            </a:r>
          </a:p>
        </p:txBody>
      </p:sp>
      <p:sp>
        <p:nvSpPr>
          <p:cNvPr id="4" name="Pladsholder til slidenummer 3"/>
          <p:cNvSpPr>
            <a:spLocks noGrp="1"/>
          </p:cNvSpPr>
          <p:nvPr>
            <p:ph type="sldNum" sz="quarter" idx="10"/>
          </p:nvPr>
        </p:nvSpPr>
        <p:spPr/>
        <p:txBody>
          <a:bodyPr/>
          <a:lstStyle/>
          <a:p>
            <a:fld id="{EB406200-16F2-1E41-AF0E-6BCBC686714A}" type="slidenum">
              <a:rPr lang="da-DK" smtClean="0"/>
              <a:t>38</a:t>
            </a:fld>
            <a:endParaRPr lang="da-DK"/>
          </a:p>
        </p:txBody>
      </p:sp>
    </p:spTree>
    <p:extLst>
      <p:ext uri="{BB962C8B-B14F-4D97-AF65-F5344CB8AC3E}">
        <p14:creationId xmlns:p14="http://schemas.microsoft.com/office/powerpoint/2010/main" val="17217331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F3904F6-C09F-4BDD-AD77-1346506D4910}" type="slidenum">
              <a:rPr lang="da-DK" smtClean="0"/>
              <a:t>39</a:t>
            </a:fld>
            <a:endParaRPr lang="da-DK"/>
          </a:p>
        </p:txBody>
      </p:sp>
    </p:spTree>
    <p:extLst>
      <p:ext uri="{BB962C8B-B14F-4D97-AF65-F5344CB8AC3E}">
        <p14:creationId xmlns:p14="http://schemas.microsoft.com/office/powerpoint/2010/main" val="1515490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F3904F6-C09F-4BDD-AD77-1346506D4910}" type="slidenum">
              <a:rPr lang="da-DK" smtClean="0"/>
              <a:t>4</a:t>
            </a:fld>
            <a:endParaRPr lang="da-DK"/>
          </a:p>
        </p:txBody>
      </p:sp>
    </p:spTree>
    <p:extLst>
      <p:ext uri="{BB962C8B-B14F-4D97-AF65-F5344CB8AC3E}">
        <p14:creationId xmlns:p14="http://schemas.microsoft.com/office/powerpoint/2010/main" val="38407887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Find selv jeres lokale fjernvarmepris</a:t>
            </a:r>
          </a:p>
        </p:txBody>
      </p:sp>
      <p:sp>
        <p:nvSpPr>
          <p:cNvPr id="4" name="Slide Number Placeholder 3"/>
          <p:cNvSpPr>
            <a:spLocks noGrp="1"/>
          </p:cNvSpPr>
          <p:nvPr>
            <p:ph type="sldNum" sz="quarter" idx="5"/>
          </p:nvPr>
        </p:nvSpPr>
        <p:spPr/>
        <p:txBody>
          <a:bodyPr/>
          <a:lstStyle/>
          <a:p>
            <a:fld id="{EB406200-16F2-1E41-AF0E-6BCBC686714A}" type="slidenum">
              <a:rPr lang="da-DK" smtClean="0"/>
              <a:t>40</a:t>
            </a:fld>
            <a:endParaRPr lang="da-DK"/>
          </a:p>
        </p:txBody>
      </p:sp>
    </p:spTree>
    <p:extLst>
      <p:ext uri="{BB962C8B-B14F-4D97-AF65-F5344CB8AC3E}">
        <p14:creationId xmlns:p14="http://schemas.microsoft.com/office/powerpoint/2010/main" val="110919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B406200-16F2-1E41-AF0E-6BCBC686714A}" type="slidenum">
              <a:rPr lang="da-DK" smtClean="0"/>
              <a:t>41</a:t>
            </a:fld>
            <a:endParaRPr lang="da-DK"/>
          </a:p>
        </p:txBody>
      </p:sp>
    </p:spTree>
    <p:extLst>
      <p:ext uri="{BB962C8B-B14F-4D97-AF65-F5344CB8AC3E}">
        <p14:creationId xmlns:p14="http://schemas.microsoft.com/office/powerpoint/2010/main" val="40669002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B406200-16F2-1E41-AF0E-6BCBC686714A}" type="slidenum">
              <a:rPr lang="da-DK" smtClean="0"/>
              <a:t>42</a:t>
            </a:fld>
            <a:endParaRPr lang="da-DK"/>
          </a:p>
        </p:txBody>
      </p:sp>
    </p:spTree>
    <p:extLst>
      <p:ext uri="{BB962C8B-B14F-4D97-AF65-F5344CB8AC3E}">
        <p14:creationId xmlns:p14="http://schemas.microsoft.com/office/powerpoint/2010/main" val="49934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B406200-16F2-1E41-AF0E-6BCBC686714A}" type="slidenum">
              <a:rPr lang="da-DK" smtClean="0"/>
              <a:t>43</a:t>
            </a:fld>
            <a:endParaRPr lang="da-DK"/>
          </a:p>
        </p:txBody>
      </p:sp>
    </p:spTree>
    <p:extLst>
      <p:ext uri="{BB962C8B-B14F-4D97-AF65-F5344CB8AC3E}">
        <p14:creationId xmlns:p14="http://schemas.microsoft.com/office/powerpoint/2010/main" val="18131876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F3904F6-C09F-4BDD-AD77-1346506D4910}" type="slidenum">
              <a:rPr lang="da-DK" smtClean="0"/>
              <a:t>44</a:t>
            </a:fld>
            <a:endParaRPr lang="da-DK"/>
          </a:p>
        </p:txBody>
      </p:sp>
    </p:spTree>
    <p:extLst>
      <p:ext uri="{BB962C8B-B14F-4D97-AF65-F5344CB8AC3E}">
        <p14:creationId xmlns:p14="http://schemas.microsoft.com/office/powerpoint/2010/main" val="3473227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F3904F6-C09F-4BDD-AD77-1346506D4910}" type="slidenum">
              <a:rPr lang="da-DK" smtClean="0"/>
              <a:t>45</a:t>
            </a:fld>
            <a:endParaRPr lang="da-DK"/>
          </a:p>
        </p:txBody>
      </p:sp>
    </p:spTree>
    <p:extLst>
      <p:ext uri="{BB962C8B-B14F-4D97-AF65-F5344CB8AC3E}">
        <p14:creationId xmlns:p14="http://schemas.microsoft.com/office/powerpoint/2010/main" val="25932894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chemeClr val="tx1">
                    <a:lumMod val="65000"/>
                    <a:lumOff val="35000"/>
                  </a:schemeClr>
                </a:solidFill>
                <a:latin typeface="Trebuchet MS" panose="020B0603020202020204" pitchFamily="34" charset="0"/>
              </a:rPr>
              <a:t>Fra stuehus + staldlænger til bibliotek</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chemeClr val="tx1">
                    <a:lumMod val="65000"/>
                    <a:lumOff val="35000"/>
                  </a:schemeClr>
                </a:solidFill>
                <a:latin typeface="Trebuchet MS" panose="020B0603020202020204" pitchFamily="34" charset="0"/>
              </a:rPr>
              <a:t>Fra stald til kantine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solidFill>
                <a:schemeClr val="tx1">
                  <a:lumMod val="65000"/>
                  <a:lumOff val="35000"/>
                </a:schemeClr>
              </a:solidFill>
              <a:latin typeface="Trebuchet MS" panose="020B0603020202020204" pitchFamily="34" charset="0"/>
            </a:endParaRPr>
          </a:p>
          <a:p>
            <a:endParaRPr lang="da-DK" dirty="0"/>
          </a:p>
        </p:txBody>
      </p:sp>
      <p:sp>
        <p:nvSpPr>
          <p:cNvPr id="4" name="Pladsholder til slidenummer 3"/>
          <p:cNvSpPr>
            <a:spLocks noGrp="1"/>
          </p:cNvSpPr>
          <p:nvPr>
            <p:ph type="sldNum" sz="quarter" idx="10"/>
          </p:nvPr>
        </p:nvSpPr>
        <p:spPr/>
        <p:txBody>
          <a:bodyPr/>
          <a:lstStyle/>
          <a:p>
            <a:fld id="{EB406200-16F2-1E41-AF0E-6BCBC686714A}" type="slidenum">
              <a:rPr lang="da-DK" smtClean="0"/>
              <a:t>46</a:t>
            </a:fld>
            <a:endParaRPr lang="da-DK"/>
          </a:p>
        </p:txBody>
      </p:sp>
    </p:spTree>
    <p:extLst>
      <p:ext uri="{BB962C8B-B14F-4D97-AF65-F5344CB8AC3E}">
        <p14:creationId xmlns:p14="http://schemas.microsoft.com/office/powerpoint/2010/main" val="13204007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B406200-16F2-1E41-AF0E-6BCBC686714A}" type="slidenum">
              <a:rPr lang="da-DK" smtClean="0"/>
              <a:t>47</a:t>
            </a:fld>
            <a:endParaRPr lang="da-DK"/>
          </a:p>
        </p:txBody>
      </p:sp>
    </p:spTree>
    <p:extLst>
      <p:ext uri="{BB962C8B-B14F-4D97-AF65-F5344CB8AC3E}">
        <p14:creationId xmlns:p14="http://schemas.microsoft.com/office/powerpoint/2010/main" val="10834396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Men hvis den bruges, så er den således</a:t>
            </a:r>
          </a:p>
        </p:txBody>
      </p:sp>
      <p:sp>
        <p:nvSpPr>
          <p:cNvPr id="4" name="Pladsholder til slidenummer 3"/>
          <p:cNvSpPr>
            <a:spLocks noGrp="1"/>
          </p:cNvSpPr>
          <p:nvPr>
            <p:ph type="sldNum" sz="quarter" idx="10"/>
          </p:nvPr>
        </p:nvSpPr>
        <p:spPr/>
        <p:txBody>
          <a:bodyPr/>
          <a:lstStyle/>
          <a:p>
            <a:fld id="{EB406200-16F2-1E41-AF0E-6BCBC686714A}" type="slidenum">
              <a:rPr lang="da-DK" smtClean="0"/>
              <a:t>48</a:t>
            </a:fld>
            <a:endParaRPr lang="da-DK"/>
          </a:p>
        </p:txBody>
      </p:sp>
    </p:spTree>
    <p:extLst>
      <p:ext uri="{BB962C8B-B14F-4D97-AF65-F5344CB8AC3E}">
        <p14:creationId xmlns:p14="http://schemas.microsoft.com/office/powerpoint/2010/main" val="39684385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F3904F6-C09F-4BDD-AD77-1346506D4910}" type="slidenum">
              <a:rPr lang="da-DK" smtClean="0"/>
              <a:t>49</a:t>
            </a:fld>
            <a:endParaRPr lang="da-DK"/>
          </a:p>
        </p:txBody>
      </p:sp>
    </p:spTree>
    <p:extLst>
      <p:ext uri="{BB962C8B-B14F-4D97-AF65-F5344CB8AC3E}">
        <p14:creationId xmlns:p14="http://schemas.microsoft.com/office/powerpoint/2010/main" val="190850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Præsentationen er byget op som guiden, men den  har i  slide 13 – 60 tilføjet, hvad der kan være relevant for gulvkonstruktioner i bygningsreglementets kategorier.</a:t>
            </a:r>
          </a:p>
          <a:p>
            <a:r>
              <a:rPr lang="da-DK" dirty="0"/>
              <a:t>Disse slides kan evt. springes over, hvis man kun skal undervise om gulvkonstruktionerne.</a:t>
            </a:r>
          </a:p>
        </p:txBody>
      </p:sp>
      <p:sp>
        <p:nvSpPr>
          <p:cNvPr id="4" name="Pladsholder til slidenummer 3"/>
          <p:cNvSpPr>
            <a:spLocks noGrp="1"/>
          </p:cNvSpPr>
          <p:nvPr>
            <p:ph type="sldNum" sz="quarter" idx="5"/>
          </p:nvPr>
        </p:nvSpPr>
        <p:spPr/>
        <p:txBody>
          <a:bodyPr/>
          <a:lstStyle/>
          <a:p>
            <a:fld id="{CF3904F6-C09F-4BDD-AD77-1346506D4910}" type="slidenum">
              <a:rPr lang="da-DK" smtClean="0"/>
              <a:t>5</a:t>
            </a:fld>
            <a:endParaRPr lang="da-DK"/>
          </a:p>
        </p:txBody>
      </p:sp>
    </p:spTree>
    <p:extLst>
      <p:ext uri="{BB962C8B-B14F-4D97-AF65-F5344CB8AC3E}">
        <p14:creationId xmlns:p14="http://schemas.microsoft.com/office/powerpoint/2010/main" val="40976755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 næste slide</a:t>
            </a:r>
          </a:p>
        </p:txBody>
      </p:sp>
      <p:sp>
        <p:nvSpPr>
          <p:cNvPr id="4" name="Pladsholder til diasnummer 3"/>
          <p:cNvSpPr>
            <a:spLocks noGrp="1"/>
          </p:cNvSpPr>
          <p:nvPr>
            <p:ph type="sldNum" sz="quarter" idx="10"/>
          </p:nvPr>
        </p:nvSpPr>
        <p:spPr/>
        <p:txBody>
          <a:bodyPr/>
          <a:lstStyle/>
          <a:p>
            <a:fld id="{EB406200-16F2-1E41-AF0E-6BCBC686714A}" type="slidenum">
              <a:rPr lang="da-DK" smtClean="0"/>
              <a:t>50</a:t>
            </a:fld>
            <a:endParaRPr lang="da-DK"/>
          </a:p>
        </p:txBody>
      </p:sp>
    </p:spTree>
    <p:extLst>
      <p:ext uri="{BB962C8B-B14F-4D97-AF65-F5344CB8AC3E}">
        <p14:creationId xmlns:p14="http://schemas.microsoft.com/office/powerpoint/2010/main" val="31603289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B406200-16F2-1E41-AF0E-6BCBC686714A}" type="slidenum">
              <a:rPr lang="da-DK" smtClean="0"/>
              <a:t>51</a:t>
            </a:fld>
            <a:endParaRPr lang="da-DK"/>
          </a:p>
        </p:txBody>
      </p:sp>
    </p:spTree>
    <p:extLst>
      <p:ext uri="{BB962C8B-B14F-4D97-AF65-F5344CB8AC3E}">
        <p14:creationId xmlns:p14="http://schemas.microsoft.com/office/powerpoint/2010/main" val="28559439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F3904F6-C09F-4BDD-AD77-1346506D4910}" type="slidenum">
              <a:rPr lang="da-DK" smtClean="0"/>
              <a:t>52</a:t>
            </a:fld>
            <a:endParaRPr lang="da-DK"/>
          </a:p>
        </p:txBody>
      </p:sp>
    </p:spTree>
    <p:extLst>
      <p:ext uri="{BB962C8B-B14F-4D97-AF65-F5344CB8AC3E}">
        <p14:creationId xmlns:p14="http://schemas.microsoft.com/office/powerpoint/2010/main" val="625571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a:effectLst/>
                <a:latin typeface="Spectral"/>
              </a:rPr>
              <a:t>§ 269</a:t>
            </a:r>
          </a:p>
          <a:p>
            <a:r>
              <a:rPr lang="da-DK" dirty="0">
                <a:effectLst/>
              </a:rPr>
              <a:t>Ved ændret anvendelse af en bygning eller dele af en bygning kan byggetekniske forhold indebære, at § 268 ikke fuldt ud kan opfyldes. I det tilfælde skal den manglende ydeevne erstattes af andre energimæssige løsninger, der kompenserer herfor.</a:t>
            </a:r>
            <a:br>
              <a:rPr lang="da-DK" dirty="0">
                <a:effectLst/>
              </a:rPr>
            </a:br>
            <a:endParaRPr lang="da-DK" dirty="0">
              <a:effectLst/>
            </a:endParaRPr>
          </a:p>
          <a:p>
            <a:r>
              <a:rPr lang="da-DK" b="0" dirty="0">
                <a:effectLst/>
                <a:latin typeface="Spectral"/>
              </a:rPr>
              <a:t>§ 270</a:t>
            </a:r>
          </a:p>
          <a:p>
            <a:r>
              <a:rPr lang="da-DK" dirty="0">
                <a:effectLst/>
              </a:rPr>
              <a:t>Bygningsmæssige ændringer skal overholde kravene i § 268. Ændringer, der indebærer et forøget energiforbrug, kan gennemføres, hvis der udføres tilsvarende kompenserende energibesparelser.</a:t>
            </a:r>
          </a:p>
          <a:p>
            <a:br>
              <a:rPr lang="da-DK" dirty="0">
                <a:effectLst/>
              </a:rPr>
            </a:br>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53</a:t>
            </a:fld>
            <a:endParaRPr lang="da-DK"/>
          </a:p>
        </p:txBody>
      </p:sp>
    </p:spTree>
    <p:extLst>
      <p:ext uri="{BB962C8B-B14F-4D97-AF65-F5344CB8AC3E}">
        <p14:creationId xmlns:p14="http://schemas.microsoft.com/office/powerpoint/2010/main" val="34199150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F3904F6-C09F-4BDD-AD77-1346506D4910}" type="slidenum">
              <a:rPr lang="da-DK" smtClean="0"/>
              <a:t>54</a:t>
            </a:fld>
            <a:endParaRPr lang="da-DK"/>
          </a:p>
        </p:txBody>
      </p:sp>
    </p:spTree>
    <p:extLst>
      <p:ext uri="{BB962C8B-B14F-4D97-AF65-F5344CB8AC3E}">
        <p14:creationId xmlns:p14="http://schemas.microsoft.com/office/powerpoint/2010/main" val="14425669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skal ganges med 1,9 fordi det svarer til 43 kWh brugt på  kraftværket (hvor står det i BR18?)</a:t>
            </a:r>
          </a:p>
          <a:p>
            <a:endParaRPr lang="da-DK" dirty="0"/>
          </a:p>
          <a:p>
            <a:r>
              <a:rPr lang="da-DK" dirty="0" err="1"/>
              <a:t>Kanman</a:t>
            </a:r>
            <a:r>
              <a:rPr lang="da-DK" dirty="0"/>
              <a:t> så regne baglæns og se, hvor mange kvadratmeter man skal have for at nå 25 kWh/m2? </a:t>
            </a:r>
            <a:r>
              <a:rPr lang="da-DK" dirty="0" err="1"/>
              <a:t>Jow</a:t>
            </a:r>
            <a:r>
              <a:rPr lang="da-DK" dirty="0"/>
              <a:t>: 25/1,9= 13,15 </a:t>
            </a:r>
            <a:r>
              <a:rPr lang="da-DK" dirty="0" err="1"/>
              <a:t>kWn</a:t>
            </a:r>
            <a:r>
              <a:rPr lang="da-DK" dirty="0"/>
              <a:t>/m2 – </a:t>
            </a:r>
            <a:r>
              <a:rPr lang="da-DK" dirty="0" err="1"/>
              <a:t>dvs</a:t>
            </a:r>
            <a:r>
              <a:rPr lang="da-DK" dirty="0"/>
              <a:t>, ca. 2000 kWh for 150 m2 hus. </a:t>
            </a:r>
          </a:p>
        </p:txBody>
      </p:sp>
      <p:sp>
        <p:nvSpPr>
          <p:cNvPr id="4" name="Pladsholder til slidenummer 3"/>
          <p:cNvSpPr>
            <a:spLocks noGrp="1"/>
          </p:cNvSpPr>
          <p:nvPr>
            <p:ph type="sldNum" sz="quarter" idx="10"/>
          </p:nvPr>
        </p:nvSpPr>
        <p:spPr/>
        <p:txBody>
          <a:bodyPr/>
          <a:lstStyle/>
          <a:p>
            <a:fld id="{0FB0DA47-E145-4D5C-9B18-3449428755F6}" type="slidenum">
              <a:rPr lang="da-DK" smtClean="0"/>
              <a:t>55</a:t>
            </a:fld>
            <a:endParaRPr lang="da-DK"/>
          </a:p>
        </p:txBody>
      </p:sp>
    </p:spTree>
    <p:extLst>
      <p:ext uri="{BB962C8B-B14F-4D97-AF65-F5344CB8AC3E}">
        <p14:creationId xmlns:p14="http://schemas.microsoft.com/office/powerpoint/2010/main" val="3344507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skal ganges med 1,9 fordi det svarer til 43 kWh brugt på  kraftværket (hvor står det i BR18?)</a:t>
            </a:r>
          </a:p>
          <a:p>
            <a:endParaRPr lang="da-DK" dirty="0"/>
          </a:p>
          <a:p>
            <a:r>
              <a:rPr lang="da-DK" dirty="0"/>
              <a:t>Kan man så regne baglæns og se, hvor mange kvadratmeter man skal have for at nå 25 kWh/m2? </a:t>
            </a:r>
            <a:r>
              <a:rPr lang="da-DK" dirty="0" err="1"/>
              <a:t>Jow</a:t>
            </a:r>
            <a:r>
              <a:rPr lang="da-DK" dirty="0"/>
              <a:t>: 25/1,9= 13,15 m2 – </a:t>
            </a:r>
            <a:r>
              <a:rPr lang="da-DK" dirty="0" err="1"/>
              <a:t>dvs</a:t>
            </a:r>
            <a:r>
              <a:rPr lang="da-DK" dirty="0"/>
              <a:t>, ca. 2000 kWh for 150 m2 hus. </a:t>
            </a:r>
          </a:p>
        </p:txBody>
      </p:sp>
      <p:sp>
        <p:nvSpPr>
          <p:cNvPr id="4" name="Pladsholder til slidenummer 3"/>
          <p:cNvSpPr>
            <a:spLocks noGrp="1"/>
          </p:cNvSpPr>
          <p:nvPr>
            <p:ph type="sldNum" sz="quarter" idx="10"/>
          </p:nvPr>
        </p:nvSpPr>
        <p:spPr/>
        <p:txBody>
          <a:bodyPr/>
          <a:lstStyle/>
          <a:p>
            <a:fld id="{0FB0DA47-E145-4D5C-9B18-3449428755F6}" type="slidenum">
              <a:rPr lang="da-DK" smtClean="0"/>
              <a:t>56</a:t>
            </a:fld>
            <a:endParaRPr lang="da-DK"/>
          </a:p>
        </p:txBody>
      </p:sp>
    </p:spTree>
    <p:extLst>
      <p:ext uri="{BB962C8B-B14F-4D97-AF65-F5344CB8AC3E}">
        <p14:creationId xmlns:p14="http://schemas.microsoft.com/office/powerpoint/2010/main" val="27313564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F3904F6-C09F-4BDD-AD77-1346506D4910}" type="slidenum">
              <a:rPr lang="da-DK" smtClean="0"/>
              <a:t>57</a:t>
            </a:fld>
            <a:endParaRPr lang="da-DK"/>
          </a:p>
        </p:txBody>
      </p:sp>
    </p:spTree>
    <p:extLst>
      <p:ext uri="{BB962C8B-B14F-4D97-AF65-F5344CB8AC3E}">
        <p14:creationId xmlns:p14="http://schemas.microsoft.com/office/powerpoint/2010/main" val="425906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B406200-16F2-1E41-AF0E-6BCBC686714A}" type="slidenum">
              <a:rPr lang="da-DK" smtClean="0"/>
              <a:t>58</a:t>
            </a:fld>
            <a:endParaRPr lang="da-DK"/>
          </a:p>
        </p:txBody>
      </p:sp>
    </p:spTree>
    <p:extLst>
      <p:ext uri="{BB962C8B-B14F-4D97-AF65-F5344CB8AC3E}">
        <p14:creationId xmlns:p14="http://schemas.microsoft.com/office/powerpoint/2010/main" val="6898304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B406200-16F2-1E41-AF0E-6BCBC686714A}" type="slidenum">
              <a:rPr lang="da-DK" smtClean="0"/>
              <a:t>59</a:t>
            </a:fld>
            <a:endParaRPr lang="da-DK"/>
          </a:p>
        </p:txBody>
      </p:sp>
    </p:spTree>
    <p:extLst>
      <p:ext uri="{BB962C8B-B14F-4D97-AF65-F5344CB8AC3E}">
        <p14:creationId xmlns:p14="http://schemas.microsoft.com/office/powerpoint/2010/main" val="3849638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Hovedparten af boligerne i Danmark er bygget i ’60erne og ’70erne, en tid, hvor terrændækkene i vid udstrækning blev udført som meget sparsomt isolerede strøgulvkonstruktioner på klaplag. I perioden før 1960 blev der også anvendt </a:t>
            </a:r>
            <a:r>
              <a:rPr lang="da-DK"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uisolerede</a:t>
            </a: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strøgulvkonstruktioner eller – i endnu ældre ejendomme – træbjælkelag på jord. </a:t>
            </a: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Lidt mere sjældne konstruktioner, man kan støde på, er fx klaplag, hvorpå der er etableret et isoleringslag af cementbundne </a:t>
            </a:r>
            <a:r>
              <a:rPr lang="da-DK"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letklinkernødder</a:t>
            </a: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afsluttet med et tyndt afretningslag til underlag for fx parketgulve</a:t>
            </a: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Især strøgulvkonstruktioner fra ’50erne til og med midt ’80erne, hvor der under klaplaget typisk ikke er udlagt isolering på et effektivt kapillarbrydende lag, er der en fysisk begrænsning på hvor meget isolering man kan etablere, for at opnå en sund og holdbar bygningsdel.</a:t>
            </a:r>
          </a:p>
          <a:p>
            <a:pPr>
              <a:lnSpc>
                <a:spcPct val="107000"/>
              </a:lnSpc>
              <a:spcAft>
                <a:spcPts val="800"/>
              </a:spcAft>
            </a:pPr>
            <a:endPar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da-DK" sz="1800" b="0" i="0" u="none" strike="noStrike" baseline="0" dirty="0">
                <a:latin typeface="TrebuchetMS"/>
              </a:rPr>
              <a:t>Især for strøgulvkonstruktioner fra 1950’erne til og med</a:t>
            </a:r>
          </a:p>
          <a:p>
            <a:pPr algn="l"/>
            <a:r>
              <a:rPr lang="da-DK" sz="1800" b="0" i="0" u="none" strike="noStrike" baseline="0" dirty="0">
                <a:latin typeface="TrebuchetMS"/>
              </a:rPr>
              <a:t>midten af 1980’erne er der en fysisk begrænsning på,</a:t>
            </a:r>
          </a:p>
          <a:p>
            <a:pPr algn="l"/>
            <a:r>
              <a:rPr lang="da-DK" sz="1800" b="0" i="0" u="none" strike="noStrike" baseline="0" dirty="0">
                <a:latin typeface="TrebuchetMS"/>
              </a:rPr>
              <a:t>hvor meget isolering man kan etablere for at sikre en</a:t>
            </a:r>
          </a:p>
          <a:p>
            <a:pPr algn="l"/>
            <a:r>
              <a:rPr lang="da-DK" sz="1800" b="0" i="0" u="none" strike="noStrike" baseline="0" dirty="0">
                <a:latin typeface="TrebuchetMS"/>
              </a:rPr>
              <a:t>sund og holdbar bygningsdel. Det skyldes, at der i disse</a:t>
            </a:r>
          </a:p>
          <a:p>
            <a:pPr algn="l"/>
            <a:r>
              <a:rPr lang="da-DK" sz="1800" b="0" i="0" u="none" strike="noStrike" baseline="0" dirty="0">
                <a:latin typeface="TrebuchetMS"/>
              </a:rPr>
              <a:t>gulve under klaplaget typisk ikke er udlagt isolering på</a:t>
            </a:r>
          </a:p>
          <a:p>
            <a:pPr algn="l"/>
            <a:r>
              <a:rPr lang="da-DK" sz="1800" b="0" i="0" u="none" strike="noStrike" baseline="0" dirty="0">
                <a:latin typeface="TrebuchetMS"/>
              </a:rPr>
              <a:t>et effektivt kapillarbrydende lag.</a:t>
            </a:r>
          </a:p>
          <a:p>
            <a:pPr algn="l"/>
            <a:endPar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da-DK" sz="1800" b="0" i="0" u="none" strike="noStrike" baseline="0" dirty="0">
                <a:latin typeface="TrebuchetMS"/>
              </a:rPr>
              <a:t>I nyere byggeri er man begyndt at etablere isolering på</a:t>
            </a:r>
          </a:p>
          <a:p>
            <a:pPr algn="l"/>
            <a:r>
              <a:rPr lang="da-DK" sz="1800" b="0" i="0" u="none" strike="noStrike" baseline="0" dirty="0">
                <a:latin typeface="TrebuchetMS"/>
              </a:rPr>
              <a:t>den kolde side af terrændækket, dvs. på undersiden af</a:t>
            </a:r>
          </a:p>
          <a:p>
            <a:pPr algn="l"/>
            <a:r>
              <a:rPr lang="da-DK" sz="1800" b="0" i="0" u="none" strike="noStrike" baseline="0" dirty="0">
                <a:latin typeface="TrebuchetMS"/>
              </a:rPr>
              <a:t>betondækket. Dette muliggør større isoleringstykkelser</a:t>
            </a:r>
          </a:p>
          <a:p>
            <a:pPr algn="l"/>
            <a:r>
              <a:rPr lang="da-DK" sz="1800" b="0" i="0" u="none" strike="noStrike" baseline="0" dirty="0">
                <a:latin typeface="TrebuchetMS"/>
              </a:rPr>
              <a:t>uden at gå på kompromis med robustheden og holdbarheden</a:t>
            </a:r>
          </a:p>
          <a:p>
            <a:pPr algn="l"/>
            <a:r>
              <a:rPr lang="da-DK" sz="1800" b="0" i="0" u="none" strike="noStrike" baseline="0" dirty="0">
                <a:latin typeface="TrebuchetMS"/>
              </a:rPr>
              <a:t>af konstruktionerne.</a:t>
            </a:r>
            <a:endPar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Kommer senere: </a:t>
            </a:r>
          </a:p>
          <a:p>
            <a:pPr algn="l"/>
            <a:r>
              <a:rPr lang="da-DK" sz="1800" b="0" i="0" u="none" strike="noStrike" baseline="0" dirty="0">
                <a:latin typeface="TrebuchetMS"/>
              </a:rPr>
              <a:t>Mange bygningsejere ønsker i dag at renovere de ældre</a:t>
            </a:r>
          </a:p>
          <a:p>
            <a:pPr algn="l"/>
            <a:r>
              <a:rPr lang="da-DK" sz="1800" b="0" i="0" u="none" strike="noStrike" baseline="0" dirty="0">
                <a:latin typeface="TrebuchetMS"/>
              </a:rPr>
              <a:t>gulvkonstruktioner på grund af bygningernes alder,</a:t>
            </a:r>
          </a:p>
          <a:p>
            <a:pPr algn="l"/>
            <a:r>
              <a:rPr lang="da-DK" sz="1800" b="0" i="0" u="none" strike="noStrike" baseline="0" dirty="0">
                <a:latin typeface="TrebuchetMS"/>
              </a:rPr>
              <a:t>nedslidte gulvbelægninger eller fordi forventningerne til</a:t>
            </a:r>
          </a:p>
          <a:p>
            <a:pPr algn="l"/>
            <a:r>
              <a:rPr lang="da-DK" sz="1800" b="0" i="0" u="none" strike="noStrike" baseline="0" dirty="0">
                <a:latin typeface="TrebuchetMS"/>
              </a:rPr>
              <a:t>komfort og isolering er steget. Der er imidlertid mange</a:t>
            </a:r>
          </a:p>
          <a:p>
            <a:pPr algn="l"/>
            <a:r>
              <a:rPr lang="da-DK" sz="1800" b="0" i="0" u="none" strike="noStrike" baseline="0" dirty="0">
                <a:latin typeface="TrebuchetMS"/>
              </a:rPr>
              <a:t>forhold, der har indflydelse på, hvordan man sikrer en</a:t>
            </a:r>
          </a:p>
          <a:p>
            <a:pPr algn="l"/>
            <a:r>
              <a:rPr lang="da-DK" sz="1800" b="0" i="0" u="none" strike="noStrike" baseline="0" dirty="0">
                <a:latin typeface="TrebuchetMS"/>
              </a:rPr>
              <a:t>robust og langtidsholdbar renoveringsløsning – især i</a:t>
            </a:r>
          </a:p>
          <a:p>
            <a:pPr algn="l"/>
            <a:r>
              <a:rPr lang="da-DK" sz="1800" b="0" i="0" u="none" strike="noStrike" baseline="0" dirty="0">
                <a:latin typeface="TrebuchetMS"/>
              </a:rPr>
              <a:t>bygninger fra før 1980. Hvad disse forhold er, kan du</a:t>
            </a:r>
          </a:p>
          <a:p>
            <a:pPr algn="l"/>
            <a:r>
              <a:rPr lang="da-DK" sz="1800" b="0" i="0" u="none" strike="noStrike" baseline="0" dirty="0">
                <a:latin typeface="TrebuchetMS"/>
              </a:rPr>
              <a:t>læse mere om her i guiden.</a:t>
            </a:r>
            <a:endParaRPr lang="da-DK" sz="1800" b="0" i="0" u="none" strike="noStrike" baseline="0" dirty="0">
              <a:effectLst/>
              <a:latin typeface="Calibri" panose="020F0502020204030204" pitchFamily="34" charset="0"/>
              <a:cs typeface="Times New Roman" panose="02020603050405020304" pitchFamily="18" charset="0"/>
            </a:endParaRPr>
          </a:p>
          <a:p>
            <a:pPr algn="l"/>
            <a:endParaRPr lang="da-DK" sz="1800" b="0" i="0" u="none" strike="noStrike" baseline="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da-DK" sz="1800" b="0" i="0" u="none" strike="noStrike" baseline="0" dirty="0">
                <a:effectLst/>
                <a:latin typeface="Calibri" panose="020F0502020204030204" pitchFamily="34" charset="0"/>
                <a:ea typeface="Calibri" panose="020F0502020204030204" pitchFamily="34" charset="0"/>
                <a:cs typeface="Times New Roman" panose="02020603050405020304" pitchFamily="18" charset="0"/>
              </a:rPr>
              <a:t>Alternativt fra </a:t>
            </a:r>
            <a:r>
              <a:rPr lang="da-DK" sz="1800" b="0" i="0" u="none" strike="noStrike" baseline="0" dirty="0" err="1">
                <a:effectLst/>
                <a:latin typeface="Calibri" panose="020F0502020204030204" pitchFamily="34" charset="0"/>
                <a:ea typeface="Calibri" panose="020F0502020204030204" pitchFamily="34" charset="0"/>
                <a:cs typeface="Times New Roman" panose="02020603050405020304" pitchFamily="18" charset="0"/>
              </a:rPr>
              <a:t>word</a:t>
            </a:r>
            <a:r>
              <a:rPr lang="da-DK" sz="1800" b="0" i="0" u="none" strike="noStrike" baseline="0" dirty="0">
                <a:effectLst/>
                <a:latin typeface="Calibri" panose="020F050202020403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På grund af bygningernes alder, nedslidte gulvbelægninger eller fordi vores forventninger til komfort og reduceret energiforbrug er steget, står mange bygningsejere foran et ønske om renovering af disse gulvkonstruktioner. Der er dog mange faktorer, der har indflydelse på, hvordan man sikrer en robust og langtidsholdbar renoveringsløsning – især i bygninger fra før 1980.</a:t>
            </a: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Siden midt i ’70erne, efter oliekrisen, stiger ønsket om øget isolering, og man er begyndt i nybyggeri at etablere isolering på den kolde side af terrændækket, dvs. på undersiden af betondækket. Dette muliggør større isoleringstykkelser uden at gå på kompromis med robustheden og holdbarheden af konstruktionerne.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Denne guide er primært rettet mod bygninger uden kælder med lidt, eller slet ikke isolerede gulvkonstruktioner fra før ca. 1980, og skal klæde læseren på til, at kunne vælge en passende renovering i den konkrete situation. Læseren bliver guidet til at kunne vælge en renoveringsløsning, der opfylder bygningsejerens forventninger og overholder loven, ved at skelne mellem de forskellige konstruktioner, forklare de afgørende mekanismer for en sund konstruktion og beskrive de regler og krav, der skal overholdes ved en renovering. Derudover bliver der givet guidelines i forbindelse med håndtering af særlige opmærksomhedspunkter under udførelsen, for at renoveringsprojektet kommer sikker i mål.</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6</a:t>
            </a:fld>
            <a:endParaRPr lang="da-DK"/>
          </a:p>
        </p:txBody>
      </p:sp>
    </p:spTree>
    <p:extLst>
      <p:ext uri="{BB962C8B-B14F-4D97-AF65-F5344CB8AC3E}">
        <p14:creationId xmlns:p14="http://schemas.microsoft.com/office/powerpoint/2010/main" val="8908543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F3904F6-C09F-4BDD-AD77-1346506D4910}" type="slidenum">
              <a:rPr lang="da-DK" smtClean="0"/>
              <a:t>60</a:t>
            </a:fld>
            <a:endParaRPr lang="da-DK"/>
          </a:p>
        </p:txBody>
      </p:sp>
    </p:spTree>
    <p:extLst>
      <p:ext uri="{BB962C8B-B14F-4D97-AF65-F5344CB8AC3E}">
        <p14:creationId xmlns:p14="http://schemas.microsoft.com/office/powerpoint/2010/main" val="28591475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Energibesparelse ved etablering af nyt terrændæk</a:t>
            </a:r>
          </a:p>
          <a:p>
            <a:r>
              <a:rPr lang="da-DK" dirty="0"/>
              <a:t>Så meget sparer man…</a:t>
            </a:r>
          </a:p>
          <a:p>
            <a:r>
              <a:rPr lang="da-DK" dirty="0"/>
              <a:t>Men er der </a:t>
            </a:r>
            <a:r>
              <a:rPr lang="da-DK" dirty="0" err="1"/>
              <a:t>tilfælde,hvor</a:t>
            </a:r>
            <a:r>
              <a:rPr lang="da-DK" dirty="0"/>
              <a:t> man bruger mere energi ved at etablere gulvvarme??</a:t>
            </a:r>
          </a:p>
          <a:p>
            <a:r>
              <a:rPr lang="da-DK" dirty="0"/>
              <a:t>Se næste slide</a:t>
            </a:r>
          </a:p>
        </p:txBody>
      </p:sp>
      <p:sp>
        <p:nvSpPr>
          <p:cNvPr id="4" name="Pladsholder til slidenummer 3"/>
          <p:cNvSpPr>
            <a:spLocks noGrp="1"/>
          </p:cNvSpPr>
          <p:nvPr>
            <p:ph type="sldNum" sz="quarter" idx="5"/>
          </p:nvPr>
        </p:nvSpPr>
        <p:spPr/>
        <p:txBody>
          <a:bodyPr/>
          <a:lstStyle/>
          <a:p>
            <a:fld id="{CF3904F6-C09F-4BDD-AD77-1346506D4910}" type="slidenum">
              <a:rPr lang="da-DK" smtClean="0"/>
              <a:t>61</a:t>
            </a:fld>
            <a:endParaRPr lang="da-DK"/>
          </a:p>
        </p:txBody>
      </p:sp>
    </p:spTree>
    <p:extLst>
      <p:ext uri="{BB962C8B-B14F-4D97-AF65-F5344CB8AC3E}">
        <p14:creationId xmlns:p14="http://schemas.microsoft.com/office/powerpoint/2010/main" val="17047953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t>Elstra</a:t>
            </a:r>
            <a:r>
              <a:rPr lang="da-DK" dirty="0"/>
              <a:t> forbrug ved en typisk konstruktion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4 kWh x 150 m2= </a:t>
            </a:r>
            <a:r>
              <a:rPr lang="da-DK" b="1" dirty="0"/>
              <a:t>600 kWh </a:t>
            </a:r>
            <a:r>
              <a:rPr lang="da-DK" dirty="0"/>
              <a:t>årligt ekstra forbrug ved gulvvarme – v. 75 mm isolering i gulv – isoleret hulmur</a:t>
            </a:r>
          </a:p>
          <a:p>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62</a:t>
            </a:fld>
            <a:endParaRPr lang="da-DK"/>
          </a:p>
        </p:txBody>
      </p:sp>
    </p:spTree>
    <p:extLst>
      <p:ext uri="{BB962C8B-B14F-4D97-AF65-F5344CB8AC3E}">
        <p14:creationId xmlns:p14="http://schemas.microsoft.com/office/powerpoint/2010/main" val="21319549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F3904F6-C09F-4BDD-AD77-1346506D4910}" type="slidenum">
              <a:rPr lang="da-DK" smtClean="0"/>
              <a:t>63</a:t>
            </a:fld>
            <a:endParaRPr lang="da-DK"/>
          </a:p>
        </p:txBody>
      </p:sp>
    </p:spTree>
    <p:extLst>
      <p:ext uri="{BB962C8B-B14F-4D97-AF65-F5344CB8AC3E}">
        <p14:creationId xmlns:p14="http://schemas.microsoft.com/office/powerpoint/2010/main" val="11166432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200" b="0" i="0" u="none" strike="noStrike" baseline="0" dirty="0">
                <a:latin typeface="TrebuchetMS"/>
              </a:rPr>
              <a:t>I huse med meget ringe isolerede ydervægge, dvs. ½-1-stens murstensvægge, </a:t>
            </a:r>
            <a:r>
              <a:rPr lang="da-DK" sz="1200" b="0" i="0" u="none" strike="noStrike" baseline="0" dirty="0" err="1">
                <a:latin typeface="TrebuchetMS"/>
              </a:rPr>
              <a:t>uisolerede</a:t>
            </a:r>
            <a:r>
              <a:rPr lang="da-DK" sz="1200" b="0" i="0" u="none" strike="noStrike" baseline="0" dirty="0">
                <a:latin typeface="TrebuchetMS"/>
              </a:rPr>
              <a:t> hulmure eller ydervægge med tilsvarende eller ringere isolering, i kombination med et terrændæk isoleret med 50 mm og mere</a:t>
            </a:r>
          </a:p>
          <a:p>
            <a:pPr algn="l"/>
            <a:r>
              <a:rPr lang="da-DK" sz="1200" b="0" i="0" u="none" strike="noStrike" baseline="0" dirty="0">
                <a:latin typeface="TrebuchetMS"/>
              </a:rPr>
              <a:t>I huse, hvor radiatorerne er placeret ved ½-stens, 1-stens-mur eller ud for termovinduer, og der er tale om gulvvarme etableret i en let konstruktion samt minimum 20 mm isolering i terrændækskonstruktionen (se </a:t>
            </a:r>
            <a:r>
              <a:rPr lang="da-DK" sz="1200" b="0" i="0" u="none" strike="noStrike" baseline="0" dirty="0">
                <a:solidFill>
                  <a:srgbClr val="7030A0"/>
                </a:solidFill>
                <a:latin typeface="TrebuchetMS"/>
              </a:rPr>
              <a:t>den pink cirkel på figur 3)</a:t>
            </a:r>
          </a:p>
          <a:p>
            <a:pPr algn="l"/>
            <a:r>
              <a:rPr lang="da-DK" sz="1200" b="0" i="0" u="none" strike="noStrike" baseline="0" dirty="0">
                <a:latin typeface="TrebuchetMS"/>
              </a:rPr>
              <a:t>I huse med en tom hulmur, gulvvarme i en let konstruktion og minimum 50 mm isolering i gulvet.</a:t>
            </a:r>
          </a:p>
          <a:p>
            <a:pPr marL="0" indent="0" algn="l">
              <a:buNone/>
            </a:pPr>
            <a:r>
              <a:rPr lang="da-DK" sz="1200" b="0" i="0" u="none" strike="noStrike" baseline="0" dirty="0">
                <a:latin typeface="TrebuchetMS"/>
              </a:rPr>
              <a:t> (Men hér vil det give store energibesparelser at hulmursisolere, og i en hulmursisoleret konstruktion skal der 250 mm isolering i terrændækket, før det energimæssigt kan betale sig med gulvvarme i en let konstruktion (se den </a:t>
            </a:r>
            <a:r>
              <a:rPr lang="da-DK" sz="1200" b="0" i="0" u="none" strike="noStrike" baseline="0" dirty="0">
                <a:solidFill>
                  <a:schemeClr val="accent1"/>
                </a:solidFill>
                <a:latin typeface="TrebuchetMS"/>
              </a:rPr>
              <a:t>blå cirkel på figur 3)</a:t>
            </a:r>
            <a:endParaRPr lang="da-DK" dirty="0">
              <a:solidFill>
                <a:schemeClr val="accent1"/>
              </a:solidFill>
            </a:endParaRPr>
          </a:p>
          <a:p>
            <a:pPr algn="l"/>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64</a:t>
            </a:fld>
            <a:endParaRPr lang="da-DK"/>
          </a:p>
        </p:txBody>
      </p:sp>
    </p:spTree>
    <p:extLst>
      <p:ext uri="{BB962C8B-B14F-4D97-AF65-F5344CB8AC3E}">
        <p14:creationId xmlns:p14="http://schemas.microsoft.com/office/powerpoint/2010/main" val="7498307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65</a:t>
            </a:fld>
            <a:endParaRPr lang="da-DK"/>
          </a:p>
        </p:txBody>
      </p:sp>
    </p:spTree>
    <p:extLst>
      <p:ext uri="{BB962C8B-B14F-4D97-AF65-F5344CB8AC3E}">
        <p14:creationId xmlns:p14="http://schemas.microsoft.com/office/powerpoint/2010/main" val="33119674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Er det én af disse?</a:t>
            </a:r>
          </a:p>
        </p:txBody>
      </p:sp>
      <p:sp>
        <p:nvSpPr>
          <p:cNvPr id="4" name="Pladsholder til slidenummer 3"/>
          <p:cNvSpPr>
            <a:spLocks noGrp="1"/>
          </p:cNvSpPr>
          <p:nvPr>
            <p:ph type="sldNum" sz="quarter" idx="5"/>
          </p:nvPr>
        </p:nvSpPr>
        <p:spPr/>
        <p:txBody>
          <a:bodyPr/>
          <a:lstStyle/>
          <a:p>
            <a:fld id="{CF3904F6-C09F-4BDD-AD77-1346506D4910}" type="slidenum">
              <a:rPr lang="da-DK" smtClean="0"/>
              <a:t>66</a:t>
            </a:fld>
            <a:endParaRPr lang="da-DK"/>
          </a:p>
        </p:txBody>
      </p:sp>
    </p:spTree>
    <p:extLst>
      <p:ext uri="{BB962C8B-B14F-4D97-AF65-F5344CB8AC3E}">
        <p14:creationId xmlns:p14="http://schemas.microsoft.com/office/powerpoint/2010/main" val="17154114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800" b="0" i="0" u="none" strike="noStrike" baseline="0" dirty="0">
                <a:latin typeface="TrebuchetMS"/>
              </a:rPr>
              <a:t>Forud for renovering af en terrændækskonstruktion</a:t>
            </a:r>
          </a:p>
          <a:p>
            <a:pPr algn="l"/>
            <a:r>
              <a:rPr lang="da-DK" sz="1800" b="0" i="0" u="none" strike="noStrike" baseline="0" dirty="0">
                <a:latin typeface="TrebuchetMS"/>
              </a:rPr>
              <a:t>er det uhyre vigtigt at kortlægge opbygningen af den</a:t>
            </a:r>
          </a:p>
          <a:p>
            <a:pPr algn="l"/>
            <a:r>
              <a:rPr lang="da-DK" sz="1800" b="0" i="0" u="none" strike="noStrike" baseline="0" dirty="0">
                <a:latin typeface="TrebuchetMS"/>
              </a:rPr>
              <a:t>eksisterende konstruktion detaljeret – helt fra overkanten</a:t>
            </a:r>
          </a:p>
          <a:p>
            <a:pPr algn="l"/>
            <a:r>
              <a:rPr lang="da-DK" sz="1800" b="0" i="0" u="none" strike="noStrike" baseline="0" dirty="0">
                <a:latin typeface="TrebuchetMS"/>
              </a:rPr>
              <a:t>af gulvbelægningen til jordniveau. Herved får</a:t>
            </a:r>
          </a:p>
          <a:p>
            <a:pPr algn="l"/>
            <a:r>
              <a:rPr lang="da-DK" sz="1800" b="0" i="0" u="none" strike="noStrike" baseline="0" dirty="0">
                <a:latin typeface="TrebuchetMS"/>
              </a:rPr>
              <a:t>man et detaljeret kendskab til de muligheder, den</a:t>
            </a:r>
          </a:p>
          <a:p>
            <a:pPr algn="l"/>
            <a:r>
              <a:rPr lang="da-DK" sz="1800" b="0" i="0" u="none" strike="noStrike" baseline="0" dirty="0">
                <a:latin typeface="TrebuchetMS"/>
              </a:rPr>
              <a:t>eksisterende konstruktion giver, og gør det muligt, at</a:t>
            </a:r>
          </a:p>
          <a:p>
            <a:pPr algn="l"/>
            <a:r>
              <a:rPr lang="da-DK" sz="1800" b="0" i="0" u="none" strike="noStrike" baseline="0" dirty="0">
                <a:latin typeface="TrebuchetMS"/>
              </a:rPr>
              <a:t>renoveringen miljømæssigt kan håndteres korrekt (se</a:t>
            </a:r>
          </a:p>
          <a:p>
            <a:pPr algn="l"/>
            <a:r>
              <a:rPr lang="da-DK" sz="1800" b="0" i="0" u="none" strike="noStrike" baseline="0" dirty="0">
                <a:latin typeface="TrebuchetMS"/>
              </a:rPr>
              <a:t>afsnit 4.1).</a:t>
            </a:r>
          </a:p>
          <a:p>
            <a:pPr algn="l"/>
            <a:r>
              <a:rPr lang="da-DK" sz="1800" b="0" i="0" u="none" strike="noStrike" baseline="0" dirty="0">
                <a:latin typeface="TrebuchetMS"/>
              </a:rPr>
              <a:t>Indledningsvist kan man danne sig et billede af opbygningen</a:t>
            </a:r>
          </a:p>
          <a:p>
            <a:pPr algn="l"/>
            <a:r>
              <a:rPr lang="da-DK" sz="1800" b="0" i="0" u="none" strike="noStrike" baseline="0" dirty="0">
                <a:latin typeface="TrebuchetMS"/>
              </a:rPr>
              <a:t>ud fra typisk byggeskik i den periode, hvor</a:t>
            </a:r>
          </a:p>
          <a:p>
            <a:pPr algn="l"/>
            <a:r>
              <a:rPr lang="da-DK" sz="1800" b="0" i="0" u="none" strike="noStrike" baseline="0" dirty="0">
                <a:latin typeface="TrebuchetMS"/>
              </a:rPr>
              <a:t>bygningen er opført, og ved at skaffe relevant tegningsmateriale</a:t>
            </a:r>
          </a:p>
          <a:p>
            <a:pPr algn="l"/>
            <a:r>
              <a:rPr lang="da-DK" sz="1800" b="0" i="0" u="none" strike="noStrike" baseline="0" dirty="0">
                <a:latin typeface="TrebuchetMS"/>
              </a:rPr>
              <a:t>af konstruktionen. Man skal dog være</a:t>
            </a:r>
          </a:p>
          <a:p>
            <a:pPr algn="l"/>
            <a:r>
              <a:rPr lang="da-DK" sz="1800" b="0" i="0" u="none" strike="noStrike" baseline="0" dirty="0">
                <a:latin typeface="TrebuchetMS"/>
              </a:rPr>
              <a:t>opmærksom på, at de faktiske forhold erfaringsmæssigt,</a:t>
            </a:r>
          </a:p>
          <a:p>
            <a:pPr algn="l"/>
            <a:r>
              <a:rPr lang="da-DK" sz="1800" b="0" i="0" u="none" strike="noStrike" baseline="0" dirty="0">
                <a:latin typeface="TrebuchetMS"/>
              </a:rPr>
              <a:t>ikke altid stemmer overens med tegningsmaterialet;</a:t>
            </a:r>
          </a:p>
          <a:p>
            <a:pPr algn="l"/>
            <a:r>
              <a:rPr lang="da-DK" sz="1800" b="0" i="0" u="none" strike="noStrike" baseline="0" dirty="0">
                <a:latin typeface="TrebuchetMS"/>
              </a:rPr>
              <a:t>måske er der igennem tiden udført renoveringer,</a:t>
            </a:r>
          </a:p>
          <a:p>
            <a:pPr algn="l"/>
            <a:r>
              <a:rPr lang="da-DK" sz="1800" b="0" i="0" u="none" strike="noStrike" baseline="0" dirty="0">
                <a:latin typeface="TrebuchetMS"/>
              </a:rPr>
              <a:t>der ikke er registeret, eller konstruktionen er ikke</a:t>
            </a:r>
          </a:p>
          <a:p>
            <a:pPr algn="l"/>
            <a:r>
              <a:rPr lang="da-DK" sz="1800" b="0" i="0" u="none" strike="noStrike" baseline="0" dirty="0">
                <a:latin typeface="TrebuchetMS"/>
              </a:rPr>
              <a:t>opført som projekteret.</a:t>
            </a:r>
          </a:p>
          <a:p>
            <a:pPr algn="l"/>
            <a:r>
              <a:rPr lang="da-DK" sz="1800" b="0" i="0" u="none" strike="noStrike" baseline="0" dirty="0">
                <a:latin typeface="TrebuchetMS"/>
              </a:rPr>
              <a:t>Man kan få kendskab til konstruktionsopbygningen ved</a:t>
            </a:r>
          </a:p>
          <a:p>
            <a:pPr algn="l"/>
            <a:r>
              <a:rPr lang="da-DK" sz="1800" b="0" i="0" u="none" strike="noStrike" baseline="0" dirty="0">
                <a:latin typeface="TrebuchetMS"/>
              </a:rPr>
              <a:t>at lave destruktive undersøgelser, dvs. stikprøvevist at</a:t>
            </a:r>
          </a:p>
          <a:p>
            <a:pPr algn="l"/>
            <a:r>
              <a:rPr lang="da-DK" sz="1800" b="0" i="0" u="none" strike="noStrike" baseline="0" dirty="0">
                <a:latin typeface="TrebuchetMS"/>
              </a:rPr>
              <a:t>åbne terrændækskonstruktionen ned til jordniveau.</a:t>
            </a:r>
          </a:p>
          <a:p>
            <a:pPr algn="l"/>
            <a:r>
              <a:rPr lang="da-DK" sz="1800" b="0" i="0" u="none" strike="noStrike" baseline="0" dirty="0">
                <a:latin typeface="TrebuchetMS"/>
              </a:rPr>
              <a:t>De nødvendige registreringer forud for valg af renoveringsløsning</a:t>
            </a:r>
          </a:p>
          <a:p>
            <a:pPr algn="l"/>
            <a:r>
              <a:rPr lang="da-DK" sz="1800" b="0" i="0" u="none" strike="noStrike" baseline="0" dirty="0">
                <a:latin typeface="TrebuchetMS"/>
              </a:rPr>
              <a:t>er:</a:t>
            </a:r>
          </a:p>
          <a:p>
            <a:pPr algn="l"/>
            <a:r>
              <a:rPr lang="da-DK" sz="1800" b="1" i="0" u="none" strike="noStrike" baseline="0" dirty="0">
                <a:latin typeface="TrebuchetMS-Bold"/>
              </a:rPr>
              <a:t>Hvor meget isolering ligger der i den eksisterende</a:t>
            </a:r>
          </a:p>
          <a:p>
            <a:pPr algn="l"/>
            <a:r>
              <a:rPr lang="da-DK" sz="1800" b="1" i="0" u="none" strike="noStrike" baseline="0" dirty="0">
                <a:latin typeface="TrebuchetMS-Bold"/>
              </a:rPr>
              <a:t>konstruktion?</a:t>
            </a:r>
          </a:p>
          <a:p>
            <a:pPr algn="l"/>
            <a:r>
              <a:rPr lang="da-DK" sz="1800" b="0" i="0" u="none" strike="noStrike" baseline="0" dirty="0">
                <a:latin typeface="TrebuchetMS"/>
              </a:rPr>
              <a:t>Ligger der isolering UNDER terrændækket, og hvor</a:t>
            </a:r>
          </a:p>
          <a:p>
            <a:pPr algn="l"/>
            <a:r>
              <a:rPr lang="da-DK" sz="1800" b="0" i="0" u="none" strike="noStrike" baseline="0" dirty="0">
                <a:latin typeface="TrebuchetMS"/>
              </a:rPr>
              <a:t>meget isolering ligger der OVER terrændækket? Dette</a:t>
            </a:r>
          </a:p>
          <a:p>
            <a:pPr algn="l"/>
            <a:r>
              <a:rPr lang="da-DK" sz="1800" b="0" i="0" u="none" strike="noStrike" baseline="0" dirty="0">
                <a:latin typeface="TrebuchetMS"/>
              </a:rPr>
              <a:t>undersøges ved at lave åbninger i terrændækket (se</a:t>
            </a:r>
          </a:p>
          <a:p>
            <a:pPr algn="l"/>
            <a:r>
              <a:rPr lang="da-DK" sz="1800" b="0" i="0" u="none" strike="noStrike" baseline="0" dirty="0">
                <a:latin typeface="TrebuchetMS"/>
              </a:rPr>
              <a:t>billede 1). Åbningerne kan med fordel laves større end</a:t>
            </a:r>
          </a:p>
          <a:p>
            <a:pPr algn="l"/>
            <a:r>
              <a:rPr lang="da-DK" sz="1800" b="0" i="0" u="none" strike="noStrike" baseline="0" dirty="0">
                <a:latin typeface="TrebuchetMS"/>
              </a:rPr>
              <a:t>vist på billedet, så type og tykkelse af det kapillarbrydende</a:t>
            </a:r>
          </a:p>
          <a:p>
            <a:pPr algn="l"/>
            <a:r>
              <a:rPr lang="da-DK" sz="1800" b="0" i="0" u="none" strike="noStrike" baseline="0" dirty="0">
                <a:latin typeface="TrebuchetMS"/>
              </a:rPr>
              <a:t>lag også kan bestemmes. Informationerne fra</a:t>
            </a:r>
          </a:p>
          <a:p>
            <a:pPr algn="l"/>
            <a:r>
              <a:rPr lang="da-DK" sz="1800" b="0" i="0" u="none" strike="noStrike" baseline="0" dirty="0">
                <a:latin typeface="TrebuchetMS"/>
              </a:rPr>
              <a:t>denne undersøgelse er afgørende for dels den energibesparelse,</a:t>
            </a:r>
          </a:p>
          <a:p>
            <a:pPr algn="l"/>
            <a:r>
              <a:rPr lang="da-DK" sz="1800" b="0" i="0" u="none" strike="noStrike" baseline="0" dirty="0">
                <a:latin typeface="TrebuchetMS"/>
              </a:rPr>
              <a:t>der kan opnås, og dels mulighederne for</a:t>
            </a:r>
          </a:p>
          <a:p>
            <a:pPr algn="l"/>
            <a:r>
              <a:rPr lang="da-DK" sz="1800" b="0" i="0" u="none" strike="noStrike" baseline="0" dirty="0">
                <a:latin typeface="TrebuchetMS"/>
              </a:rPr>
              <a:t>at efterisolere gulvkonstruktionen på en fugtteknisk</a:t>
            </a:r>
          </a:p>
          <a:p>
            <a:pPr algn="l"/>
            <a:r>
              <a:rPr lang="da-DK" sz="1800" b="0" i="0" u="none" strike="noStrike" baseline="0" dirty="0">
                <a:latin typeface="TrebuchetMS"/>
              </a:rPr>
              <a:t>forsvarlig måde. Læs mere i afsnit 3.</a:t>
            </a:r>
          </a:p>
          <a:p>
            <a:pPr algn="l"/>
            <a:r>
              <a:rPr lang="da-DK" sz="1800" b="1" i="0" u="none" strike="noStrike" baseline="0" dirty="0">
                <a:latin typeface="TrebuchetMS-Bold"/>
              </a:rPr>
              <a:t>Er der </a:t>
            </a:r>
            <a:r>
              <a:rPr lang="da-DK" sz="1800" b="1" i="0" u="none" strike="noStrike" baseline="0" dirty="0" err="1">
                <a:latin typeface="TrebuchetMS-Bold"/>
              </a:rPr>
              <a:t>letklinkernødder</a:t>
            </a:r>
            <a:r>
              <a:rPr lang="da-DK" sz="1800" b="1" i="0" u="none" strike="noStrike" baseline="0" dirty="0">
                <a:latin typeface="TrebuchetMS-Bold"/>
              </a:rPr>
              <a:t> i terrændækskonstruktionen?</a:t>
            </a:r>
          </a:p>
          <a:p>
            <a:pPr algn="l"/>
            <a:r>
              <a:rPr lang="da-DK" sz="1800" b="1" i="0" u="none" strike="noStrike" baseline="0" dirty="0">
                <a:latin typeface="TrebuchetMS-Bold"/>
              </a:rPr>
              <a:t>Er de løse – eller nemme at løsne?</a:t>
            </a:r>
          </a:p>
          <a:p>
            <a:pPr algn="l"/>
            <a:r>
              <a:rPr lang="da-DK" sz="1800" b="0" i="0" u="none" strike="noStrike" baseline="0" dirty="0">
                <a:latin typeface="TrebuchetMS"/>
              </a:rPr>
              <a:t>Afhængigt af hvordan et lag af </a:t>
            </a:r>
            <a:r>
              <a:rPr lang="da-DK" sz="1800" b="0" i="0" u="none" strike="noStrike" baseline="0" dirty="0" err="1">
                <a:latin typeface="TrebuchetMS"/>
              </a:rPr>
              <a:t>letklinkernødder</a:t>
            </a:r>
            <a:r>
              <a:rPr lang="da-DK" sz="1800" b="0" i="0" u="none" strike="noStrike" baseline="0" dirty="0">
                <a:latin typeface="TrebuchetMS"/>
              </a:rPr>
              <a:t> konkret</a:t>
            </a:r>
          </a:p>
          <a:p>
            <a:pPr algn="l"/>
            <a:r>
              <a:rPr lang="da-DK" sz="1800" b="0" i="0" u="none" strike="noStrike" baseline="0" dirty="0">
                <a:latin typeface="TrebuchetMS"/>
              </a:rPr>
              <a:t>er udformet, kan de være mere eller mindre besværlige</a:t>
            </a:r>
          </a:p>
          <a:p>
            <a:pPr algn="l"/>
            <a:r>
              <a:rPr lang="da-DK" sz="1800" b="0" i="0" u="none" strike="noStrike" baseline="0" dirty="0">
                <a:latin typeface="TrebuchetMS"/>
              </a:rPr>
              <a:t>at fjerne. Fx kan løse </a:t>
            </a:r>
            <a:r>
              <a:rPr lang="da-DK" sz="1800" b="0" i="0" u="none" strike="noStrike" baseline="0" dirty="0" err="1">
                <a:latin typeface="TrebuchetMS"/>
              </a:rPr>
              <a:t>letklinkernødder</a:t>
            </a:r>
            <a:r>
              <a:rPr lang="da-DK" sz="1800" b="0" i="0" u="none" strike="noStrike" baseline="0" dirty="0">
                <a:latin typeface="TrebuchetMS"/>
              </a:rPr>
              <a:t> i nogle tilfælde</a:t>
            </a:r>
          </a:p>
          <a:p>
            <a:pPr algn="l"/>
            <a:r>
              <a:rPr lang="da-DK" sz="1800" b="0" i="0" u="none" strike="noStrike" baseline="0" dirty="0">
                <a:latin typeface="TrebuchetMS"/>
              </a:rPr>
              <a:t>fjernes mere effektivt med en slamsuger. Hvis de er</a:t>
            </a:r>
          </a:p>
          <a:p>
            <a:pPr algn="l"/>
            <a:r>
              <a:rPr lang="da-DK" sz="1800" b="0" i="0" u="none" strike="noStrike" baseline="0" dirty="0">
                <a:latin typeface="TrebuchetMS"/>
              </a:rPr>
              <a:t>svøbt i cement, kan de i nogle tilfælde nemt løsnes</a:t>
            </a:r>
          </a:p>
          <a:p>
            <a:pPr algn="l"/>
            <a:r>
              <a:rPr lang="da-DK" sz="1800" b="0" i="0" u="none" strike="noStrike" baseline="0" dirty="0">
                <a:latin typeface="TrebuchetMS"/>
              </a:rPr>
              <a:t>med en borehammer.</a:t>
            </a:r>
          </a:p>
          <a:p>
            <a:pPr algn="l"/>
            <a:r>
              <a:rPr lang="da-DK" sz="1800" b="1" i="0" u="none" strike="noStrike" baseline="0" dirty="0">
                <a:latin typeface="TrebuchetMS-Bold"/>
              </a:rPr>
              <a:t>Hvilken type af beton er der benyttet til</a:t>
            </a:r>
          </a:p>
          <a:p>
            <a:pPr algn="l"/>
            <a:r>
              <a:rPr lang="da-DK" sz="1800" b="1" i="0" u="none" strike="noStrike" baseline="0" dirty="0">
                <a:latin typeface="TrebuchetMS-Bold"/>
              </a:rPr>
              <a:t>terrændækket?</a:t>
            </a:r>
          </a:p>
          <a:p>
            <a:pPr algn="l"/>
            <a:r>
              <a:rPr lang="da-DK" sz="1800" b="0" i="0" u="none" strike="noStrike" baseline="0" dirty="0">
                <a:latin typeface="TrebuchetMS"/>
              </a:rPr>
              <a:t>Der kan være væsentlige forskelle i omkostningerne</a:t>
            </a:r>
          </a:p>
          <a:p>
            <a:pPr algn="l"/>
            <a:r>
              <a:rPr lang="da-DK" sz="1800" b="0" i="0" u="none" strike="noStrike" baseline="0" dirty="0">
                <a:latin typeface="TrebuchetMS"/>
              </a:rPr>
              <a:t>til at fjerne klaplaget/betondækket alt efter betonens</a:t>
            </a:r>
          </a:p>
          <a:p>
            <a:pPr algn="l"/>
            <a:r>
              <a:rPr lang="da-DK" sz="1800" b="0" i="0" u="none" strike="noStrike" baseline="0" dirty="0">
                <a:latin typeface="TrebuchetMS"/>
              </a:rPr>
              <a:t>kvalitet. Dermed varierer rentabiliteten af den valgte</a:t>
            </a:r>
          </a:p>
          <a:p>
            <a:pPr algn="l"/>
            <a:r>
              <a:rPr lang="da-DK" sz="1800" b="0" i="0" u="none" strike="noStrike" baseline="0" dirty="0">
                <a:latin typeface="TrebuchetMS"/>
              </a:rPr>
              <a:t>løsning. Man kan hugge i terrændækket for at bedømme</a:t>
            </a:r>
          </a:p>
          <a:p>
            <a:pPr algn="l"/>
            <a:r>
              <a:rPr lang="da-DK" sz="1800" b="0" i="0" u="none" strike="noStrike" baseline="0" dirty="0">
                <a:latin typeface="TrebuchetMS"/>
              </a:rPr>
              <a:t>kvaliteten og kombinere med søgeåbninger til at</a:t>
            </a:r>
          </a:p>
          <a:p>
            <a:pPr algn="l"/>
            <a:r>
              <a:rPr lang="da-DK" sz="1800" b="0" i="0" u="none" strike="noStrike" baseline="0" dirty="0">
                <a:latin typeface="TrebuchetMS"/>
              </a:rPr>
              <a:t>undersøge konstruktionens opbygning (se billede 1 t.h.).</a:t>
            </a:r>
          </a:p>
          <a:p>
            <a:pPr algn="l"/>
            <a:r>
              <a:rPr lang="da-DK" sz="1800" b="1" i="0" u="none" strike="noStrike" baseline="0" dirty="0">
                <a:latin typeface="TrebuchetMS-Bold"/>
              </a:rPr>
              <a:t>Er der et kapillarbrydende lag under terrændækket?</a:t>
            </a:r>
          </a:p>
          <a:p>
            <a:pPr algn="l"/>
            <a:r>
              <a:rPr lang="da-DK" sz="1800" b="1" i="0" u="none" strike="noStrike" baseline="0" dirty="0">
                <a:latin typeface="TrebuchetMS-Bold"/>
              </a:rPr>
              <a:t>Hvilken type materiale og hvor tykt er det?</a:t>
            </a:r>
          </a:p>
          <a:p>
            <a:pPr algn="l"/>
            <a:r>
              <a:rPr lang="da-DK" sz="1800" b="0" i="0" u="none" strike="noStrike" baseline="0" dirty="0">
                <a:latin typeface="TrebuchetMS"/>
              </a:rPr>
              <a:t>For at vurdere den fugttekniske tilstand af konstruktionen</a:t>
            </a:r>
          </a:p>
          <a:p>
            <a:pPr algn="l"/>
            <a:r>
              <a:rPr lang="da-DK" sz="1800" b="0" i="0" u="none" strike="noStrike" baseline="0" dirty="0">
                <a:latin typeface="TrebuchetMS"/>
              </a:rPr>
              <a:t>og de radontekniske muligheder er det vigtigt at</a:t>
            </a:r>
          </a:p>
          <a:p>
            <a:pPr algn="l"/>
            <a:r>
              <a:rPr lang="da-DK" sz="1800" b="0" i="0" u="none" strike="noStrike" baseline="0" dirty="0">
                <a:latin typeface="TrebuchetMS"/>
              </a:rPr>
              <a:t>vide, om der ligger et kapillarbrydende lag under terrændækket,</a:t>
            </a:r>
          </a:p>
          <a:p>
            <a:pPr algn="l"/>
            <a:r>
              <a:rPr lang="da-DK" sz="1800" b="0" i="0" u="none" strike="noStrike" baseline="0" dirty="0">
                <a:latin typeface="TrebuchetMS"/>
              </a:rPr>
              <a:t>og hvilket materiale det består af, samt</a:t>
            </a:r>
          </a:p>
          <a:p>
            <a:pPr algn="l"/>
            <a:r>
              <a:rPr lang="da-DK" sz="1800" b="0" i="0" u="none" strike="noStrike" baseline="0" dirty="0">
                <a:latin typeface="TrebuchetMS"/>
              </a:rPr>
              <a:t>hvor tykt det er. Dette kan undersøges ved at udføre</a:t>
            </a:r>
          </a:p>
          <a:p>
            <a:pPr algn="l"/>
            <a:r>
              <a:rPr lang="da-DK" sz="1800" b="0" i="0" u="none" strike="noStrike" baseline="0" dirty="0">
                <a:latin typeface="TrebuchetMS"/>
              </a:rPr>
              <a:t>søgeåbninger i terrændækket (se billede 1, t.h.). Hvis</a:t>
            </a:r>
          </a:p>
          <a:p>
            <a:pPr algn="l"/>
            <a:r>
              <a:rPr lang="da-DK" sz="1800" b="0" i="0" u="none" strike="noStrike" baseline="0" dirty="0">
                <a:latin typeface="TrebuchetMS"/>
              </a:rPr>
              <a:t>der er mistanke om fugt i terrændækket på grund af</a:t>
            </a:r>
          </a:p>
          <a:p>
            <a:pPr algn="l"/>
            <a:r>
              <a:rPr lang="da-DK" sz="1800" b="0" i="0" u="none" strike="noStrike" baseline="0" dirty="0">
                <a:latin typeface="TrebuchetMS"/>
              </a:rPr>
              <a:t>manglende kapillarbrydende lag – på grund af et meget</a:t>
            </a:r>
          </a:p>
          <a:p>
            <a:pPr algn="l"/>
            <a:r>
              <a:rPr lang="da-DK" sz="1800" b="0" i="0" u="none" strike="noStrike" baseline="0" dirty="0">
                <a:latin typeface="TrebuchetMS"/>
              </a:rPr>
              <a:t>fugtigt kapillarbrydende lag, eller at der ligger slagger</a:t>
            </a:r>
          </a:p>
          <a:p>
            <a:pPr algn="l"/>
            <a:r>
              <a:rPr lang="da-DK" sz="1800" b="0" i="0" u="none" strike="noStrike" baseline="0" dirty="0">
                <a:latin typeface="TrebuchetMS"/>
              </a:rPr>
              <a:t>under terrændækket – anbefales det at kontakte en</a:t>
            </a:r>
          </a:p>
          <a:p>
            <a:pPr algn="l"/>
            <a:r>
              <a:rPr lang="da-DK" sz="1800" b="0" i="0" u="none" strike="noStrike" baseline="0" dirty="0">
                <a:latin typeface="TrebuchetMS"/>
              </a:rPr>
              <a:t>fugtsagkyndig (se afsnit 4.7).</a:t>
            </a:r>
          </a:p>
          <a:p>
            <a:pPr algn="l"/>
            <a:r>
              <a:rPr lang="da-DK" sz="1800" b="1" i="0" u="none" strike="noStrike" baseline="0" dirty="0">
                <a:latin typeface="TrebuchetMS-Bold"/>
              </a:rPr>
              <a:t>Er der skadelige stoffer eller mikroorganismer i</a:t>
            </a:r>
          </a:p>
          <a:p>
            <a:pPr algn="l"/>
            <a:r>
              <a:rPr lang="da-DK" sz="1800" b="1" i="0" u="none" strike="noStrike" baseline="0" dirty="0">
                <a:latin typeface="TrebuchetMS-Bold"/>
              </a:rPr>
              <a:t>konstruktionen?</a:t>
            </a:r>
          </a:p>
          <a:p>
            <a:pPr algn="l"/>
            <a:r>
              <a:rPr lang="da-DK" sz="1800" b="0" i="0" u="none" strike="noStrike" baseline="0" dirty="0">
                <a:latin typeface="TrebuchetMS"/>
              </a:rPr>
              <a:t>Under nedrivning og for at sikre at den renoverede</a:t>
            </a:r>
          </a:p>
          <a:p>
            <a:pPr algn="l"/>
            <a:r>
              <a:rPr lang="da-DK" sz="1800" b="0" i="0" u="none" strike="noStrike" baseline="0" dirty="0">
                <a:latin typeface="TrebuchetMS"/>
              </a:rPr>
              <a:t>konstruktion ikke påvirker indeklimaet negativt, skal</a:t>
            </a:r>
          </a:p>
          <a:p>
            <a:pPr algn="l"/>
            <a:r>
              <a:rPr lang="da-DK" sz="1800" b="0" i="0" u="none" strike="noStrike" baseline="0" dirty="0">
                <a:latin typeface="TrebuchetMS"/>
              </a:rPr>
              <a:t>der tages højde for eventuelle skadelige stoffer eller</a:t>
            </a:r>
          </a:p>
          <a:p>
            <a:pPr algn="l"/>
            <a:r>
              <a:rPr lang="da-DK" sz="1800" b="0" i="0" u="none" strike="noStrike" baseline="0" dirty="0">
                <a:latin typeface="TrebuchetMS"/>
              </a:rPr>
              <a:t>mikroorganismer i forbindelse med renoveringsarbejdet.</a:t>
            </a:r>
          </a:p>
          <a:p>
            <a:pPr algn="l"/>
            <a:r>
              <a:rPr lang="da-DK" sz="1800" b="0" i="0" u="none" strike="noStrike" baseline="0" dirty="0">
                <a:latin typeface="TrebuchetMS"/>
              </a:rPr>
              <a:t>Læs nærmere i afsnit 4.1.</a:t>
            </a:r>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67</a:t>
            </a:fld>
            <a:endParaRPr lang="da-DK"/>
          </a:p>
        </p:txBody>
      </p:sp>
    </p:spTree>
    <p:extLst>
      <p:ext uri="{BB962C8B-B14F-4D97-AF65-F5344CB8AC3E}">
        <p14:creationId xmlns:p14="http://schemas.microsoft.com/office/powerpoint/2010/main" val="19820875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800" b="1" i="0" u="none" strike="noStrike" baseline="0" dirty="0">
                <a:latin typeface="TrebuchetMS-Bold"/>
              </a:rPr>
              <a:t>Er der udlagt vandret fugtspærre i væggene?</a:t>
            </a:r>
          </a:p>
          <a:p>
            <a:pPr algn="l"/>
            <a:r>
              <a:rPr lang="da-DK" sz="1800" b="0" i="0" u="none" strike="noStrike" baseline="0" dirty="0">
                <a:latin typeface="TrebuchetMS"/>
              </a:rPr>
              <a:t>I forbindelse med valg af renoveringsløsning er det af</a:t>
            </a:r>
          </a:p>
          <a:p>
            <a:pPr algn="l"/>
            <a:r>
              <a:rPr lang="da-DK" sz="1800" b="0" i="0" u="none" strike="noStrike" baseline="0" dirty="0">
                <a:latin typeface="TrebuchetMS"/>
              </a:rPr>
              <a:t>stor betydning, om der er indlagt vandrette fugtspærrer</a:t>
            </a:r>
          </a:p>
          <a:p>
            <a:pPr algn="l"/>
            <a:r>
              <a:rPr lang="da-DK" sz="1800" b="0" i="0" u="none" strike="noStrike" baseline="0" dirty="0">
                <a:latin typeface="TrebuchetMS"/>
              </a:rPr>
              <a:t>i bagmure og skillevægge. Det er vigtigt, om de er</a:t>
            </a:r>
          </a:p>
          <a:p>
            <a:pPr algn="l"/>
            <a:r>
              <a:rPr lang="da-DK" sz="1800" b="0" i="0" u="none" strike="noStrike" baseline="0" dirty="0">
                <a:latin typeface="TrebuchetMS"/>
              </a:rPr>
              <a:t>funktionsduelige, og hvor i konstruktionen de ligger.</a:t>
            </a:r>
          </a:p>
          <a:p>
            <a:pPr algn="l"/>
            <a:r>
              <a:rPr lang="da-DK" sz="1800" b="0" i="0" u="none" strike="noStrike" baseline="0" dirty="0">
                <a:latin typeface="TrebuchetMS"/>
              </a:rPr>
              <a:t>Dels fordi der, nu hvor man renoverer, kan være mulighed</a:t>
            </a:r>
          </a:p>
          <a:p>
            <a:pPr algn="l"/>
            <a:r>
              <a:rPr lang="da-DK" sz="1800" b="0" i="0" u="none" strike="noStrike" baseline="0" dirty="0">
                <a:latin typeface="TrebuchetMS"/>
              </a:rPr>
              <a:t>for at etablere en eventuelt manglende vandret</a:t>
            </a:r>
          </a:p>
          <a:p>
            <a:pPr algn="l"/>
            <a:r>
              <a:rPr lang="da-DK" sz="1800" b="0" i="0" u="none" strike="noStrike" baseline="0" dirty="0">
                <a:latin typeface="TrebuchetMS"/>
              </a:rPr>
              <a:t>fugtspærre, og dels fordi der i nogle tilfælde er behov</a:t>
            </a:r>
          </a:p>
          <a:p>
            <a:pPr algn="l"/>
            <a:r>
              <a:rPr lang="da-DK" sz="1800" b="0" i="0" u="none" strike="noStrike" baseline="0" dirty="0">
                <a:latin typeface="TrebuchetMS"/>
              </a:rPr>
              <a:t>for at påføre klaplaget/betondækket en membran.</a:t>
            </a:r>
          </a:p>
          <a:p>
            <a:pPr algn="l"/>
            <a:r>
              <a:rPr lang="da-DK" sz="1800" b="0" i="0" u="none" strike="noStrike" baseline="0" dirty="0">
                <a:latin typeface="TrebuchetMS"/>
              </a:rPr>
              <a:t>Dette vil gøre konstruktionen fugtteknisk robust og</a:t>
            </a:r>
          </a:p>
          <a:p>
            <a:pPr algn="l"/>
            <a:r>
              <a:rPr lang="da-DK" sz="1800" b="0" i="0" u="none" strike="noStrike" baseline="0" dirty="0">
                <a:latin typeface="TrebuchetMS"/>
              </a:rPr>
              <a:t>forebygge fugtproblemer i væggene (se afsnit 4.2).</a:t>
            </a:r>
          </a:p>
          <a:p>
            <a:pPr algn="l"/>
            <a:r>
              <a:rPr lang="da-DK" sz="1800" b="1" i="0" u="none" strike="noStrike" baseline="0" dirty="0">
                <a:latin typeface="TrebuchetMS-Bold"/>
              </a:rPr>
              <a:t>Hvor dybt er yder- og skillevægge funderet?</a:t>
            </a:r>
          </a:p>
          <a:p>
            <a:pPr algn="l"/>
            <a:r>
              <a:rPr lang="da-DK" sz="1800" b="0" i="0" u="none" strike="noStrike" baseline="0" dirty="0">
                <a:latin typeface="TrebuchetMS"/>
              </a:rPr>
              <a:t>Hvis man vil ophugge klaplaget/betondækket for at</a:t>
            </a:r>
          </a:p>
          <a:p>
            <a:pPr algn="l"/>
            <a:r>
              <a:rPr lang="da-DK" sz="1800" b="0" i="0" u="none" strike="noStrike" baseline="0" dirty="0">
                <a:latin typeface="TrebuchetMS"/>
              </a:rPr>
              <a:t>ombygge terrændækskonstruktionen, er det vigtigt at</a:t>
            </a:r>
          </a:p>
          <a:p>
            <a:pPr algn="l"/>
            <a:r>
              <a:rPr lang="da-DK" sz="1800" b="0" i="0" u="none" strike="noStrike" baseline="0" dirty="0">
                <a:latin typeface="TrebuchetMS"/>
              </a:rPr>
              <a:t>kende til funderingen af væggene. Hvis ikke funderingen</a:t>
            </a:r>
          </a:p>
          <a:p>
            <a:pPr algn="l"/>
            <a:r>
              <a:rPr lang="da-DK" sz="1800" b="0" i="0" u="none" strike="noStrike" baseline="0" dirty="0">
                <a:latin typeface="TrebuchetMS"/>
              </a:rPr>
              <a:t>er dyb nok, skal der understøbes, hvilket er meget</a:t>
            </a:r>
          </a:p>
          <a:p>
            <a:pPr algn="l"/>
            <a:r>
              <a:rPr lang="da-DK" sz="1800" b="0" i="0" u="none" strike="noStrike" baseline="0" dirty="0">
                <a:latin typeface="TrebuchetMS"/>
              </a:rPr>
              <a:t>dyrt og dermed har stor indflydelse på rentabiliteten</a:t>
            </a:r>
          </a:p>
          <a:p>
            <a:pPr algn="l"/>
            <a:r>
              <a:rPr lang="da-DK" sz="1800" b="0" i="0" u="none" strike="noStrike" baseline="0" dirty="0">
                <a:latin typeface="TrebuchetMS"/>
              </a:rPr>
              <a:t>af løsningen. Det er især relevant for skillevægge, da</a:t>
            </a:r>
          </a:p>
          <a:p>
            <a:pPr algn="l"/>
            <a:r>
              <a:rPr lang="da-DK" sz="1800" b="0" i="0" u="none" strike="noStrike" baseline="0" dirty="0">
                <a:latin typeface="TrebuchetMS"/>
              </a:rPr>
              <a:t>ydervæggen som regel er funderet til frostfri dybde,</a:t>
            </a:r>
          </a:p>
          <a:p>
            <a:pPr algn="l"/>
            <a:r>
              <a:rPr lang="da-DK" sz="1800" b="0" i="0" u="none" strike="noStrike" baseline="0" dirty="0">
                <a:latin typeface="TrebuchetMS"/>
              </a:rPr>
              <a:t>som er ca. 90 cm. Se afsnit 4.5.1. Dog kan funderingsdybden</a:t>
            </a:r>
          </a:p>
          <a:p>
            <a:pPr algn="l"/>
            <a:r>
              <a:rPr lang="da-DK" sz="1800" b="0" i="0" u="none" strike="noStrike" baseline="0" dirty="0">
                <a:latin typeface="TrebuchetMS"/>
              </a:rPr>
              <a:t>af ydervægge være for lav, når der er tale om</a:t>
            </a:r>
          </a:p>
          <a:p>
            <a:pPr algn="l"/>
            <a:r>
              <a:rPr lang="da-DK" sz="1800" b="0" i="0" u="none" strike="noStrike" baseline="0" dirty="0">
                <a:latin typeface="TrebuchetMS"/>
              </a:rPr>
              <a:t>syldstensfundamenter.</a:t>
            </a:r>
          </a:p>
          <a:p>
            <a:pPr algn="l"/>
            <a:r>
              <a:rPr lang="da-DK" sz="1800" b="1" i="0" u="none" strike="noStrike" baseline="0" dirty="0">
                <a:latin typeface="TrebuchetMS-Bold"/>
              </a:rPr>
              <a:t>Er fundamenterne af syldsten?</a:t>
            </a:r>
          </a:p>
          <a:p>
            <a:pPr algn="l"/>
            <a:r>
              <a:rPr lang="da-DK" sz="1800" b="0" i="0" u="none" strike="noStrike" baseline="0" dirty="0">
                <a:latin typeface="TrebuchetMS"/>
              </a:rPr>
              <a:t>Den indvendige side af syldstensfundamenter kan</a:t>
            </a:r>
          </a:p>
          <a:p>
            <a:pPr algn="l"/>
            <a:r>
              <a:rPr lang="da-DK" sz="1800" b="0" i="0" u="none" strike="noStrike" baseline="0" dirty="0">
                <a:latin typeface="TrebuchetMS"/>
              </a:rPr>
              <a:t>være meget ujævn, da syldstenen i varierende grad</a:t>
            </a:r>
          </a:p>
          <a:p>
            <a:pPr algn="l"/>
            <a:r>
              <a:rPr lang="da-DK" sz="1800" b="0" i="0" u="none" strike="noStrike" baseline="0" dirty="0">
                <a:latin typeface="TrebuchetMS"/>
              </a:rPr>
              <a:t>krager ind under bygningen. Dette kan i sig selv give</a:t>
            </a:r>
          </a:p>
          <a:p>
            <a:pPr algn="l"/>
            <a:r>
              <a:rPr lang="da-DK" sz="1800" b="0" i="0" u="none" strike="noStrike" baseline="0" dirty="0">
                <a:latin typeface="TrebuchetMS"/>
              </a:rPr>
              <a:t>kuldebroer. Derudover kan det være svært at etablere</a:t>
            </a:r>
          </a:p>
          <a:p>
            <a:pPr algn="l"/>
            <a:r>
              <a:rPr lang="da-DK" sz="1800" b="0" i="0" u="none" strike="noStrike" baseline="0" dirty="0">
                <a:latin typeface="TrebuchetMS"/>
              </a:rPr>
              <a:t>en god kuldebrosafbrydelse mellem sokkel og det nye</a:t>
            </a:r>
          </a:p>
          <a:p>
            <a:pPr algn="l"/>
            <a:r>
              <a:rPr lang="da-DK" sz="1800" b="0" i="0" u="none" strike="noStrike" baseline="0" dirty="0">
                <a:latin typeface="TrebuchetMS"/>
              </a:rPr>
              <a:t>terrændæk, når overfladen ikke er så jævn som ved fx</a:t>
            </a:r>
          </a:p>
          <a:p>
            <a:pPr algn="l"/>
            <a:r>
              <a:rPr lang="da-DK" sz="1800" b="0" i="0" u="none" strike="noStrike" baseline="0" dirty="0">
                <a:latin typeface="TrebuchetMS"/>
              </a:rPr>
              <a:t>murstens- eller betonfundamenter. I afsnit 4.5.2 kan</a:t>
            </a:r>
          </a:p>
          <a:p>
            <a:pPr algn="l"/>
            <a:r>
              <a:rPr lang="da-DK" sz="1800" b="0" i="0" u="none" strike="noStrike" baseline="0" dirty="0">
                <a:latin typeface="TrebuchetMS"/>
              </a:rPr>
              <a:t>du læse mere om, hvordan kuldebroen ved syldstensfundamenter</a:t>
            </a:r>
          </a:p>
          <a:p>
            <a:pPr algn="l"/>
            <a:r>
              <a:rPr lang="da-DK" sz="1800" b="0" i="0" u="none" strike="noStrike" baseline="0" dirty="0">
                <a:latin typeface="TrebuchetMS"/>
              </a:rPr>
              <a:t>kan håndteres. Når fundamenterne er</a:t>
            </a:r>
          </a:p>
          <a:p>
            <a:pPr algn="l"/>
            <a:r>
              <a:rPr lang="da-DK" sz="1800" b="0" i="0" u="none" strike="noStrike" baseline="0" dirty="0">
                <a:latin typeface="TrebuchetMS"/>
              </a:rPr>
              <a:t>af syldsten, er de ikke nødvendigvis funderet ned til</a:t>
            </a:r>
          </a:p>
          <a:p>
            <a:pPr algn="l"/>
            <a:r>
              <a:rPr lang="da-DK" sz="1800" b="0" i="0" u="none" strike="noStrike" baseline="0" dirty="0">
                <a:latin typeface="TrebuchetMS"/>
              </a:rPr>
              <a:t>frostfri dybde. Læs også punktet ”Hvor dybt er </a:t>
            </a:r>
            <a:r>
              <a:rPr lang="da-DK" sz="1800" b="0" i="0" u="none" strike="noStrike" baseline="0" dirty="0" err="1">
                <a:latin typeface="TrebuchetMS"/>
              </a:rPr>
              <a:t>yderog</a:t>
            </a:r>
            <a:endParaRPr lang="da-DK" sz="1800" b="0" i="0" u="none" strike="noStrike" baseline="0" dirty="0">
              <a:latin typeface="TrebuchetMS"/>
            </a:endParaRPr>
          </a:p>
          <a:p>
            <a:pPr algn="l"/>
            <a:r>
              <a:rPr lang="da-DK" sz="1800" b="0" i="0" u="none" strike="noStrike" baseline="0" dirty="0">
                <a:latin typeface="TrebuchetMS"/>
              </a:rPr>
              <a:t>skillevægge funderet?” ovenfor.</a:t>
            </a:r>
          </a:p>
          <a:p>
            <a:pPr algn="l"/>
            <a:r>
              <a:rPr lang="da-DK" sz="1800" b="1" i="0" u="none" strike="noStrike" baseline="0" dirty="0">
                <a:latin typeface="TrebuchetMS-Bold"/>
              </a:rPr>
              <a:t>Hvor højt er radonniveauet i indeklimaet?</a:t>
            </a:r>
          </a:p>
          <a:p>
            <a:pPr algn="l"/>
            <a:r>
              <a:rPr lang="da-DK" sz="1800" b="0" i="0" u="none" strike="noStrike" baseline="0" dirty="0">
                <a:latin typeface="TrebuchetMS"/>
              </a:rPr>
              <a:t>Radon er i undergrunden overalt i Danmark og kan</a:t>
            </a:r>
          </a:p>
          <a:p>
            <a:pPr algn="l"/>
            <a:r>
              <a:rPr lang="da-DK" sz="1800" b="0" i="0" u="none" strike="noStrike" baseline="0" dirty="0">
                <a:latin typeface="TrebuchetMS"/>
              </a:rPr>
              <a:t>variere meget fra matrikel til matrikel. I forbindelse</a:t>
            </a:r>
          </a:p>
          <a:p>
            <a:pPr algn="l"/>
            <a:r>
              <a:rPr lang="da-DK" sz="1800" b="0" i="0" u="none" strike="noStrike" baseline="0" dirty="0">
                <a:latin typeface="TrebuchetMS"/>
              </a:rPr>
              <a:t>med renovering af en terrændækskonstruktion anbefales</a:t>
            </a:r>
          </a:p>
          <a:p>
            <a:pPr algn="l"/>
            <a:r>
              <a:rPr lang="da-DK" sz="1800" b="0" i="0" u="none" strike="noStrike" baseline="0" dirty="0">
                <a:latin typeface="TrebuchetMS"/>
              </a:rPr>
              <a:t>at tage højde for radon, uanset om radonniveauet</a:t>
            </a:r>
          </a:p>
          <a:p>
            <a:pPr algn="l"/>
            <a:r>
              <a:rPr lang="da-DK" sz="1800" b="0" i="0" u="none" strike="noStrike" baseline="0" dirty="0">
                <a:latin typeface="TrebuchetMS"/>
              </a:rPr>
              <a:t>i bygningen er kendt eller ukendt. I afsnit 4.4 er der</a:t>
            </a:r>
          </a:p>
          <a:p>
            <a:pPr algn="l"/>
            <a:r>
              <a:rPr lang="da-DK" sz="1800" b="0" i="0" u="none" strike="noStrike" baseline="0" dirty="0">
                <a:latin typeface="TrebuchetMS"/>
              </a:rPr>
              <a:t>beskrevet en række særlige opmærksomhedspunkter</a:t>
            </a:r>
          </a:p>
          <a:p>
            <a:pPr algn="l"/>
            <a:r>
              <a:rPr lang="da-DK" sz="1800" b="0" i="0" u="none" strike="noStrike" baseline="0" dirty="0">
                <a:latin typeface="TrebuchetMS"/>
              </a:rPr>
              <a:t>om radon i indeklimaet.</a:t>
            </a:r>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70</a:t>
            </a:fld>
            <a:endParaRPr lang="da-DK"/>
          </a:p>
        </p:txBody>
      </p:sp>
    </p:spTree>
    <p:extLst>
      <p:ext uri="{BB962C8B-B14F-4D97-AF65-F5344CB8AC3E}">
        <p14:creationId xmlns:p14="http://schemas.microsoft.com/office/powerpoint/2010/main" val="29929390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2800" dirty="0"/>
              <a:t>5. Manglende vandret fugtspærre Når man energirenoverer terrændækket, ændrer man de fugttekniske forhold ved fundamenterne. Etablerer man fx en fugtstandsende membran på terrændækket eller et trykfast isoleringslag foran fundamenter, der førhen ikke var tildækkede, øges fugtbelastningen på yder- og skillevægge. Det skyldes, at man standser den fugtafgivelse fra bygningsdelene i terræn, som tidligere skete via oversiden af terrændækket eller via indersiden af fundamenterne. Derfor er det vigtigt at sikre sig, at der ligger en funktionsduelig vandret fugtspærre i bagmure og skillevægge. Dens placering skal være hensigtsmæssig i forhold til den fremtidige fugtmembran i terrændækskonstruktionen og i forhold til overkanten af det udvendige terræn, se afsnit 4.2, afsnit 4.3 og eventuelt afsnit 4.4. Endeligt er der under renovering af en terrændækskonstruktion adgang til væggene i det niveau, hvor den vandrette fugtmembran er eller burde være placeret. Det giver gunstige forhold til at etablere en eventuelt manglende vandret fugtspærre.</a:t>
            </a:r>
            <a:endParaRPr lang="da-DK" sz="1800" b="0" i="0" u="none" strike="noStrike" baseline="0" dirty="0">
              <a:latin typeface="TrebuchetMS"/>
            </a:endParaRPr>
          </a:p>
          <a:p>
            <a:pPr algn="l"/>
            <a:endParaRPr lang="da-DK" sz="1800" b="0" i="0" u="none" strike="noStrike" baseline="0" dirty="0">
              <a:latin typeface="TrebuchetMS"/>
            </a:endParaRPr>
          </a:p>
          <a:p>
            <a:pPr algn="l"/>
            <a:r>
              <a:rPr lang="da-DK" sz="1800" b="0" i="0" u="none" strike="noStrike" baseline="0" dirty="0">
                <a:latin typeface="TrebuchetMS"/>
              </a:rPr>
              <a:t>Det er i afsnit 2.3 beskrevet, at en funktionsduelig</a:t>
            </a:r>
          </a:p>
          <a:p>
            <a:pPr algn="l"/>
            <a:r>
              <a:rPr lang="da-DK" sz="1800" b="0" i="0" u="none" strike="noStrike" baseline="0" dirty="0">
                <a:latin typeface="TrebuchetMS"/>
              </a:rPr>
              <a:t>vandret fugtspærre er afgørende, når en terrændækskonstruktion</a:t>
            </a:r>
          </a:p>
          <a:p>
            <a:pPr algn="l"/>
            <a:r>
              <a:rPr lang="da-DK" sz="1800" b="0" i="0" u="none" strike="noStrike" baseline="0" dirty="0">
                <a:latin typeface="TrebuchetMS"/>
              </a:rPr>
              <a:t>renoveres. Når der ligger en vandret fugtspærre</a:t>
            </a:r>
          </a:p>
          <a:p>
            <a:pPr algn="l"/>
            <a:r>
              <a:rPr lang="da-DK" sz="1800" b="0" i="0" u="none" strike="noStrike" baseline="0" dirty="0">
                <a:latin typeface="TrebuchetMS"/>
              </a:rPr>
              <a:t>i væggene, skal det sikres, at den stikker ud af</a:t>
            </a:r>
          </a:p>
          <a:p>
            <a:pPr algn="l"/>
            <a:r>
              <a:rPr lang="da-DK" sz="1800" b="0" i="0" u="none" strike="noStrike" baseline="0" dirty="0">
                <a:latin typeface="TrebuchetMS"/>
              </a:rPr>
              <a:t>ydervægge og skillevægge på begge sider, dvs. ind- og</a:t>
            </a:r>
          </a:p>
          <a:p>
            <a:pPr algn="l"/>
            <a:r>
              <a:rPr lang="da-DK" sz="1800" b="0" i="0" u="none" strike="noStrike" baseline="0" dirty="0">
                <a:latin typeface="TrebuchetMS"/>
              </a:rPr>
              <a:t>udvendigt, se billede 5.</a:t>
            </a:r>
          </a:p>
          <a:p>
            <a:pPr algn="l"/>
            <a:r>
              <a:rPr lang="da-DK" sz="1800" b="0" i="0" u="none" strike="noStrike" baseline="0" dirty="0">
                <a:latin typeface="TrebuchetMS"/>
              </a:rPr>
              <a:t>Ved hulmurskonstruktioner behøver den kun at stikke</a:t>
            </a:r>
          </a:p>
          <a:p>
            <a:pPr algn="l"/>
            <a:r>
              <a:rPr lang="da-DK" sz="1800" b="0" i="0" u="none" strike="noStrike" baseline="0" dirty="0">
                <a:latin typeface="TrebuchetMS"/>
              </a:rPr>
              <a:t>ud af den indvendige side af bagmuren. Hvis ikke fugtspærren</a:t>
            </a:r>
          </a:p>
          <a:p>
            <a:pPr algn="l"/>
            <a:r>
              <a:rPr lang="da-DK" sz="1800" b="0" i="0" u="none" strike="noStrike" baseline="0" dirty="0">
                <a:latin typeface="TrebuchetMS"/>
              </a:rPr>
              <a:t>stikker ud igennem hele væggen, dvs. også</a:t>
            </a:r>
          </a:p>
          <a:p>
            <a:pPr algn="l"/>
            <a:r>
              <a:rPr lang="da-DK" sz="1800" b="0" i="0" u="none" strike="noStrike" baseline="0" dirty="0">
                <a:latin typeface="TrebuchetMS"/>
              </a:rPr>
              <a:t>ud gennem pudsen, sker der det uhensigtsmæssige, at</a:t>
            </a:r>
          </a:p>
          <a:p>
            <a:pPr algn="l"/>
            <a:r>
              <a:rPr lang="da-DK" sz="1800" b="0" i="0" u="none" strike="noStrike" baseline="0" dirty="0">
                <a:latin typeface="TrebuchetMS"/>
              </a:rPr>
              <a:t>pudsen kommer til at fungere som en væge og trækker</a:t>
            </a:r>
          </a:p>
          <a:p>
            <a:pPr algn="l"/>
            <a:r>
              <a:rPr lang="da-DK" sz="1800" b="0" i="0" u="none" strike="noStrike" baseline="0" dirty="0">
                <a:latin typeface="TrebuchetMS"/>
              </a:rPr>
              <a:t>grundfugten forbi fugtspærren.</a:t>
            </a:r>
          </a:p>
          <a:p>
            <a:pPr algn="l"/>
            <a:r>
              <a:rPr lang="da-DK" sz="1800" b="0" i="0" u="none" strike="noStrike" baseline="0" dirty="0">
                <a:latin typeface="TrebuchetMS"/>
              </a:rPr>
              <a:t>Ved fugtmålinger med metoder, der måler fugtindholdet,</a:t>
            </a:r>
          </a:p>
          <a:p>
            <a:pPr algn="l"/>
            <a:r>
              <a:rPr lang="da-DK" sz="1800" b="0" i="0" u="none" strike="noStrike" baseline="0" dirty="0">
                <a:latin typeface="TrebuchetMS"/>
              </a:rPr>
              <a:t>i midten af væggen (dvs. længere end 30</a:t>
            </a:r>
          </a:p>
          <a:p>
            <a:pPr algn="l"/>
            <a:r>
              <a:rPr lang="da-DK" sz="1800" b="0" i="0" u="none" strike="noStrike" baseline="0" dirty="0">
                <a:latin typeface="TrebuchetMS"/>
              </a:rPr>
              <a:t>mm inde), kan man undersøge, om fugtspærren er</a:t>
            </a:r>
          </a:p>
          <a:p>
            <a:pPr algn="l"/>
            <a:r>
              <a:rPr lang="da-DK" sz="1800" b="0" i="0" u="none" strike="noStrike" baseline="0" dirty="0">
                <a:latin typeface="TrebuchetMS"/>
              </a:rPr>
              <a:t>funktionsduelig.</a:t>
            </a:r>
          </a:p>
          <a:p>
            <a:pPr algn="l"/>
            <a:r>
              <a:rPr lang="da-DK" sz="2000" b="0" i="0" u="none" strike="noStrike" baseline="0" dirty="0">
                <a:latin typeface="TrebuchetMS"/>
              </a:rPr>
              <a:t>Hvis den eksisterende vandrette fugtspærre ikke længere</a:t>
            </a:r>
          </a:p>
          <a:p>
            <a:pPr algn="l"/>
            <a:r>
              <a:rPr lang="da-DK" sz="2000" b="0" i="0" u="none" strike="noStrike" baseline="0" dirty="0">
                <a:latin typeface="TrebuchetMS"/>
              </a:rPr>
              <a:t>er funktionsduelig – eller hvis den ikke findes – bør</a:t>
            </a:r>
          </a:p>
          <a:p>
            <a:pPr algn="l"/>
            <a:r>
              <a:rPr lang="da-DK" sz="2000" b="0" i="0" u="none" strike="noStrike" baseline="0" dirty="0">
                <a:latin typeface="TrebuchetMS"/>
              </a:rPr>
              <a:t>man i mange tilfælde etablere en ny vandret fugtspærre.</a:t>
            </a:r>
          </a:p>
          <a:p>
            <a:pPr algn="l"/>
            <a:r>
              <a:rPr lang="da-DK" sz="2000" b="0" i="0" u="none" strike="noStrike" baseline="0" dirty="0">
                <a:latin typeface="TrebuchetMS"/>
              </a:rPr>
              <a:t>Det afhænger af vandbelastningen, hvilke metoder</a:t>
            </a:r>
          </a:p>
          <a:p>
            <a:pPr algn="l"/>
            <a:r>
              <a:rPr lang="da-DK" sz="2000" b="0" i="0" u="none" strike="noStrike" baseline="0" dirty="0">
                <a:latin typeface="TrebuchetMS"/>
              </a:rPr>
              <a:t>der er velegnede i den enkelte situation. Der findes</a:t>
            </a:r>
          </a:p>
          <a:p>
            <a:pPr algn="l"/>
            <a:r>
              <a:rPr lang="da-DK" sz="2000" b="0" i="0" u="none" strike="noStrike" baseline="0" dirty="0">
                <a:latin typeface="TrebuchetMS"/>
              </a:rPr>
              <a:t>dog ikke en billig metode til at gøre det.</a:t>
            </a:r>
          </a:p>
          <a:p>
            <a:pPr algn="l"/>
            <a:r>
              <a:rPr lang="da-DK" sz="2000" b="0" i="0" u="none" strike="noStrike" baseline="0" dirty="0">
                <a:latin typeface="TrebuchetMS"/>
              </a:rPr>
              <a:t>En mulighed er at ilægge en bitumenbaseret vandret</a:t>
            </a:r>
          </a:p>
          <a:p>
            <a:pPr algn="l"/>
            <a:r>
              <a:rPr lang="da-DK" sz="2000" b="0" i="0" u="none" strike="noStrike" baseline="0" dirty="0">
                <a:latin typeface="TrebuchetMS"/>
              </a:rPr>
              <a:t>fugtspærre med tilstrækkeligt overlæg. Dette skal</a:t>
            </a:r>
          </a:p>
          <a:p>
            <a:pPr algn="l"/>
            <a:r>
              <a:rPr lang="da-DK" sz="2000" b="0" i="0" u="none" strike="noStrike" baseline="0" dirty="0">
                <a:latin typeface="TrebuchetMS"/>
              </a:rPr>
              <a:t>gøres sektionsvis og er ret omkostningstungt.</a:t>
            </a:r>
          </a:p>
          <a:p>
            <a:pPr algn="l"/>
            <a:r>
              <a:rPr lang="da-DK" sz="2000" b="0" i="0" u="none" strike="noStrike" baseline="0" dirty="0">
                <a:latin typeface="TrebuchetMS"/>
              </a:rPr>
              <a:t>En anden mulighed er at skære stålplader ind i en af</a:t>
            </a:r>
          </a:p>
          <a:p>
            <a:pPr algn="l"/>
            <a:r>
              <a:rPr lang="da-DK" sz="2000" b="0" i="0" u="none" strike="noStrike" baseline="0" dirty="0">
                <a:latin typeface="TrebuchetMS"/>
              </a:rPr>
              <a:t>murværkets liggefuger. Dette system fungerer dog kun,</a:t>
            </a:r>
          </a:p>
          <a:p>
            <a:pPr algn="l"/>
            <a:r>
              <a:rPr lang="da-DK" sz="2000" b="0" i="0" u="none" strike="noStrike" baseline="0" dirty="0">
                <a:latin typeface="TrebuchetMS"/>
              </a:rPr>
              <a:t>hvis liggefugen er gennemgående, og det er også en</a:t>
            </a:r>
          </a:p>
          <a:p>
            <a:pPr algn="l"/>
            <a:r>
              <a:rPr lang="da-DK" sz="2000" b="0" i="0" u="none" strike="noStrike" baseline="0" dirty="0">
                <a:latin typeface="TrebuchetMS"/>
              </a:rPr>
              <a:t>relativ omkostningstung løsning.</a:t>
            </a:r>
          </a:p>
          <a:p>
            <a:pPr algn="l"/>
            <a:r>
              <a:rPr lang="da-DK" sz="1800" b="0" i="1" u="none" strike="noStrike" baseline="0" dirty="0">
                <a:latin typeface="TrebuchetMS-Italic"/>
              </a:rPr>
              <a:t>Billede</a:t>
            </a:r>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71</a:t>
            </a:fld>
            <a:endParaRPr lang="da-DK"/>
          </a:p>
        </p:txBody>
      </p:sp>
    </p:spTree>
    <p:extLst>
      <p:ext uri="{BB962C8B-B14F-4D97-AF65-F5344CB8AC3E}">
        <p14:creationId xmlns:p14="http://schemas.microsoft.com/office/powerpoint/2010/main" val="4042022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1972 var U-værdikravet helt oppe på 0,45 for gulvkonstruktioner.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Transmissionskoefficienten k er målt i enheden W/m2 °C. Tallene i parentes angiver k målt i kea11m2 </a:t>
            </a:r>
            <a:r>
              <a:rPr lang="da-DK" dirty="0" err="1"/>
              <a:t>h°C</a:t>
            </a:r>
            <a:r>
              <a:rPr lang="da-DK" dirty="0"/>
              <a:t>.  (</a:t>
            </a:r>
            <a:r>
              <a:rPr lang="da-DK" sz="1600" b="1" dirty="0">
                <a:solidFill>
                  <a:srgbClr val="FF0000"/>
                </a:solidFill>
              </a:rPr>
              <a:t>Undersøg </a:t>
            </a:r>
            <a:r>
              <a:rPr lang="da-DK" sz="1600" b="1" dirty="0" err="1">
                <a:solidFill>
                  <a:srgbClr val="FF0000"/>
                </a:solidFill>
              </a:rPr>
              <a:t>iben</a:t>
            </a:r>
            <a:r>
              <a:rPr lang="da-DK" sz="1600" b="1" dirty="0">
                <a:solidFill>
                  <a:srgbClr val="FF0000"/>
                </a:solidFill>
              </a:rPr>
              <a:t>)</a:t>
            </a:r>
          </a:p>
          <a:p>
            <a:endParaRPr lang="da-DK" dirty="0"/>
          </a:p>
          <a:p>
            <a:r>
              <a:rPr lang="da-DK" dirty="0"/>
              <a:t>Det var før oliekriserne i 1973 og 1979, som fik folk til at rykke sammen i stuen, som var det eneste opvarmede rum, og lave de første energiforbedringer</a:t>
            </a:r>
          </a:p>
        </p:txBody>
      </p:sp>
      <p:sp>
        <p:nvSpPr>
          <p:cNvPr id="4" name="Pladsholder til slidenummer 3"/>
          <p:cNvSpPr>
            <a:spLocks noGrp="1"/>
          </p:cNvSpPr>
          <p:nvPr>
            <p:ph type="sldNum" sz="quarter" idx="5"/>
          </p:nvPr>
        </p:nvSpPr>
        <p:spPr/>
        <p:txBody>
          <a:bodyPr/>
          <a:lstStyle/>
          <a:p>
            <a:fld id="{CF3904F6-C09F-4BDD-AD77-1346506D4910}" type="slidenum">
              <a:rPr lang="da-DK" smtClean="0"/>
              <a:t>7</a:t>
            </a:fld>
            <a:endParaRPr lang="da-DK"/>
          </a:p>
        </p:txBody>
      </p:sp>
    </p:spTree>
    <p:extLst>
      <p:ext uri="{BB962C8B-B14F-4D97-AF65-F5344CB8AC3E}">
        <p14:creationId xmlns:p14="http://schemas.microsoft.com/office/powerpoint/2010/main" val="6455800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800" b="0" i="0" u="none" strike="noStrike" baseline="0" dirty="0">
                <a:latin typeface="TrebuchetMS"/>
              </a:rPr>
              <a:t>Når man har kortlagt sin konstruktionsopbygning, har</a:t>
            </a:r>
          </a:p>
          <a:p>
            <a:pPr algn="l"/>
            <a:r>
              <a:rPr lang="da-DK" sz="1800" b="0" i="0" u="none" strike="noStrike" baseline="0" dirty="0">
                <a:latin typeface="TrebuchetMS"/>
              </a:rPr>
              <a:t>man mulighed for – alt efter årsagen til renoveringen –</a:t>
            </a:r>
          </a:p>
          <a:p>
            <a:pPr algn="l"/>
            <a:r>
              <a:rPr lang="da-DK" sz="1800" b="0" i="0" u="none" strike="noStrike" baseline="0" dirty="0">
                <a:latin typeface="TrebuchetMS"/>
              </a:rPr>
              <a:t>at vælge den mest optimale løsning for den fremtidige</a:t>
            </a:r>
          </a:p>
          <a:p>
            <a:pPr algn="l"/>
            <a:r>
              <a:rPr lang="da-DK" sz="1800" b="0" i="0" u="none" strike="noStrike" baseline="0" dirty="0">
                <a:latin typeface="TrebuchetMS"/>
              </a:rPr>
              <a:t>konstruktionsopbygning.</a:t>
            </a:r>
          </a:p>
          <a:p>
            <a:pPr algn="l"/>
            <a:r>
              <a:rPr lang="da-DK" sz="1800" b="0" i="0" u="none" strike="noStrike" baseline="0" dirty="0">
                <a:latin typeface="TrebuchetMS"/>
              </a:rPr>
              <a:t>Overordnet set kan de eksisterende terrændækskonstruktioner</a:t>
            </a:r>
          </a:p>
          <a:p>
            <a:pPr algn="l"/>
            <a:r>
              <a:rPr lang="da-DK" sz="1800" b="0" i="0" u="none" strike="noStrike" baseline="0" dirty="0">
                <a:latin typeface="TrebuchetMS"/>
              </a:rPr>
              <a:t>inddeles i 3 kategorier, afhængigt af</a:t>
            </a:r>
          </a:p>
          <a:p>
            <a:pPr algn="l"/>
            <a:r>
              <a:rPr lang="da-DK" sz="1800" b="0" i="0" u="none" strike="noStrike" baseline="0" dirty="0">
                <a:latin typeface="TrebuchetMS"/>
              </a:rPr>
              <a:t>strøgulvenes konstruktionshøjde eller højden af laget</a:t>
            </a:r>
          </a:p>
          <a:p>
            <a:pPr algn="l"/>
            <a:r>
              <a:rPr lang="da-DK" sz="1800" b="0" i="0" u="none" strike="noStrike" baseline="0" dirty="0">
                <a:latin typeface="TrebuchetMS"/>
              </a:rPr>
              <a:t>af </a:t>
            </a:r>
            <a:r>
              <a:rPr lang="da-DK" sz="1800" b="0" i="0" u="none" strike="noStrike" baseline="0" dirty="0" err="1">
                <a:latin typeface="TrebuchetMS"/>
              </a:rPr>
              <a:t>letklinkernødder</a:t>
            </a:r>
            <a:r>
              <a:rPr lang="da-DK" sz="1800" b="0" i="0" u="none" strike="noStrike" baseline="0" dirty="0">
                <a:latin typeface="TrebuchetMS"/>
              </a:rPr>
              <a:t> (se tabel 4).</a:t>
            </a:r>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72</a:t>
            </a:fld>
            <a:endParaRPr lang="da-DK"/>
          </a:p>
        </p:txBody>
      </p:sp>
    </p:spTree>
    <p:extLst>
      <p:ext uri="{BB962C8B-B14F-4D97-AF65-F5344CB8AC3E}">
        <p14:creationId xmlns:p14="http://schemas.microsoft.com/office/powerpoint/2010/main" val="12902598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800" b="0" i="0" u="none" strike="noStrike" baseline="0" dirty="0">
                <a:latin typeface="TrebuchetMS"/>
              </a:rPr>
              <a:t>Hvis den eksisterende strøgulvhøjde eller gulvhøjde</a:t>
            </a:r>
          </a:p>
          <a:p>
            <a:pPr algn="l"/>
            <a:r>
              <a:rPr lang="da-DK" sz="1800" b="0" i="0" u="none" strike="noStrike" baseline="0" dirty="0">
                <a:latin typeface="TrebuchetMS"/>
              </a:rPr>
              <a:t>er under 150 mm, og der under det eksisterende terrændæk</a:t>
            </a:r>
          </a:p>
          <a:p>
            <a:pPr algn="l"/>
            <a:r>
              <a:rPr lang="da-DK" sz="1800" b="0" i="0" u="none" strike="noStrike" baseline="0" dirty="0">
                <a:latin typeface="TrebuchetMS"/>
              </a:rPr>
              <a:t>ikke ligger et nævneværdigt lag af isolering,</a:t>
            </a:r>
          </a:p>
          <a:p>
            <a:pPr algn="l"/>
            <a:r>
              <a:rPr lang="da-DK" sz="1800" b="0" i="0" u="none" strike="noStrike" baseline="0" dirty="0">
                <a:latin typeface="TrebuchetMS"/>
              </a:rPr>
              <a:t>findes der ikke mange fugtteknisk forsvarlige energirenoveringstiltag</a:t>
            </a:r>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73</a:t>
            </a:fld>
            <a:endParaRPr lang="da-DK"/>
          </a:p>
        </p:txBody>
      </p:sp>
    </p:spTree>
    <p:extLst>
      <p:ext uri="{BB962C8B-B14F-4D97-AF65-F5344CB8AC3E}">
        <p14:creationId xmlns:p14="http://schemas.microsoft.com/office/powerpoint/2010/main" val="37782193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800" b="0" i="0" u="none" strike="noStrike" baseline="0" dirty="0">
                <a:latin typeface="TrebuchetMS"/>
              </a:rPr>
              <a:t>De nævnte tykkelser gælder for almindelig mineraluld</a:t>
            </a:r>
          </a:p>
          <a:p>
            <a:pPr algn="l"/>
            <a:r>
              <a:rPr lang="da-DK" sz="1800" b="0" i="0" u="none" strike="noStrike" baseline="0" dirty="0">
                <a:latin typeface="TrebuchetMS"/>
              </a:rPr>
              <a:t>med en lambdaværdi på minimalt 0,036 W/(mK).</a:t>
            </a:r>
          </a:p>
          <a:p>
            <a:pPr algn="l"/>
            <a:r>
              <a:rPr lang="da-DK" sz="1800" b="0" i="0" u="none" strike="noStrike" baseline="0" dirty="0">
                <a:latin typeface="TrebuchetMS"/>
              </a:rPr>
              <a:t>Anvendes isolering med bedre lambdaværdi, skal tykkelsen</a:t>
            </a:r>
          </a:p>
          <a:p>
            <a:pPr algn="l"/>
            <a:r>
              <a:rPr lang="da-DK" sz="1800" b="0" i="0" u="none" strike="noStrike" baseline="0" dirty="0">
                <a:latin typeface="TrebuchetMS"/>
              </a:rPr>
              <a:t>reduceres tilsvarende. Anvendes større isoleringstykkelser</a:t>
            </a:r>
          </a:p>
          <a:p>
            <a:pPr algn="l"/>
            <a:r>
              <a:rPr lang="da-DK" sz="1800" b="0" i="0" u="none" strike="noStrike" baseline="0" dirty="0">
                <a:latin typeface="TrebuchetMS"/>
              </a:rPr>
              <a:t>end de ovenover angivne, vil der opstå</a:t>
            </a:r>
          </a:p>
          <a:p>
            <a:pPr algn="l"/>
            <a:r>
              <a:rPr lang="da-DK" sz="1800" b="0" i="0" u="none" strike="noStrike" baseline="0" dirty="0">
                <a:latin typeface="TrebuchetMS"/>
              </a:rPr>
              <a:t>fugtproblemer på grund af overisolering.</a:t>
            </a:r>
          </a:p>
          <a:p>
            <a:pPr algn="l"/>
            <a:r>
              <a:rPr lang="da-DK" sz="1800" b="0" i="0" u="none" strike="noStrike" baseline="0" dirty="0">
                <a:solidFill>
                  <a:srgbClr val="000000"/>
                </a:solidFill>
                <a:latin typeface="TrebuchetMS"/>
              </a:rPr>
              <a:t>Hvis der ligger isolering under det eksisterende terrændæk,</a:t>
            </a:r>
          </a:p>
          <a:p>
            <a:pPr algn="l"/>
            <a:r>
              <a:rPr lang="da-DK" sz="1800" b="0" i="0" u="none" strike="noStrike" baseline="0" dirty="0">
                <a:solidFill>
                  <a:srgbClr val="000000"/>
                </a:solidFill>
                <a:latin typeface="TrebuchetMS"/>
              </a:rPr>
              <a:t>anbefales det at få udført en fugtteknisk (</a:t>
            </a:r>
            <a:r>
              <a:rPr lang="da-DK" sz="1800" b="0" i="0" u="none" strike="noStrike" baseline="0" dirty="0" err="1">
                <a:solidFill>
                  <a:srgbClr val="000000"/>
                </a:solidFill>
                <a:latin typeface="TrebuchetMS"/>
              </a:rPr>
              <a:t>hygrotermisk</a:t>
            </a:r>
            <a:r>
              <a:rPr lang="da-DK" sz="1800" b="0" i="0" u="none" strike="noStrike" baseline="0" dirty="0">
                <a:solidFill>
                  <a:srgbClr val="000000"/>
                </a:solidFill>
                <a:latin typeface="TrebuchetMS"/>
              </a:rPr>
              <a:t>)</a:t>
            </a:r>
          </a:p>
          <a:p>
            <a:pPr algn="l"/>
            <a:r>
              <a:rPr lang="da-DK" sz="1800" b="0" i="0" u="none" strike="noStrike" baseline="0" dirty="0">
                <a:solidFill>
                  <a:srgbClr val="000000"/>
                </a:solidFill>
                <a:latin typeface="TrebuchetMS"/>
              </a:rPr>
              <a:t>beregning af konstruktionen for at vurdere,</a:t>
            </a:r>
          </a:p>
          <a:p>
            <a:pPr algn="l"/>
            <a:r>
              <a:rPr lang="da-DK" sz="1800" b="0" i="0" u="none" strike="noStrike" baseline="0" dirty="0">
                <a:solidFill>
                  <a:srgbClr val="000000"/>
                </a:solidFill>
                <a:latin typeface="TrebuchetMS"/>
              </a:rPr>
              <a:t>hvor meget mere isolering det fugtteknisk er forsvarligt</a:t>
            </a:r>
          </a:p>
          <a:p>
            <a:pPr algn="l"/>
            <a:r>
              <a:rPr lang="da-DK" sz="1800" b="0" i="0" u="none" strike="noStrike" baseline="0" dirty="0">
                <a:solidFill>
                  <a:srgbClr val="000000"/>
                </a:solidFill>
                <a:latin typeface="TrebuchetMS"/>
              </a:rPr>
              <a:t>at anbringe over terrændækket. Det anbefales at søge</a:t>
            </a:r>
          </a:p>
          <a:p>
            <a:pPr algn="l"/>
            <a:r>
              <a:rPr lang="da-DK" sz="1800" b="0" i="0" u="none" strike="noStrike" baseline="0" dirty="0">
                <a:solidFill>
                  <a:srgbClr val="000000"/>
                </a:solidFill>
                <a:latin typeface="TrebuchetMS"/>
              </a:rPr>
              <a:t>rådgiverassistance til sådanne beregninger.</a:t>
            </a:r>
          </a:p>
          <a:p>
            <a:pPr algn="l"/>
            <a:r>
              <a:rPr lang="da-DK" sz="1800" b="0" i="0" u="none" strike="noStrike" baseline="0" dirty="0">
                <a:solidFill>
                  <a:srgbClr val="000000"/>
                </a:solidFill>
                <a:latin typeface="TrebuchetMS"/>
              </a:rPr>
              <a:t>Ønskes en bedre isoleringsevne, fordi terrændækket</a:t>
            </a:r>
          </a:p>
          <a:p>
            <a:pPr algn="l"/>
            <a:r>
              <a:rPr lang="da-DK" sz="1800" b="0" i="0" u="none" strike="noStrike" baseline="0" dirty="0">
                <a:solidFill>
                  <a:srgbClr val="000000"/>
                </a:solidFill>
                <a:latin typeface="TrebuchetMS"/>
              </a:rPr>
              <a:t>skal renoveres energi- eller komfortmæssigt, vil det</a:t>
            </a:r>
          </a:p>
          <a:p>
            <a:pPr algn="l"/>
            <a:r>
              <a:rPr lang="da-DK" sz="1800" b="0" i="0" u="none" strike="noStrike" baseline="0" dirty="0">
                <a:solidFill>
                  <a:srgbClr val="000000"/>
                </a:solidFill>
                <a:latin typeface="TrebuchetMS"/>
              </a:rPr>
              <a:t>være nødvendigt at ophugge terrændækket og udskifte</a:t>
            </a:r>
          </a:p>
          <a:p>
            <a:pPr algn="l"/>
            <a:r>
              <a:rPr lang="da-DK" sz="1800" b="0" i="0" u="none" strike="noStrike" baseline="0" dirty="0">
                <a:solidFill>
                  <a:srgbClr val="000000"/>
                </a:solidFill>
                <a:latin typeface="TrebuchetMS"/>
              </a:rPr>
              <a:t>hele terrændækskonstruktionen. I den forbindelse</a:t>
            </a:r>
          </a:p>
          <a:p>
            <a:pPr algn="l"/>
            <a:r>
              <a:rPr lang="da-DK" sz="1800" b="0" i="0" u="none" strike="noStrike" baseline="0" dirty="0">
                <a:solidFill>
                  <a:srgbClr val="000000"/>
                </a:solidFill>
                <a:latin typeface="TrebuchetMS"/>
              </a:rPr>
              <a:t>henvises til </a:t>
            </a:r>
            <a:r>
              <a:rPr lang="da-DK" sz="1800" b="0" i="0" u="none" strike="noStrike" baseline="0" dirty="0">
                <a:solidFill>
                  <a:srgbClr val="050302"/>
                </a:solidFill>
                <a:latin typeface="TrebuchetMS"/>
              </a:rPr>
              <a:t>Videncentrets Energiløsning om etablering</a:t>
            </a:r>
          </a:p>
          <a:p>
            <a:pPr algn="l"/>
            <a:r>
              <a:rPr lang="da-DK" sz="1800" b="0" i="0" u="none" strike="noStrike" baseline="0" dirty="0">
                <a:solidFill>
                  <a:srgbClr val="050302"/>
                </a:solidFill>
                <a:latin typeface="TrebuchetMS"/>
              </a:rPr>
              <a:t>af nyt terrændæk.</a:t>
            </a:r>
          </a:p>
          <a:p>
            <a:pPr algn="l"/>
            <a:r>
              <a:rPr lang="da-DK" sz="1800" b="0" i="0" u="none" strike="noStrike" baseline="0" dirty="0">
                <a:solidFill>
                  <a:srgbClr val="000000"/>
                </a:solidFill>
                <a:latin typeface="TrebuchetMS"/>
              </a:rPr>
              <a:t>Hvis renovering af strøgulvkonstruktionen er motiveret</a:t>
            </a:r>
          </a:p>
          <a:p>
            <a:pPr algn="l"/>
            <a:r>
              <a:rPr lang="da-DK" sz="1800" b="0" i="0" u="none" strike="noStrike" baseline="0" dirty="0">
                <a:solidFill>
                  <a:srgbClr val="000000"/>
                </a:solidFill>
                <a:latin typeface="TrebuchetMS"/>
              </a:rPr>
              <a:t>af forhøjede fugtniveauer på terrændækkets overside,</a:t>
            </a:r>
          </a:p>
          <a:p>
            <a:pPr algn="l"/>
            <a:r>
              <a:rPr lang="da-DK" sz="1800" b="0" i="0" u="none" strike="noStrike" baseline="0" dirty="0">
                <a:solidFill>
                  <a:srgbClr val="000000"/>
                </a:solidFill>
                <a:latin typeface="TrebuchetMS"/>
              </a:rPr>
              <a:t>skal renoveringen løse denne problematik. Fugtkilden</a:t>
            </a:r>
          </a:p>
          <a:p>
            <a:pPr algn="l"/>
            <a:r>
              <a:rPr lang="da-DK" sz="1800" b="0" i="0" u="none" strike="noStrike" baseline="0" dirty="0">
                <a:solidFill>
                  <a:srgbClr val="000000"/>
                </a:solidFill>
                <a:latin typeface="TrebuchetMS"/>
              </a:rPr>
              <a:t>skal identificeres og stoppes. Derefter skal det vurderes,</a:t>
            </a:r>
          </a:p>
          <a:p>
            <a:pPr algn="l"/>
            <a:r>
              <a:rPr lang="da-DK" sz="1800" b="0" i="0" u="none" strike="noStrike" baseline="0" dirty="0">
                <a:solidFill>
                  <a:srgbClr val="000000"/>
                </a:solidFill>
                <a:latin typeface="TrebuchetMS"/>
              </a:rPr>
              <a:t>om den eksisterende konstruktion kan affugtes til</a:t>
            </a:r>
          </a:p>
          <a:p>
            <a:pPr algn="l"/>
            <a:r>
              <a:rPr lang="da-DK" sz="1800" b="0" i="0" u="none" strike="noStrike" baseline="0" dirty="0">
                <a:solidFill>
                  <a:srgbClr val="000000"/>
                </a:solidFill>
                <a:latin typeface="TrebuchetMS"/>
              </a:rPr>
              <a:t>et acceptabelt niveau, før strøgulvet reetableres.</a:t>
            </a:r>
          </a:p>
          <a:p>
            <a:pPr algn="l"/>
            <a:r>
              <a:rPr lang="da-DK" sz="1800" b="0" i="0" u="none" strike="noStrike" baseline="0" dirty="0">
                <a:solidFill>
                  <a:srgbClr val="000000"/>
                </a:solidFill>
                <a:latin typeface="TrebuchetMS"/>
              </a:rPr>
              <a:t>Er terrændækkets fugtniveau så omfattende, at affugtningen</a:t>
            </a:r>
          </a:p>
          <a:p>
            <a:pPr algn="l"/>
            <a:r>
              <a:rPr lang="da-DK" sz="1800" b="0" i="0" u="none" strike="noStrike" baseline="0" dirty="0">
                <a:solidFill>
                  <a:srgbClr val="000000"/>
                </a:solidFill>
                <a:latin typeface="TrebuchetMS"/>
              </a:rPr>
              <a:t>kræver alt for lang tid, eller slet ikke er</a:t>
            </a:r>
          </a:p>
          <a:p>
            <a:pPr algn="l"/>
            <a:r>
              <a:rPr lang="da-DK" sz="1800" b="0" i="0" u="none" strike="noStrike" baseline="0" dirty="0">
                <a:solidFill>
                  <a:srgbClr val="000000"/>
                </a:solidFill>
                <a:latin typeface="TrebuchetMS"/>
              </a:rPr>
              <a:t>mulig, er det relevant at udlægge en fugtmembran på</a:t>
            </a:r>
          </a:p>
          <a:p>
            <a:pPr algn="l"/>
            <a:r>
              <a:rPr lang="da-DK" sz="1800" b="0" i="0" u="none" strike="noStrike" baseline="0" dirty="0">
                <a:solidFill>
                  <a:srgbClr val="000000"/>
                </a:solidFill>
                <a:latin typeface="TrebuchetMS"/>
              </a:rPr>
              <a:t>oversiden af terrændækket (se figur 5). Det er vigtigt,</a:t>
            </a:r>
          </a:p>
          <a:p>
            <a:pPr algn="l"/>
            <a:r>
              <a:rPr lang="da-DK" sz="1800" b="0" i="0" u="none" strike="noStrike" baseline="0" dirty="0">
                <a:solidFill>
                  <a:srgbClr val="000000"/>
                </a:solidFill>
                <a:latin typeface="TrebuchetMS"/>
              </a:rPr>
              <a:t>at fugtmembranen udlægges med fuld vedhæftning for</a:t>
            </a:r>
          </a:p>
          <a:p>
            <a:pPr algn="l"/>
            <a:r>
              <a:rPr lang="da-DK" sz="1800" b="0" i="0" u="none" strike="noStrike" baseline="0" dirty="0">
                <a:solidFill>
                  <a:srgbClr val="000000"/>
                </a:solidFill>
                <a:latin typeface="TrebuchetMS"/>
              </a:rPr>
              <a:t>at beskytte den overliggende konstruktion. Der må ikke</a:t>
            </a:r>
          </a:p>
          <a:p>
            <a:pPr algn="l"/>
            <a:r>
              <a:rPr lang="da-DK" sz="1800" b="0" i="0" u="none" strike="noStrike" baseline="0" dirty="0">
                <a:solidFill>
                  <a:srgbClr val="000000"/>
                </a:solidFill>
                <a:latin typeface="TrebuchetMS"/>
              </a:rPr>
              <a:t>opstå luft i mellemlaget mellem membranen og betonoverfladen.</a:t>
            </a:r>
          </a:p>
          <a:p>
            <a:pPr algn="l"/>
            <a:r>
              <a:rPr lang="da-DK" sz="1800" b="0" i="0" u="none" strike="noStrike" baseline="0" dirty="0">
                <a:solidFill>
                  <a:srgbClr val="000000"/>
                </a:solidFill>
                <a:latin typeface="TrebuchetMS"/>
              </a:rPr>
              <a:t>Det kan være nødvendigt at rense terrændækkets</a:t>
            </a:r>
          </a:p>
          <a:p>
            <a:pPr algn="l"/>
            <a:r>
              <a:rPr lang="da-DK" sz="1800" b="0" i="0" u="none" strike="noStrike" baseline="0" dirty="0">
                <a:solidFill>
                  <a:srgbClr val="000000"/>
                </a:solidFill>
                <a:latin typeface="TrebuchetMS"/>
              </a:rPr>
              <a:t>overflade og etablere et afretningslag, inden</a:t>
            </a:r>
          </a:p>
          <a:p>
            <a:pPr algn="l"/>
            <a:r>
              <a:rPr lang="da-DK" sz="1800" b="0" i="0" u="none" strike="noStrike" baseline="0" dirty="0">
                <a:solidFill>
                  <a:srgbClr val="000000"/>
                </a:solidFill>
                <a:latin typeface="TrebuchetMS"/>
              </a:rPr>
              <a:t>membranen kan påføres.</a:t>
            </a:r>
          </a:p>
          <a:p>
            <a:pPr algn="l"/>
            <a:r>
              <a:rPr lang="da-DK" sz="1800" b="0" i="0" u="none" strike="noStrike" baseline="0" dirty="0">
                <a:solidFill>
                  <a:srgbClr val="000000"/>
                </a:solidFill>
                <a:latin typeface="TrebuchetMS"/>
              </a:rPr>
              <a:t>Vær opmærksom på, at der ved fugtskadede terrændæk</a:t>
            </a:r>
          </a:p>
          <a:p>
            <a:pPr algn="l"/>
            <a:r>
              <a:rPr lang="da-DK" sz="1800" b="0" i="0" u="none" strike="noStrike" baseline="0" dirty="0">
                <a:solidFill>
                  <a:srgbClr val="000000"/>
                </a:solidFill>
                <a:latin typeface="TrebuchetMS"/>
              </a:rPr>
              <a:t>kan være skimmelsvampe på terrændækkets</a:t>
            </a:r>
          </a:p>
          <a:p>
            <a:pPr algn="l"/>
            <a:r>
              <a:rPr lang="da-DK" sz="1800" b="0" i="0" u="none" strike="noStrike" baseline="0" dirty="0">
                <a:solidFill>
                  <a:srgbClr val="000000"/>
                </a:solidFill>
                <a:latin typeface="TrebuchetMS"/>
              </a:rPr>
              <a:t>overflade, der skal afrenses, inden det næste lag</a:t>
            </a:r>
          </a:p>
          <a:p>
            <a:pPr algn="l"/>
            <a:r>
              <a:rPr lang="da-DK" sz="1800" b="0" i="0" u="none" strike="noStrike" baseline="0" dirty="0">
                <a:solidFill>
                  <a:srgbClr val="000000"/>
                </a:solidFill>
                <a:latin typeface="TrebuchetMS"/>
              </a:rPr>
              <a:t>etableres. Der findes både egnede bitumenmembraner</a:t>
            </a:r>
          </a:p>
          <a:p>
            <a:pPr algn="l"/>
            <a:r>
              <a:rPr lang="da-DK" sz="1800" b="0" i="0" u="none" strike="noStrike" baseline="0" dirty="0">
                <a:solidFill>
                  <a:srgbClr val="000000"/>
                </a:solidFill>
                <a:latin typeface="TrebuchetMS"/>
              </a:rPr>
              <a:t>eller epoxymembraner, se afsnit 4.3. Det er af fugt- og</a:t>
            </a:r>
          </a:p>
          <a:p>
            <a:pPr algn="l"/>
            <a:r>
              <a:rPr lang="da-DK" sz="1800" b="0" i="0" u="none" strike="noStrike" baseline="0" dirty="0">
                <a:solidFill>
                  <a:srgbClr val="000000"/>
                </a:solidFill>
                <a:latin typeface="TrebuchetMS"/>
              </a:rPr>
              <a:t>radontekniske årsager afgørende, at der i væggene</a:t>
            </a:r>
          </a:p>
          <a:p>
            <a:pPr algn="l"/>
            <a:r>
              <a:rPr lang="da-DK" sz="1800" b="0" i="0" u="none" strike="noStrike" baseline="0" dirty="0">
                <a:solidFill>
                  <a:srgbClr val="000000"/>
                </a:solidFill>
                <a:latin typeface="TrebuchetMS"/>
              </a:rPr>
              <a:t>findes en funktionsduelig vandret fugtspærre, hvortil</a:t>
            </a:r>
          </a:p>
          <a:p>
            <a:pPr algn="l"/>
            <a:r>
              <a:rPr lang="da-DK" sz="1800" b="0" i="0" u="none" strike="noStrike" baseline="0" dirty="0">
                <a:solidFill>
                  <a:srgbClr val="000000"/>
                </a:solidFill>
                <a:latin typeface="TrebuchetMS"/>
              </a:rPr>
              <a:t>membranen tilsluttes lufttæt, se afsnit 4.2.</a:t>
            </a:r>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74</a:t>
            </a:fld>
            <a:endParaRPr lang="da-DK"/>
          </a:p>
        </p:txBody>
      </p:sp>
    </p:spTree>
    <p:extLst>
      <p:ext uri="{BB962C8B-B14F-4D97-AF65-F5344CB8AC3E}">
        <p14:creationId xmlns:p14="http://schemas.microsoft.com/office/powerpoint/2010/main" val="14734509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800" b="0" i="0" u="none" strike="noStrike" baseline="0" dirty="0">
                <a:latin typeface="TrebuchetMS"/>
              </a:rPr>
              <a:t>Hvis strøgulvkonstruktionen er over 150 mm høj, giver</a:t>
            </a:r>
          </a:p>
          <a:p>
            <a:pPr algn="l"/>
            <a:r>
              <a:rPr lang="da-DK" sz="1800" b="0" i="0" u="none" strike="noStrike" baseline="0" dirty="0">
                <a:latin typeface="TrebuchetMS"/>
              </a:rPr>
              <a:t>det flere muligheder for energirenovering, </a:t>
            </a:r>
          </a:p>
          <a:p>
            <a:pPr algn="l"/>
            <a:endParaRPr lang="da-DK" sz="1800" b="0" i="0" u="none" strike="noStrike" baseline="0" dirty="0">
              <a:latin typeface="TrebuchetMS"/>
            </a:endParaRPr>
          </a:p>
          <a:p>
            <a:pPr algn="l"/>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75</a:t>
            </a:fld>
            <a:endParaRPr lang="da-DK"/>
          </a:p>
        </p:txBody>
      </p:sp>
    </p:spTree>
    <p:extLst>
      <p:ext uri="{BB962C8B-B14F-4D97-AF65-F5344CB8AC3E}">
        <p14:creationId xmlns:p14="http://schemas.microsoft.com/office/powerpoint/2010/main" val="16931403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800" b="0" i="0" u="none" strike="noStrike" baseline="0" dirty="0">
                <a:latin typeface="TrebuchetMS"/>
              </a:rPr>
              <a:t>Hvis strøgulvkonstruktionen er over 150 mm høj, giver</a:t>
            </a:r>
          </a:p>
          <a:p>
            <a:pPr algn="l"/>
            <a:r>
              <a:rPr lang="da-DK" sz="1800" b="0" i="0" u="none" strike="noStrike" baseline="0" dirty="0">
                <a:latin typeface="TrebuchetMS"/>
              </a:rPr>
              <a:t>det flere muligheder for energirenovering, da der kan</a:t>
            </a:r>
          </a:p>
          <a:p>
            <a:pPr algn="l"/>
            <a:r>
              <a:rPr lang="da-DK" sz="1800" b="0" i="0" u="none" strike="noStrike" baseline="0" dirty="0">
                <a:latin typeface="TrebuchetMS"/>
              </a:rPr>
              <a:t>være plads til at etablere et nyt betondæk ovenpå et</a:t>
            </a:r>
          </a:p>
          <a:p>
            <a:pPr algn="l"/>
            <a:r>
              <a:rPr lang="da-DK" sz="1800" b="0" i="0" u="none" strike="noStrike" baseline="0" dirty="0">
                <a:latin typeface="TrebuchetMS"/>
              </a:rPr>
              <a:t>lag trykfast isolering, der bliver udlagt på det oprindelige</a:t>
            </a:r>
          </a:p>
          <a:p>
            <a:pPr algn="l"/>
            <a:r>
              <a:rPr lang="da-DK" sz="1800" b="0" i="0" u="none" strike="noStrike" baseline="0" dirty="0">
                <a:latin typeface="TrebuchetMS"/>
              </a:rPr>
              <a:t>terrændæk. Herved kan der ofte udlægges mere</a:t>
            </a:r>
          </a:p>
          <a:p>
            <a:pPr algn="l"/>
            <a:r>
              <a:rPr lang="da-DK" sz="1800" b="0" i="0" u="none" strike="noStrike" baseline="0" dirty="0">
                <a:latin typeface="TrebuchetMS"/>
              </a:rPr>
              <a:t>isolering end før uden at gå på kompromis med fugtproblematikken.</a:t>
            </a:r>
          </a:p>
          <a:p>
            <a:pPr algn="l"/>
            <a:r>
              <a:rPr lang="da-DK" sz="1800" b="0" i="0" u="none" strike="noStrike" baseline="0" dirty="0">
                <a:latin typeface="TrebuchetMS"/>
              </a:rPr>
              <a:t>Dvs., der kan både efterisoleres og</a:t>
            </a:r>
          </a:p>
          <a:p>
            <a:pPr algn="l"/>
            <a:r>
              <a:rPr lang="da-DK" sz="1800" b="0" i="0" u="none" strike="noStrike" baseline="0" dirty="0">
                <a:latin typeface="TrebuchetMS"/>
              </a:rPr>
              <a:t>opnås øget komfort uden at opbryde terrændækket –</a:t>
            </a:r>
          </a:p>
          <a:p>
            <a:pPr algn="l"/>
            <a:r>
              <a:rPr lang="da-DK" sz="1800" b="0" i="0" u="none" strike="noStrike" baseline="0" dirty="0">
                <a:latin typeface="TrebuchetMS"/>
              </a:rPr>
              <a:t>og samtidig overholde BR18.</a:t>
            </a:r>
          </a:p>
          <a:p>
            <a:pPr algn="l"/>
            <a:endParaRPr lang="da-DK" sz="1800" b="0" i="0" u="none" strike="noStrike" baseline="0" dirty="0">
              <a:latin typeface="TrebuchetMS"/>
            </a:endParaRPr>
          </a:p>
          <a:p>
            <a:pPr algn="l"/>
            <a:r>
              <a:rPr lang="da-DK" sz="1800" b="0" i="0" u="none" strike="noStrike" baseline="0" dirty="0">
                <a:latin typeface="TrebuchetMS"/>
              </a:rPr>
              <a:t>Renoveringsløsningen, hvor det eksisterende terrændæk</a:t>
            </a:r>
          </a:p>
          <a:p>
            <a:pPr algn="l"/>
            <a:r>
              <a:rPr lang="da-DK" sz="1800" b="0" i="0" u="none" strike="noStrike" baseline="0" dirty="0">
                <a:latin typeface="TrebuchetMS"/>
              </a:rPr>
              <a:t>bevares, udføres konkret ved at fjerne det</a:t>
            </a:r>
          </a:p>
          <a:p>
            <a:pPr algn="l"/>
            <a:r>
              <a:rPr lang="da-DK" sz="1800" b="0" i="0" u="none" strike="noStrike" baseline="0" dirty="0">
                <a:latin typeface="TrebuchetMS"/>
              </a:rPr>
              <a:t>eksisterende strøgulv eller det eksisterende lag af</a:t>
            </a:r>
          </a:p>
          <a:p>
            <a:pPr algn="l"/>
            <a:r>
              <a:rPr lang="da-DK" sz="1800" b="0" i="0" u="none" strike="noStrike" baseline="0" dirty="0" err="1">
                <a:latin typeface="TrebuchetMS"/>
              </a:rPr>
              <a:t>letklinker</a:t>
            </a:r>
            <a:r>
              <a:rPr lang="da-DK" sz="1800" b="0" i="0" u="none" strike="noStrike" baseline="0" dirty="0">
                <a:latin typeface="TrebuchetMS"/>
              </a:rPr>
              <a:t>-nødder ned til oversiden af det eksisterende</a:t>
            </a:r>
          </a:p>
          <a:p>
            <a:pPr algn="l"/>
            <a:r>
              <a:rPr lang="da-DK" sz="1800" b="0" i="0" u="none" strike="noStrike" baseline="0" dirty="0">
                <a:latin typeface="TrebuchetMS"/>
              </a:rPr>
              <a:t>lag, se billede 3 på næste side. Hvis denne overflade</a:t>
            </a:r>
          </a:p>
          <a:p>
            <a:pPr algn="l"/>
            <a:r>
              <a:rPr lang="da-DK" sz="1800" b="0" i="0" u="none" strike="noStrike" baseline="0" dirty="0">
                <a:latin typeface="TrebuchetMS"/>
              </a:rPr>
              <a:t>er meget ujævn, skal der udlægges et afretningslag,</a:t>
            </a:r>
          </a:p>
          <a:p>
            <a:pPr algn="l"/>
            <a:r>
              <a:rPr lang="da-DK" sz="1800" b="0" i="0" u="none" strike="noStrike" baseline="0" dirty="0">
                <a:latin typeface="TrebuchetMS"/>
              </a:rPr>
              <a:t>hvorpå man udlægger den trykfaste isolering og støber</a:t>
            </a:r>
          </a:p>
          <a:p>
            <a:pPr algn="l"/>
            <a:r>
              <a:rPr lang="da-DK" sz="1800" b="0" i="0" u="none" strike="noStrike" baseline="0" dirty="0">
                <a:latin typeface="TrebuchetMS"/>
              </a:rPr>
              <a:t>et nyt betondæk på minimum 80 mm, se billede 4 på</a:t>
            </a:r>
          </a:p>
          <a:p>
            <a:pPr algn="l"/>
            <a:r>
              <a:rPr lang="da-DK" sz="1800" b="0" i="0" u="none" strike="noStrike" baseline="0" dirty="0">
                <a:latin typeface="TrebuchetMS"/>
              </a:rPr>
              <a:t>næste side. Betondækket kan udføres med eller uden</a:t>
            </a:r>
          </a:p>
          <a:p>
            <a:pPr algn="l"/>
            <a:r>
              <a:rPr lang="da-DK" sz="1800" b="0" i="0" u="none" strike="noStrike" baseline="0" dirty="0">
                <a:latin typeface="TrebuchetMS"/>
              </a:rPr>
              <a:t>gulvvarme (se grafisk illustration på figur 7 på næste</a:t>
            </a:r>
          </a:p>
          <a:p>
            <a:pPr algn="l"/>
            <a:r>
              <a:rPr lang="da-DK" sz="1800" b="0" i="0" u="none" strike="noStrike" baseline="0" dirty="0">
                <a:latin typeface="TrebuchetMS"/>
              </a:rPr>
              <a:t>side). Den nye konstruktionsopbygning vil være at</a:t>
            </a:r>
          </a:p>
          <a:p>
            <a:pPr algn="l"/>
            <a:r>
              <a:rPr lang="da-DK" sz="1800" b="0" i="0" u="none" strike="noStrike" baseline="0" dirty="0">
                <a:latin typeface="TrebuchetMS"/>
              </a:rPr>
              <a:t>betragte som en tung konstruktion, som er fugtteknisk</a:t>
            </a:r>
          </a:p>
          <a:p>
            <a:pPr algn="l"/>
            <a:r>
              <a:rPr lang="da-DK" sz="1800" b="0" i="0" u="none" strike="noStrike" baseline="0" dirty="0">
                <a:latin typeface="TrebuchetMS"/>
              </a:rPr>
              <a:t>robust, og indeklimaet vil erfaringsmæssigt ikke blive</a:t>
            </a:r>
          </a:p>
          <a:p>
            <a:pPr algn="l"/>
            <a:r>
              <a:rPr lang="da-DK" sz="1800" b="0" i="0" u="none" strike="noStrike" baseline="0" dirty="0">
                <a:latin typeface="TrebuchetMS"/>
              </a:rPr>
              <a:t>påvirket af forhold, der foregår under det nye isolerede</a:t>
            </a:r>
          </a:p>
          <a:p>
            <a:pPr algn="l"/>
            <a:r>
              <a:rPr lang="da-DK" sz="1800" b="0" i="0" u="none" strike="noStrike" baseline="0" dirty="0">
                <a:latin typeface="TrebuchetMS"/>
              </a:rPr>
              <a:t>betondæk. Det er vigtigt i denne sammenhæng,</a:t>
            </a:r>
          </a:p>
          <a:p>
            <a:pPr algn="l"/>
            <a:r>
              <a:rPr lang="da-DK" sz="1800" b="0" i="0" u="none" strike="noStrike" baseline="0" dirty="0">
                <a:latin typeface="TrebuchetMS"/>
              </a:rPr>
              <a:t>at tykkelsen af det nye betondæk er minimum 80 mm.</a:t>
            </a:r>
          </a:p>
          <a:p>
            <a:pPr algn="l"/>
            <a:endParaRPr lang="da-DK" sz="1800" b="0" i="0" u="none" strike="noStrike" baseline="0" dirty="0">
              <a:latin typeface="TrebuchetMS"/>
            </a:endParaRPr>
          </a:p>
          <a:p>
            <a:pPr algn="l"/>
            <a:r>
              <a:rPr lang="da-DK" sz="1800" b="0" i="0" u="none" strike="noStrike" baseline="0" dirty="0">
                <a:latin typeface="TrebuchetMS"/>
              </a:rPr>
              <a:t>Derudover skal man nøje planlægge, hvordan man udfører</a:t>
            </a:r>
          </a:p>
          <a:p>
            <a:pPr algn="l"/>
            <a:r>
              <a:rPr lang="da-DK" sz="1800" b="0" i="0" u="none" strike="noStrike" baseline="0" dirty="0">
                <a:latin typeface="TrebuchetMS"/>
              </a:rPr>
              <a:t>radonsikring, når betondækket er under 100 mm. (Se senere – afsnit 4.4 i guiden)</a:t>
            </a:r>
          </a:p>
          <a:p>
            <a:pPr algn="l"/>
            <a:endParaRPr lang="da-DK" sz="1800" b="0" i="0" u="none" strike="noStrike" baseline="0" dirty="0">
              <a:latin typeface="TrebuchetMS"/>
            </a:endParaRPr>
          </a:p>
          <a:p>
            <a:pPr algn="l"/>
            <a:r>
              <a:rPr lang="da-DK" sz="2800" dirty="0"/>
              <a:t>Det er af fugt- og radontekniske årsager afgørende, at der i væggene findes en funktionsduelig vandret fugtspærre, som radon- og fugtmembranen i den nye konstruktion kan tilsluttes lufttæt, se afsnit 4.2. Det gælder, uanset om der er tale om en ombygning af strøgulvkonstruktionen eller en udskiftning af terrændækskonstruktionen. Det er erfaringsmæssigt meget vigtigt, at man grundigt planlægger samlingen af betondækket med tilstødende bygningsdele, så denne fuge bliver lufttæt, se afsnit 4.4.</a:t>
            </a:r>
            <a:endParaRPr lang="da-DK" sz="1800" b="0" i="0" u="none" strike="noStrike" baseline="0" dirty="0">
              <a:latin typeface="TrebuchetMS"/>
            </a:endParaRPr>
          </a:p>
          <a:p>
            <a:pPr algn="l"/>
            <a:endParaRPr lang="da-DK" sz="1800" b="0" i="0" u="none" strike="noStrike" baseline="0" dirty="0">
              <a:latin typeface="TrebuchetMS"/>
            </a:endParaRPr>
          </a:p>
          <a:p>
            <a:pPr algn="l"/>
            <a:endParaRPr lang="da-DK" sz="1800" b="0" i="0" u="none" strike="noStrike" baseline="0" dirty="0">
              <a:latin typeface="TrebuchetMS"/>
            </a:endParaRPr>
          </a:p>
          <a:p>
            <a:pPr algn="l"/>
            <a:r>
              <a:rPr lang="da-DK" sz="1800" b="0" i="0" u="none" strike="noStrike" baseline="0" dirty="0">
                <a:latin typeface="TrebuchetMS"/>
              </a:rPr>
              <a:t>Hvis det som  beskrevet ovenfor alene er strøgulvkonstruktionen der udskiftes,</a:t>
            </a:r>
          </a:p>
          <a:p>
            <a:pPr algn="l"/>
            <a:r>
              <a:rPr lang="da-DK" sz="1800" b="0" i="0" u="none" strike="noStrike" baseline="0" dirty="0">
                <a:latin typeface="TrebuchetMS"/>
              </a:rPr>
              <a:t>er der i forhold til BR18 tale om en ombygning af en</a:t>
            </a:r>
          </a:p>
          <a:p>
            <a:pPr algn="l"/>
            <a:r>
              <a:rPr lang="da-DK" sz="1800" b="0" i="0" u="none" strike="noStrike" baseline="0" dirty="0">
                <a:latin typeface="TrebuchetMS"/>
              </a:rPr>
              <a:t>konstruktionsdel. Dermed udløses der kun krav om at</a:t>
            </a:r>
          </a:p>
          <a:p>
            <a:pPr algn="l"/>
            <a:r>
              <a:rPr lang="da-DK" sz="1800" b="0" i="0" u="none" strike="noStrike" baseline="0" dirty="0">
                <a:latin typeface="TrebuchetMS"/>
              </a:rPr>
              <a:t>overholde isoleringskravene, hvis det er rentabelt (se</a:t>
            </a:r>
          </a:p>
          <a:p>
            <a:pPr algn="l"/>
            <a:r>
              <a:rPr lang="da-DK" sz="1800" b="0" i="0" u="none" strike="noStrike" baseline="0" dirty="0">
                <a:latin typeface="TrebuchetMS"/>
              </a:rPr>
              <a:t>tabel 1 i afsnit 2.2). Det vil den metode, hvor strøgulvet</a:t>
            </a:r>
          </a:p>
          <a:p>
            <a:pPr algn="l"/>
            <a:r>
              <a:rPr lang="da-DK" sz="1800" b="0" i="0" u="none" strike="noStrike" baseline="0" dirty="0">
                <a:latin typeface="TrebuchetMS"/>
              </a:rPr>
              <a:t>udskiftes med et nyt betondæk på trykfast</a:t>
            </a:r>
          </a:p>
          <a:p>
            <a:pPr algn="l"/>
            <a:r>
              <a:rPr lang="da-DK" sz="1800" b="0" i="0" u="none" strike="noStrike" baseline="0" dirty="0">
                <a:latin typeface="TrebuchetMS"/>
              </a:rPr>
              <a:t>isolering ovenpå det gamle klaplag, ofte være. Dermed</a:t>
            </a:r>
          </a:p>
          <a:p>
            <a:pPr algn="l"/>
            <a:r>
              <a:rPr lang="da-DK" sz="1800" b="0" i="0" u="none" strike="noStrike" baseline="0" dirty="0">
                <a:latin typeface="TrebuchetMS"/>
              </a:rPr>
              <a:t>vil man overholde BR18, selvom man ikke opnår den</a:t>
            </a:r>
          </a:p>
          <a:p>
            <a:pPr algn="l"/>
            <a:r>
              <a:rPr lang="da-DK" sz="1800" b="0" i="0" u="none" strike="noStrike" baseline="0" dirty="0">
                <a:latin typeface="TrebuchetMS"/>
              </a:rPr>
              <a:t>fulde isoleringstykkelse.</a:t>
            </a:r>
          </a:p>
          <a:p>
            <a:pPr algn="l"/>
            <a:endParaRPr lang="da-DK" sz="1800" b="0" i="0" u="none" strike="noStrike" baseline="0" dirty="0">
              <a:latin typeface="TrebuchetMS"/>
            </a:endParaRPr>
          </a:p>
          <a:p>
            <a:pPr algn="l"/>
            <a:r>
              <a:rPr lang="da-DK" sz="2800" dirty="0"/>
              <a:t>Løsningen med at etablere et nyt betondæk ovenpå trykfast isolering kan vise sig mere eller mindre rentabel, alt efter hvor meget den oprindelige konstruktion var isoleret, og hvor meget isolering der kan udlægges under det nye terrændæk. Hvis der omlægges til gulvvarme, skal man være opmærksom på, at det det typisk vil medføre et energitab i forhold til radiatorvarme, hvis isoleringstykkelsen under det nye gulv er under 250-300 mm (se afsnit 2.2.2.1).</a:t>
            </a:r>
            <a:endParaRPr lang="da-DK" sz="1800" b="0" i="0" u="none" strike="noStrike" baseline="0" dirty="0">
              <a:latin typeface="TrebuchetMS"/>
            </a:endParaRPr>
          </a:p>
          <a:p>
            <a:pPr algn="l"/>
            <a:endParaRPr lang="da-DK" sz="1800" b="0" i="0" u="none" strike="noStrike" baseline="0" dirty="0">
              <a:latin typeface="TrebuchetMS"/>
            </a:endParaRPr>
          </a:p>
          <a:p>
            <a:pPr algn="l"/>
            <a:endParaRPr lang="da-DK" sz="1800" b="0" i="0" u="none" strike="noStrike" baseline="0" dirty="0">
              <a:latin typeface="TrebuchetMS"/>
            </a:endParaRPr>
          </a:p>
          <a:p>
            <a:pPr algn="l"/>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76</a:t>
            </a:fld>
            <a:endParaRPr lang="da-DK"/>
          </a:p>
        </p:txBody>
      </p:sp>
    </p:spTree>
    <p:extLst>
      <p:ext uri="{BB962C8B-B14F-4D97-AF65-F5344CB8AC3E}">
        <p14:creationId xmlns:p14="http://schemas.microsoft.com/office/powerpoint/2010/main" val="11599994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200" b="0" i="0" u="none" strike="noStrike" baseline="0" dirty="0">
                <a:latin typeface="TrebuchetMS"/>
              </a:rPr>
              <a:t>Er der derimod et ønske om at opbryde terrændækskonstruktionen,</a:t>
            </a:r>
          </a:p>
          <a:p>
            <a:pPr algn="l"/>
            <a:r>
              <a:rPr lang="da-DK" sz="1200" b="0" i="0" u="none" strike="noStrike" baseline="0" dirty="0">
                <a:latin typeface="TrebuchetMS"/>
              </a:rPr>
              <a:t>er der i forhold til BR18 tale om en</a:t>
            </a:r>
          </a:p>
          <a:p>
            <a:pPr algn="l"/>
            <a:r>
              <a:rPr lang="da-DK" sz="1200" b="0" i="0" u="none" strike="noStrike" baseline="0" dirty="0">
                <a:latin typeface="TrebuchetMS"/>
              </a:rPr>
              <a:t>udskiftning af en konstruktionsdel. Dette udløser krav</a:t>
            </a:r>
          </a:p>
          <a:p>
            <a:pPr algn="l"/>
            <a:r>
              <a:rPr lang="da-DK" sz="1200" b="0" i="0" u="none" strike="noStrike" baseline="0" dirty="0">
                <a:latin typeface="TrebuchetMS"/>
              </a:rPr>
              <a:t>om, at de gældende isoleringskrav overholdes uanset</a:t>
            </a:r>
          </a:p>
          <a:p>
            <a:pPr algn="l"/>
            <a:r>
              <a:rPr lang="da-DK" sz="1200" b="0" i="0" u="none" strike="noStrike" baseline="0" dirty="0">
                <a:latin typeface="TrebuchetMS"/>
              </a:rPr>
              <a:t>rentabilitet. Der er dog en mulighed for dispensation,</a:t>
            </a:r>
          </a:p>
          <a:p>
            <a:pPr algn="l"/>
            <a:r>
              <a:rPr lang="da-DK" sz="1200" b="0" i="0" u="none" strike="noStrike" baseline="0" dirty="0">
                <a:latin typeface="TrebuchetMS"/>
              </a:rPr>
              <a:t>hvis isoleringskravene ikke kan overholdes uden</a:t>
            </a:r>
          </a:p>
          <a:p>
            <a:pPr algn="l"/>
            <a:r>
              <a:rPr lang="da-DK" sz="1200" b="0" i="0" u="none" strike="noStrike" baseline="0" dirty="0">
                <a:latin typeface="TrebuchetMS"/>
              </a:rPr>
              <a:t>uforholdsmæssigt store meromkostninger (se tabel 1 i</a:t>
            </a:r>
          </a:p>
          <a:p>
            <a:pPr algn="l"/>
            <a:r>
              <a:rPr lang="da-DK" sz="1200" b="0" i="0" u="none" strike="noStrike" baseline="0" dirty="0">
                <a:latin typeface="TrebuchetMS"/>
              </a:rPr>
              <a:t>afsnit 2.2).</a:t>
            </a:r>
          </a:p>
          <a:p>
            <a:pPr algn="l"/>
            <a:r>
              <a:rPr lang="da-DK" sz="1200" b="0" i="0" u="none" strike="noStrike" baseline="0" dirty="0">
                <a:latin typeface="TrebuchetMS"/>
              </a:rPr>
              <a:t>Dette betyder konkret, at man fx ikke behøver at overholde</a:t>
            </a:r>
          </a:p>
          <a:p>
            <a:pPr algn="l"/>
            <a:r>
              <a:rPr lang="da-DK" sz="1200" b="0" i="0" u="none" strike="noStrike" baseline="0" dirty="0">
                <a:latin typeface="TrebuchetMS"/>
              </a:rPr>
              <a:t>BR18s isoleringskrav, hvis der skal understøbes</a:t>
            </a:r>
          </a:p>
          <a:p>
            <a:pPr algn="l"/>
            <a:r>
              <a:rPr lang="da-DK" sz="1200" b="0" i="0" u="none" strike="noStrike" baseline="0" dirty="0">
                <a:latin typeface="TrebuchetMS"/>
              </a:rPr>
              <a:t>fundamenter for at kunne ilægge tilstrækkelig isolering</a:t>
            </a:r>
          </a:p>
          <a:p>
            <a:pPr algn="l"/>
            <a:r>
              <a:rPr lang="da-DK" sz="1200" b="0" i="0" u="none" strike="noStrike" baseline="0" dirty="0">
                <a:latin typeface="TrebuchetMS"/>
              </a:rPr>
              <a:t>til at overholde kravene. I det tilfælde kan man</a:t>
            </a:r>
          </a:p>
          <a:p>
            <a:pPr algn="l"/>
            <a:r>
              <a:rPr lang="da-DK" sz="1200" b="0" i="0" u="none" strike="noStrike" baseline="0" dirty="0">
                <a:latin typeface="TrebuchetMS"/>
              </a:rPr>
              <a:t>nøjes med at isolere den nye terrændækskonstruktion</a:t>
            </a:r>
          </a:p>
          <a:p>
            <a:pPr algn="l"/>
            <a:r>
              <a:rPr lang="da-DK" sz="1200" b="0" i="0" u="none" strike="noStrike" baseline="0" dirty="0">
                <a:latin typeface="TrebuchetMS"/>
              </a:rPr>
              <a:t>bedst muligt. Det er dog forsat et krav, at den nye</a:t>
            </a:r>
          </a:p>
          <a:p>
            <a:pPr algn="l"/>
            <a:r>
              <a:rPr lang="da-DK" sz="1200" b="0" i="0" u="none" strike="noStrike" baseline="0" dirty="0">
                <a:latin typeface="TrebuchetMS"/>
              </a:rPr>
              <a:t>løsning er fugtteknisk forsvarlig.</a:t>
            </a:r>
          </a:p>
          <a:p>
            <a:pPr algn="l"/>
            <a:r>
              <a:rPr lang="da-DK" sz="1200" b="0" i="0" u="none" strike="noStrike" baseline="0" dirty="0">
                <a:latin typeface="TrebuchetMS"/>
              </a:rPr>
              <a:t>I forbindelse med udskiftning af et terrændæk, hvor</a:t>
            </a:r>
          </a:p>
          <a:p>
            <a:pPr algn="l"/>
            <a:r>
              <a:rPr lang="da-DK" sz="1200" b="0" i="0" u="none" strike="noStrike" baseline="0" dirty="0">
                <a:latin typeface="TrebuchetMS"/>
              </a:rPr>
              <a:t>det gamle terrændæk fjernes, henvises til Videncentrets</a:t>
            </a:r>
          </a:p>
          <a:p>
            <a:pPr algn="l"/>
            <a:r>
              <a:rPr lang="da-DK" sz="1200" b="0" i="0" u="none" strike="noStrike" baseline="0" dirty="0">
                <a:latin typeface="TrebuchetMS"/>
              </a:rPr>
              <a:t>Energiløsning om etablering af nyt terrændæk.</a:t>
            </a:r>
          </a:p>
          <a:p>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77</a:t>
            </a:fld>
            <a:endParaRPr lang="da-DK"/>
          </a:p>
        </p:txBody>
      </p:sp>
    </p:spTree>
    <p:extLst>
      <p:ext uri="{BB962C8B-B14F-4D97-AF65-F5344CB8AC3E}">
        <p14:creationId xmlns:p14="http://schemas.microsoft.com/office/powerpoint/2010/main" val="8969041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Renoveringsløsningen, hvor det eksisterende terrændæk bevares, udføres konkret ved at fjerne det eksisterende strøgulv eller det eksisterende lag af </a:t>
            </a:r>
            <a:r>
              <a:rPr lang="da-DK" dirty="0" err="1"/>
              <a:t>letklinker</a:t>
            </a:r>
            <a:r>
              <a:rPr lang="da-DK" dirty="0"/>
              <a:t>-nødder ned til oversiden af det eksisterende lag, se billede 3 på næste side. Hvis denne overflade er meget ujævn, skal der udlægges et afretningslag, hvorpå man udlægger den trykfaste isolering og støber et nyt betondæk på minimum 80 mm, </a:t>
            </a:r>
          </a:p>
          <a:p>
            <a:endParaRPr lang="da-DK" dirty="0"/>
          </a:p>
          <a:p>
            <a:r>
              <a:rPr lang="da-DK" dirty="0"/>
              <a:t>Som skrevet før: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Det er af fugt- og radontekniske årsager afgørende, at der i væggene findes en funktionsduelig vandret fugtspærre, som radon- og fugtmembranen i den nye konstruktion kan tilsluttes lufttæt, se afsnit 4.2. Det gælder, uanset om der er tale om en ombygning af strøgulvkonstruktionen eller en udskiftning af terrændækskonstruktionen. Det er erfaringsmæssigt meget vigtigt, at man grundigt planlægger samlingen af betondækket med tilstødende bygningsdele, så denne fuge bliver lufttæt, se afsnit 4.4. Senere slides. </a:t>
            </a:r>
          </a:p>
          <a:p>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78</a:t>
            </a:fld>
            <a:endParaRPr lang="da-DK"/>
          </a:p>
        </p:txBody>
      </p:sp>
    </p:spTree>
    <p:extLst>
      <p:ext uri="{BB962C8B-B14F-4D97-AF65-F5344CB8AC3E}">
        <p14:creationId xmlns:p14="http://schemas.microsoft.com/office/powerpoint/2010/main" val="22876929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79</a:t>
            </a:fld>
            <a:endParaRPr lang="da-DK"/>
          </a:p>
        </p:txBody>
      </p:sp>
    </p:spTree>
    <p:extLst>
      <p:ext uri="{BB962C8B-B14F-4D97-AF65-F5344CB8AC3E}">
        <p14:creationId xmlns:p14="http://schemas.microsoft.com/office/powerpoint/2010/main" val="2009588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800" b="0" i="0" u="none" strike="noStrike" baseline="0" dirty="0">
                <a:latin typeface="TrebuchetMS"/>
              </a:rPr>
              <a:t>Hvis strøgulvhøjden er over 400 mm, eller hvis der ligger</a:t>
            </a:r>
          </a:p>
          <a:p>
            <a:pPr algn="l"/>
            <a:r>
              <a:rPr lang="da-DK" sz="1800" b="0" i="0" u="none" strike="noStrike" baseline="0" dirty="0">
                <a:latin typeface="TrebuchetMS"/>
              </a:rPr>
              <a:t>et lag af let fjernbare cementomsvøbte </a:t>
            </a:r>
            <a:r>
              <a:rPr lang="da-DK" sz="1800" b="0" i="0" u="none" strike="noStrike" baseline="0" dirty="0" err="1">
                <a:latin typeface="TrebuchetMS"/>
              </a:rPr>
              <a:t>letklinkernødder</a:t>
            </a:r>
            <a:endParaRPr lang="da-DK" sz="1800" b="0" i="0" u="none" strike="noStrike" baseline="0" dirty="0">
              <a:latin typeface="TrebuchetMS"/>
            </a:endParaRPr>
          </a:p>
          <a:p>
            <a:pPr algn="l"/>
            <a:r>
              <a:rPr lang="da-DK" sz="1800" b="0" i="0" u="none" strike="noStrike" baseline="0" dirty="0">
                <a:latin typeface="TrebuchetMS"/>
              </a:rPr>
              <a:t>med en tykkelse over 400 mm, er der mulighed</a:t>
            </a:r>
          </a:p>
          <a:p>
            <a:pPr algn="l"/>
            <a:r>
              <a:rPr lang="da-DK" sz="1800" b="0" i="0" u="none" strike="noStrike" baseline="0" dirty="0">
                <a:latin typeface="TrebuchetMS"/>
              </a:rPr>
              <a:t>for at ombygge terrændækket efter BR18s energikrav</a:t>
            </a:r>
          </a:p>
          <a:p>
            <a:pPr algn="l"/>
            <a:r>
              <a:rPr lang="da-DK" sz="1800" b="0" i="0" u="none" strike="noStrike" baseline="0" dirty="0">
                <a:latin typeface="TrebuchetMS"/>
              </a:rPr>
              <a:t>uden at opbryde det oprindelige terrændæk, se grafiske</a:t>
            </a:r>
          </a:p>
          <a:p>
            <a:pPr algn="l"/>
            <a:r>
              <a:rPr lang="da-DK" sz="1800" b="0" i="0" u="none" strike="noStrike" baseline="0" dirty="0">
                <a:latin typeface="TrebuchetMS"/>
              </a:rPr>
              <a:t>illustrationer på figur 9.</a:t>
            </a:r>
          </a:p>
          <a:p>
            <a:pPr algn="l"/>
            <a:r>
              <a:rPr lang="da-DK" sz="1800" b="0" i="0" u="none" strike="noStrike" baseline="0" dirty="0">
                <a:latin typeface="TrebuchetMS"/>
              </a:rPr>
              <a:t>I forbindelse med disse arbejder henvises til Videncentrets</a:t>
            </a:r>
          </a:p>
          <a:p>
            <a:pPr algn="l"/>
            <a:r>
              <a:rPr lang="da-DK" sz="1800" b="0" i="0" u="none" strike="noStrike" baseline="0" dirty="0">
                <a:latin typeface="TrebuchetMS"/>
              </a:rPr>
              <a:t>Energiløsning om etablering af nyt terrændæk.</a:t>
            </a:r>
          </a:p>
          <a:p>
            <a:pPr algn="l"/>
            <a:endParaRPr lang="da-DK" sz="1800" b="0" i="0" u="none" strike="noStrike" baseline="0" dirty="0">
              <a:latin typeface="TrebuchetMS"/>
            </a:endParaRPr>
          </a:p>
          <a:p>
            <a:pPr algn="l"/>
            <a:r>
              <a:rPr lang="da-DK" sz="1800" b="0" i="0" u="none" strike="noStrike" baseline="0" dirty="0">
                <a:latin typeface="TrebuchetMS"/>
              </a:rPr>
              <a:t>Der er to særlige opmærksomhedspunkter i forbindelse</a:t>
            </a:r>
          </a:p>
          <a:p>
            <a:pPr algn="l"/>
            <a:r>
              <a:rPr lang="da-DK" sz="1800" b="0" i="0" u="none" strike="noStrike" baseline="0" dirty="0">
                <a:latin typeface="TrebuchetMS"/>
              </a:rPr>
              <a:t>med udskiftning af terrændækskonstruktionen. For det</a:t>
            </a:r>
          </a:p>
          <a:p>
            <a:pPr algn="l"/>
            <a:r>
              <a:rPr lang="da-DK" sz="1800" b="0" i="0" u="none" strike="noStrike" baseline="0" dirty="0">
                <a:latin typeface="TrebuchetMS"/>
              </a:rPr>
              <a:t>første skal det sikres, at der ligger vandrette fugtspærrer</a:t>
            </a:r>
          </a:p>
          <a:p>
            <a:pPr algn="l"/>
            <a:r>
              <a:rPr lang="da-DK" sz="1800" b="0" i="0" u="none" strike="noStrike" baseline="0" dirty="0">
                <a:latin typeface="TrebuchetMS"/>
              </a:rPr>
              <a:t>i bagmure og skillevægge for at forhindre, at opstigende</a:t>
            </a:r>
          </a:p>
          <a:p>
            <a:pPr algn="l"/>
            <a:r>
              <a:rPr lang="da-DK" sz="1800" b="0" i="0" u="none" strike="noStrike" baseline="0" dirty="0">
                <a:latin typeface="TrebuchetMS"/>
              </a:rPr>
              <a:t>grundfugt bliver presset op i væggene.</a:t>
            </a:r>
          </a:p>
          <a:p>
            <a:pPr algn="l"/>
            <a:r>
              <a:rPr lang="da-DK" sz="1800" b="0" i="0" u="none" strike="noStrike" baseline="0" dirty="0">
                <a:latin typeface="TrebuchetMS"/>
              </a:rPr>
              <a:t>For det andet skal det sikres, at radon ikke siver op</a:t>
            </a:r>
          </a:p>
          <a:p>
            <a:pPr algn="l"/>
            <a:r>
              <a:rPr lang="da-DK" sz="1800" b="0" i="0" u="none" strike="noStrike" baseline="0" dirty="0">
                <a:latin typeface="TrebuchetMS"/>
              </a:rPr>
              <a:t>i indeklimaet. Derfor anbefales det at bygge lufttæt</a:t>
            </a:r>
          </a:p>
          <a:p>
            <a:pPr algn="l"/>
            <a:r>
              <a:rPr lang="da-DK" sz="1800" b="0" i="0" u="none" strike="noStrike" baseline="0" dirty="0">
                <a:latin typeface="TrebuchetMS"/>
              </a:rPr>
              <a:t>mod jord. På figur 9 er det med en pil (lukning over</a:t>
            </a:r>
          </a:p>
          <a:p>
            <a:pPr algn="l"/>
            <a:r>
              <a:rPr lang="da-DK" sz="1800" b="0" i="0" u="none" strike="noStrike" baseline="0" dirty="0">
                <a:latin typeface="TrebuchetMS"/>
              </a:rPr>
              <a:t>kantisolering med forbindelse til fugt- og radonspærre)</a:t>
            </a:r>
          </a:p>
          <a:p>
            <a:pPr algn="l"/>
            <a:r>
              <a:rPr lang="da-DK" sz="1800" b="0" i="0" u="none" strike="noStrike" baseline="0" dirty="0">
                <a:latin typeface="TrebuchetMS"/>
              </a:rPr>
              <a:t>indikeret, hvor fugen mellem betondækket og tilstødende</a:t>
            </a:r>
          </a:p>
          <a:p>
            <a:pPr algn="l"/>
            <a:r>
              <a:rPr lang="da-DK" sz="1800" b="0" i="0" u="none" strike="noStrike" baseline="0" dirty="0">
                <a:latin typeface="TrebuchetMS"/>
              </a:rPr>
              <a:t>bygningsdele skal udføres lufttæt.</a:t>
            </a:r>
          </a:p>
          <a:p>
            <a:pPr algn="l"/>
            <a:r>
              <a:rPr lang="da-DK" sz="1800" b="0" i="0" u="none" strike="noStrike" baseline="0" dirty="0">
                <a:latin typeface="TrebuchetMS"/>
              </a:rPr>
              <a:t>Supplerende anbefales det at forberede til et radonsug,</a:t>
            </a:r>
          </a:p>
          <a:p>
            <a:pPr algn="l"/>
            <a:r>
              <a:rPr lang="da-DK" sz="1800" b="0" i="0" u="none" strike="noStrike" baseline="0" dirty="0">
                <a:latin typeface="TrebuchetMS"/>
              </a:rPr>
              <a:t>se afsnit 4.4. Et radonsug kræver et </a:t>
            </a:r>
            <a:r>
              <a:rPr lang="da-DK" sz="1800" b="0" i="0" u="none" strike="noStrike" baseline="0" dirty="0" err="1">
                <a:latin typeface="TrebuchetMS"/>
              </a:rPr>
              <a:t>suglag</a:t>
            </a:r>
            <a:r>
              <a:rPr lang="da-DK" sz="1800" b="0" i="0" u="none" strike="noStrike" baseline="0" dirty="0">
                <a:latin typeface="TrebuchetMS"/>
              </a:rPr>
              <a:t>. De</a:t>
            </a:r>
          </a:p>
          <a:p>
            <a:pPr algn="l"/>
            <a:r>
              <a:rPr lang="da-DK" sz="1800" b="0" i="0" u="none" strike="noStrike" baseline="0" dirty="0">
                <a:latin typeface="TrebuchetMS"/>
              </a:rPr>
              <a:t>fleste kapillarbrydende lag kan fungere som </a:t>
            </a:r>
            <a:r>
              <a:rPr lang="da-DK" sz="1800" b="0" i="0" u="none" strike="noStrike" baseline="0" dirty="0" err="1">
                <a:latin typeface="TrebuchetMS"/>
              </a:rPr>
              <a:t>suglag</a:t>
            </a:r>
            <a:r>
              <a:rPr lang="da-DK" sz="1800" b="0" i="0" u="none" strike="noStrike" baseline="0" dirty="0">
                <a:latin typeface="TrebuchetMS"/>
              </a:rPr>
              <a:t>.</a:t>
            </a:r>
          </a:p>
          <a:p>
            <a:pPr algn="l"/>
            <a:r>
              <a:rPr lang="da-DK" sz="1800" b="0" i="0" u="none" strike="noStrike" baseline="0" dirty="0">
                <a:latin typeface="TrebuchetMS"/>
              </a:rPr>
              <a:t>Dette taler for, at man anvender et kapillarbrydende</a:t>
            </a:r>
          </a:p>
          <a:p>
            <a:pPr algn="l"/>
            <a:r>
              <a:rPr lang="da-DK" sz="1800" b="0" i="0" u="none" strike="noStrike" baseline="0" dirty="0">
                <a:latin typeface="TrebuchetMS"/>
              </a:rPr>
              <a:t>lag under terrændækkets trykfaste isolering. Hvis den</a:t>
            </a:r>
          </a:p>
          <a:p>
            <a:pPr algn="l"/>
            <a:r>
              <a:rPr lang="da-DK" sz="1800" b="0" i="0" u="none" strike="noStrike" baseline="0" dirty="0">
                <a:latin typeface="TrebuchetMS"/>
              </a:rPr>
              <a:t>trykfaste isolering skal udgøre det kapillarbrydende</a:t>
            </a:r>
          </a:p>
          <a:p>
            <a:pPr algn="l"/>
            <a:r>
              <a:rPr lang="da-DK" sz="1800" b="0" i="0" u="none" strike="noStrike" baseline="0" dirty="0">
                <a:latin typeface="TrebuchetMS"/>
              </a:rPr>
              <a:t>lag, skal man være opmærksom på, at isoleringen vil</a:t>
            </a:r>
          </a:p>
          <a:p>
            <a:pPr algn="l"/>
            <a:r>
              <a:rPr lang="da-DK" sz="1800" b="0" i="0" u="none" strike="noStrike" baseline="0" dirty="0">
                <a:latin typeface="TrebuchetMS"/>
              </a:rPr>
              <a:t>blive fugtig lige over jorden og dermed miste noget</a:t>
            </a:r>
          </a:p>
          <a:p>
            <a:pPr algn="l"/>
            <a:r>
              <a:rPr lang="da-DK" sz="1800" b="0" i="0" u="none" strike="noStrike" baseline="0" dirty="0">
                <a:latin typeface="TrebuchetMS"/>
              </a:rPr>
              <a:t>af sin isoleringsevne. Man skal derfor etablere mere</a:t>
            </a:r>
          </a:p>
          <a:p>
            <a:pPr algn="l"/>
            <a:r>
              <a:rPr lang="da-DK" sz="1800" b="0" i="0" u="none" strike="noStrike" baseline="0" dirty="0">
                <a:latin typeface="TrebuchetMS"/>
              </a:rPr>
              <a:t>isolering end krævet, se DS 418:2011, kapitel 7.2 [se</a:t>
            </a:r>
          </a:p>
          <a:p>
            <a:pPr algn="l"/>
            <a:r>
              <a:rPr lang="da-DK" sz="1800" b="0" i="0" u="none" strike="noStrike" baseline="0" dirty="0">
                <a:latin typeface="TrebuchetMS"/>
              </a:rPr>
              <a:t>kilde 6].</a:t>
            </a:r>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80</a:t>
            </a:fld>
            <a:endParaRPr lang="da-DK"/>
          </a:p>
        </p:txBody>
      </p:sp>
    </p:spTree>
    <p:extLst>
      <p:ext uri="{BB962C8B-B14F-4D97-AF65-F5344CB8AC3E}">
        <p14:creationId xmlns:p14="http://schemas.microsoft.com/office/powerpoint/2010/main" val="38477864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800" b="0" i="0" u="none" strike="noStrike" baseline="0" dirty="0">
                <a:latin typeface="TrebuchetMS"/>
              </a:rPr>
              <a:t>Det er ikke usædvanligt, at man støder på forhold</a:t>
            </a:r>
          </a:p>
          <a:p>
            <a:pPr algn="l"/>
            <a:r>
              <a:rPr lang="da-DK" sz="1800" b="0" i="0" u="none" strike="noStrike" baseline="0" dirty="0">
                <a:latin typeface="TrebuchetMS"/>
              </a:rPr>
              <a:t>i terrændækskonstruktionen, der kræver nærmere</a:t>
            </a:r>
          </a:p>
          <a:p>
            <a:pPr algn="l"/>
            <a:r>
              <a:rPr lang="da-DK" sz="1800" b="0" i="0" u="none" strike="noStrike" baseline="0" dirty="0">
                <a:latin typeface="TrebuchetMS"/>
              </a:rPr>
              <a:t>undersøgelse og evt. sikkerhedsforanstaltninger under</a:t>
            </a:r>
          </a:p>
          <a:p>
            <a:pPr algn="l"/>
            <a:r>
              <a:rPr lang="da-DK" sz="1800" b="0" i="0" u="none" strike="noStrike" baseline="0" dirty="0">
                <a:latin typeface="TrebuchetMS"/>
              </a:rPr>
              <a:t>renoveringen. Det kan være krav til bortskaffelse af</a:t>
            </a:r>
          </a:p>
          <a:p>
            <a:pPr algn="l"/>
            <a:r>
              <a:rPr lang="da-DK" sz="1800" b="0" i="0" u="none" strike="noStrike" baseline="0" dirty="0">
                <a:latin typeface="TrebuchetMS"/>
              </a:rPr>
              <a:t>affald eller afrensning inden genopbygning.</a:t>
            </a:r>
          </a:p>
          <a:p>
            <a:pPr algn="l"/>
            <a:r>
              <a:rPr lang="da-DK" sz="1800" b="0" i="0" u="none" strike="noStrike" baseline="0" dirty="0">
                <a:latin typeface="TrebuchetMS"/>
              </a:rPr>
              <a:t>Udover helt almindelige arbejdsmiljømæssige forholdsregler</a:t>
            </a:r>
          </a:p>
          <a:p>
            <a:pPr algn="l"/>
            <a:r>
              <a:rPr lang="da-DK" sz="1800" b="0" i="0" u="none" strike="noStrike" baseline="0" dirty="0">
                <a:latin typeface="TrebuchetMS"/>
              </a:rPr>
              <a:t>ved nedrivning kan der udløses krav om særlige</a:t>
            </a:r>
          </a:p>
          <a:p>
            <a:pPr algn="l"/>
            <a:r>
              <a:rPr lang="da-DK" sz="1800" b="0" i="0" u="none" strike="noStrike" baseline="0" dirty="0">
                <a:latin typeface="TrebuchetMS"/>
              </a:rPr>
              <a:t>forholdsregler, hvis der i gulvkonstruktioner forekommer</a:t>
            </a:r>
          </a:p>
          <a:p>
            <a:pPr algn="l"/>
            <a:r>
              <a:rPr lang="da-DK" sz="1800" b="0" i="0" u="none" strike="noStrike" baseline="0" dirty="0">
                <a:latin typeface="TrebuchetMS"/>
              </a:rPr>
              <a:t>skadelige stoffer eller mikroorganismer som fx</a:t>
            </a:r>
          </a:p>
          <a:p>
            <a:pPr algn="l"/>
            <a:r>
              <a:rPr lang="da-DK" sz="1800" b="0" i="0" u="none" strike="noStrike" baseline="0" dirty="0">
                <a:latin typeface="TrebuchetMS"/>
              </a:rPr>
              <a:t>skimmelsvampevækst.</a:t>
            </a:r>
          </a:p>
          <a:p>
            <a:pPr algn="l"/>
            <a:r>
              <a:rPr lang="da-DK" sz="1800" b="0" i="0" u="none" strike="noStrike" baseline="0" dirty="0">
                <a:latin typeface="TrebuchetMS"/>
              </a:rPr>
              <a:t>Det er endvidere vigtigt at bortskaffe affald på korrekt</a:t>
            </a:r>
          </a:p>
          <a:p>
            <a:pPr algn="l"/>
            <a:r>
              <a:rPr lang="da-DK" sz="1800" b="0" i="0" u="none" strike="noStrike" baseline="0" dirty="0">
                <a:latin typeface="TrebuchetMS"/>
              </a:rPr>
              <a:t>vis. Det kræver sortering i fraktioner. Materialer, som</a:t>
            </a:r>
          </a:p>
          <a:p>
            <a:pPr algn="l"/>
            <a:r>
              <a:rPr lang="da-DK" sz="1800" b="0" i="0" u="none" strike="noStrike" baseline="0" dirty="0">
                <a:latin typeface="TrebuchetMS"/>
              </a:rPr>
              <a:t>er helt almindelige og identificerbare, såsom mineraluld,</a:t>
            </a:r>
          </a:p>
          <a:p>
            <a:pPr algn="l"/>
            <a:r>
              <a:rPr lang="da-DK" sz="1800" b="0" i="0" u="none" strike="noStrike" baseline="0" dirty="0">
                <a:latin typeface="TrebuchetMS"/>
              </a:rPr>
              <a:t>træ og ubehandlet beton, kan håndteres på genbrugsstationerne</a:t>
            </a:r>
          </a:p>
          <a:p>
            <a:pPr algn="l"/>
            <a:r>
              <a:rPr lang="da-DK" sz="1800" b="0" i="0" u="none" strike="noStrike" baseline="0" dirty="0">
                <a:latin typeface="TrebuchetMS"/>
              </a:rPr>
              <a:t>i opgaver for boligejere. I opgaver for</a:t>
            </a:r>
          </a:p>
          <a:p>
            <a:pPr algn="l"/>
            <a:r>
              <a:rPr lang="da-DK" sz="1800" b="0" i="0" u="none" strike="noStrike" baseline="0" dirty="0">
                <a:latin typeface="TrebuchetMS"/>
              </a:rPr>
              <a:t>virksomheder skal byggeaffald håndteres som erhvervsaffald</a:t>
            </a:r>
          </a:p>
          <a:p>
            <a:pPr algn="l"/>
            <a:r>
              <a:rPr lang="da-DK" sz="1800" b="0" i="0" u="none" strike="noStrike" baseline="0" dirty="0">
                <a:latin typeface="TrebuchetMS"/>
              </a:rPr>
              <a:t>med de gældende regler herfor.</a:t>
            </a:r>
          </a:p>
          <a:p>
            <a:pPr algn="l"/>
            <a:r>
              <a:rPr lang="da-DK" sz="1800" b="0" i="0" u="none" strike="noStrike" baseline="0" dirty="0">
                <a:latin typeface="TrebuchetMS"/>
              </a:rPr>
              <a:t>Skimmelsvampevækst kan forekomme i ældre, fugtskadede</a:t>
            </a:r>
          </a:p>
          <a:p>
            <a:pPr algn="l"/>
            <a:r>
              <a:rPr lang="da-DK" sz="1800" b="0" i="0" u="none" strike="noStrike" baseline="0" dirty="0">
                <a:latin typeface="TrebuchetMS"/>
              </a:rPr>
              <a:t>terrændæk og i terrændæk med opstigende</a:t>
            </a:r>
          </a:p>
          <a:p>
            <a:pPr algn="l"/>
            <a:r>
              <a:rPr lang="da-DK" sz="1800" b="0" i="0" u="none" strike="noStrike" baseline="0" dirty="0">
                <a:latin typeface="TrebuchetMS"/>
              </a:rPr>
              <a:t>grundfugt og skal fjernes inden genopbygning af konstruktioner.</a:t>
            </a:r>
          </a:p>
          <a:p>
            <a:pPr algn="l"/>
            <a:endParaRPr lang="da-DK" sz="1800" b="0" i="0" u="none" strike="noStrike" baseline="0" dirty="0">
              <a:latin typeface="TrebuchetMS"/>
            </a:endParaRPr>
          </a:p>
          <a:p>
            <a:pPr algn="l"/>
            <a:endParaRPr lang="da-DK" sz="1800" b="0" i="0" u="none" strike="noStrike" baseline="0" dirty="0">
              <a:latin typeface="TrebuchetMS"/>
            </a:endParaRPr>
          </a:p>
          <a:p>
            <a:pPr algn="l"/>
            <a:r>
              <a:rPr lang="da-DK" sz="1800" b="0" i="0" u="none" strike="noStrike" baseline="0" dirty="0">
                <a:latin typeface="TrebuchetMS"/>
              </a:rPr>
              <a:t>Der kan også fx være asbest i fliseklæb, i enkelte typer</a:t>
            </a:r>
          </a:p>
          <a:p>
            <a:pPr algn="l"/>
            <a:r>
              <a:rPr lang="da-DK" sz="1800" b="0" i="0" u="none" strike="noStrike" baseline="0" dirty="0">
                <a:latin typeface="TrebuchetMS"/>
              </a:rPr>
              <a:t>afretningslag, vinylbelægninger, i enkelte komponenter</a:t>
            </a:r>
          </a:p>
          <a:p>
            <a:pPr algn="l"/>
            <a:r>
              <a:rPr lang="da-DK" sz="1800" b="0" i="0" u="none" strike="noStrike" baseline="0" dirty="0">
                <a:latin typeface="TrebuchetMS"/>
              </a:rPr>
              <a:t>som rørisolering eller gulvvarmekanaler ved luftvarmeanlæg,</a:t>
            </a:r>
          </a:p>
          <a:p>
            <a:pPr algn="l"/>
            <a:r>
              <a:rPr lang="da-DK" sz="1800" b="0" i="0" u="none" strike="noStrike" baseline="0" dirty="0">
                <a:latin typeface="TrebuchetMS"/>
              </a:rPr>
              <a:t>maling på gulve eller tilstødende bygningsdele</a:t>
            </a:r>
          </a:p>
          <a:p>
            <a:pPr algn="l"/>
            <a:r>
              <a:rPr lang="da-DK" sz="1800" b="0" i="0" u="none" strike="noStrike" baseline="0" dirty="0">
                <a:latin typeface="TrebuchetMS"/>
              </a:rPr>
              <a:t>m.m.</a:t>
            </a:r>
          </a:p>
          <a:p>
            <a:pPr algn="l"/>
            <a:r>
              <a:rPr lang="da-DK" sz="1800" b="0" i="0" u="none" strike="noStrike" baseline="0" dirty="0">
                <a:latin typeface="TrebuchetMS"/>
              </a:rPr>
              <a:t>PAH’er (tjærestoffer) kan forekomme i støbeasfalt</a:t>
            </a:r>
          </a:p>
          <a:p>
            <a:pPr algn="l"/>
            <a:r>
              <a:rPr lang="da-DK" sz="1800" b="0" i="0" u="none" strike="noStrike" baseline="0" dirty="0">
                <a:latin typeface="TrebuchetMS"/>
              </a:rPr>
              <a:t>eller andre sorte membraner udlagt på indersiden af</a:t>
            </a:r>
          </a:p>
          <a:p>
            <a:pPr algn="l"/>
            <a:r>
              <a:rPr lang="da-DK" sz="1800" b="0" i="0" u="none" strike="noStrike" baseline="0" dirty="0">
                <a:latin typeface="TrebuchetMS"/>
              </a:rPr>
              <a:t>terrændækket. Det kan for visse støbeasfaltlag have så</a:t>
            </a:r>
          </a:p>
          <a:p>
            <a:pPr algn="l"/>
            <a:r>
              <a:rPr lang="da-DK" sz="1800" b="0" i="0" u="none" strike="noStrike" baseline="0" dirty="0">
                <a:latin typeface="TrebuchetMS"/>
              </a:rPr>
              <a:t>stor negativ påvirkning på indeklimaet, at der af den</a:t>
            </a:r>
          </a:p>
          <a:p>
            <a:pPr algn="l"/>
            <a:r>
              <a:rPr lang="da-DK" sz="1800" b="0" i="0" u="none" strike="noStrike" baseline="0" dirty="0">
                <a:latin typeface="TrebuchetMS"/>
              </a:rPr>
              <a:t>grund kan være behov for at udskifte konstruktionen.</a:t>
            </a:r>
          </a:p>
          <a:p>
            <a:pPr algn="l"/>
            <a:r>
              <a:rPr lang="da-DK" sz="1800" b="0" i="0" u="none" strike="noStrike" baseline="0" dirty="0">
                <a:latin typeface="TrebuchetMS"/>
              </a:rPr>
              <a:t>Endnu et eksempel er ældre typer mineraluld, der</a:t>
            </a:r>
          </a:p>
          <a:p>
            <a:pPr algn="l"/>
            <a:r>
              <a:rPr lang="da-DK" sz="1800" b="0" i="0" u="none" strike="noStrike" baseline="0" dirty="0">
                <a:latin typeface="TrebuchetMS"/>
              </a:rPr>
              <a:t>kræver beskyttelsesudstyr, når det fjernes.</a:t>
            </a:r>
          </a:p>
          <a:p>
            <a:pPr algn="l"/>
            <a:r>
              <a:rPr lang="da-DK" sz="1800" b="0" i="0" u="none" strike="noStrike" baseline="0" dirty="0">
                <a:latin typeface="TrebuchetMS"/>
              </a:rPr>
              <a:t>PCB er et stof, som i gulvkonstruktioner vil kunne</a:t>
            </a:r>
          </a:p>
          <a:p>
            <a:pPr algn="l"/>
            <a:r>
              <a:rPr lang="da-DK" sz="1800" b="0" i="0" u="none" strike="noStrike" baseline="0" dirty="0">
                <a:latin typeface="TrebuchetMS"/>
              </a:rPr>
              <a:t>forekomme i maling på gulve eller i tilstødende bygningsdele,</a:t>
            </a:r>
          </a:p>
          <a:p>
            <a:pPr algn="l"/>
            <a:r>
              <a:rPr lang="da-DK" sz="1800" b="0" i="0" u="none" strike="noStrike" baseline="0" dirty="0">
                <a:latin typeface="TrebuchetMS"/>
              </a:rPr>
              <a:t>i fliseklæb og klæber til linoleums- eller</a:t>
            </a:r>
          </a:p>
          <a:p>
            <a:pPr algn="l"/>
            <a:r>
              <a:rPr lang="da-DK" sz="1800" b="0" i="0" u="none" strike="noStrike" baseline="0" dirty="0">
                <a:latin typeface="TrebuchetMS"/>
              </a:rPr>
              <a:t>vinylbelægninger.</a:t>
            </a:r>
          </a:p>
          <a:p>
            <a:pPr algn="l"/>
            <a:r>
              <a:rPr lang="da-DK" sz="1800" b="0" i="0" u="none" strike="noStrike" baseline="0" dirty="0">
                <a:latin typeface="TrebuchetMS"/>
              </a:rPr>
              <a:t>Bygherren har i henhold til affaldsbekendtgørelsen</a:t>
            </a:r>
          </a:p>
          <a:p>
            <a:pPr algn="l"/>
            <a:r>
              <a:rPr lang="da-DK" sz="1800" b="0" i="0" u="none" strike="noStrike" baseline="0" dirty="0">
                <a:latin typeface="TrebuchetMS"/>
              </a:rPr>
              <a:t>pligt til screening for PCB inden en renovering eller</a:t>
            </a:r>
          </a:p>
          <a:p>
            <a:pPr algn="l"/>
            <a:r>
              <a:rPr lang="da-DK" sz="1800" b="0" i="0" u="none" strike="noStrike" baseline="0" dirty="0">
                <a:latin typeface="TrebuchetMS"/>
              </a:rPr>
              <a:t>nedrivning, hvis bygningen er opført eller renoveret i</a:t>
            </a:r>
          </a:p>
          <a:p>
            <a:pPr algn="l"/>
            <a:r>
              <a:rPr lang="da-DK" sz="1800" b="0" i="0" u="none" strike="noStrike" baseline="0" dirty="0">
                <a:latin typeface="TrebuchetMS"/>
              </a:rPr>
              <a:t>perioden 1950 til 1977. Det gælder, hvis renoveringen</a:t>
            </a:r>
          </a:p>
          <a:p>
            <a:pPr algn="l"/>
            <a:r>
              <a:rPr lang="da-DK" sz="1800" b="0" i="0" u="none" strike="noStrike" baseline="0" dirty="0">
                <a:latin typeface="TrebuchetMS"/>
              </a:rPr>
              <a:t>eller nedrivningen vedrører mere end 10 m2 af en</a:t>
            </a:r>
          </a:p>
          <a:p>
            <a:pPr algn="l"/>
            <a:r>
              <a:rPr lang="da-DK" sz="1800" b="0" i="0" u="none" strike="noStrike" baseline="0" dirty="0">
                <a:latin typeface="TrebuchetMS"/>
              </a:rPr>
              <a:t>bygning, eller hvis arbejdet frembringer mere end 1</a:t>
            </a:r>
          </a:p>
          <a:p>
            <a:pPr algn="l"/>
            <a:r>
              <a:rPr lang="da-DK" sz="1800" b="0" i="0" u="none" strike="noStrike" baseline="0" dirty="0">
                <a:latin typeface="TrebuchetMS"/>
              </a:rPr>
              <a:t>ton affald.</a:t>
            </a:r>
          </a:p>
          <a:p>
            <a:pPr algn="l"/>
            <a:r>
              <a:rPr lang="da-DK" sz="1800" b="0" i="0" u="none" strike="noStrike" baseline="0" dirty="0">
                <a:latin typeface="TrebuchetMS"/>
              </a:rPr>
              <a:t>Hvis screeningen giver anledning til mistanke om PCB,</a:t>
            </a:r>
          </a:p>
          <a:p>
            <a:pPr algn="l"/>
            <a:r>
              <a:rPr lang="da-DK" sz="1800" b="0" i="0" u="none" strike="noStrike" baseline="0" dirty="0">
                <a:latin typeface="TrebuchetMS"/>
              </a:rPr>
              <a:t>skal der gennemføres en miljøkortlægning af PCB, som</a:t>
            </a:r>
          </a:p>
          <a:p>
            <a:pPr algn="l"/>
            <a:r>
              <a:rPr lang="da-DK" sz="1800" b="0" i="0" u="none" strike="noStrike" baseline="0" dirty="0">
                <a:latin typeface="TrebuchetMS"/>
              </a:rPr>
              <a:t>kan udføres af en miljøkoordinator (se afsnit 4.7). Ved</a:t>
            </a:r>
          </a:p>
          <a:p>
            <a:pPr algn="l"/>
            <a:r>
              <a:rPr lang="da-DK" sz="1800" b="0" i="0" u="none" strike="noStrike" baseline="0" dirty="0">
                <a:latin typeface="TrebuchetMS"/>
              </a:rPr>
              <a:t>en sådan kortlægning bliver det identificeret, hvilke</a:t>
            </a:r>
          </a:p>
          <a:p>
            <a:pPr algn="l"/>
            <a:r>
              <a:rPr lang="da-DK" sz="1800" b="0" i="0" u="none" strike="noStrike" baseline="0" dirty="0">
                <a:latin typeface="TrebuchetMS"/>
              </a:rPr>
              <a:t>materialer der kan bortskaffes som almindeligt affald,</a:t>
            </a:r>
          </a:p>
          <a:p>
            <a:pPr algn="l"/>
            <a:r>
              <a:rPr lang="da-DK" sz="1800" b="0" i="0" u="none" strike="noStrike" baseline="0" dirty="0">
                <a:latin typeface="TrebuchetMS"/>
              </a:rPr>
              <a:t>og hvilke der skal bortskaffes som forurenet eller som</a:t>
            </a:r>
          </a:p>
          <a:p>
            <a:pPr algn="l"/>
            <a:r>
              <a:rPr lang="da-DK" sz="1800" b="0" i="0" u="none" strike="noStrike" baseline="0" dirty="0">
                <a:latin typeface="TrebuchetMS"/>
              </a:rPr>
              <a:t>farligt affald.</a:t>
            </a:r>
          </a:p>
          <a:p>
            <a:pPr algn="l"/>
            <a:r>
              <a:rPr lang="da-DK" sz="1800" b="0" i="0" u="none" strike="noStrike" baseline="0" dirty="0">
                <a:latin typeface="TrebuchetMS"/>
              </a:rPr>
              <a:t>Det er bedre at få styr på miljøforholdene fra start, da</a:t>
            </a:r>
          </a:p>
          <a:p>
            <a:pPr algn="l"/>
            <a:r>
              <a:rPr lang="da-DK" sz="1800" b="0" i="0" u="none" strike="noStrike" baseline="0" dirty="0">
                <a:latin typeface="TrebuchetMS"/>
              </a:rPr>
              <a:t>uventet fund af miljøfarlige stoffer både kan forsinke</a:t>
            </a:r>
          </a:p>
          <a:p>
            <a:pPr algn="l"/>
            <a:r>
              <a:rPr lang="da-DK" sz="1800" b="0" i="0" u="none" strike="noStrike" baseline="0" dirty="0">
                <a:latin typeface="TrebuchetMS"/>
              </a:rPr>
              <a:t>og fordyre et projekt unødigt.</a:t>
            </a:r>
          </a:p>
          <a:p>
            <a:pPr algn="l"/>
            <a:r>
              <a:rPr lang="da-DK" sz="1800" b="0" i="0" u="none" strike="noStrike" baseline="0" dirty="0">
                <a:latin typeface="TrebuchetMS"/>
              </a:rPr>
              <a:t>Du kan få flere oplysninger i BAR-vejledninger fra branchearbejdsmiljørådet</a:t>
            </a:r>
          </a:p>
          <a:p>
            <a:pPr algn="l"/>
            <a:r>
              <a:rPr lang="da-DK" sz="1800" b="0" i="0" u="none" strike="noStrike" baseline="0" dirty="0">
                <a:latin typeface="TrebuchetMS"/>
              </a:rPr>
              <a:t>og hos Videncenter for Cirkulær</a:t>
            </a:r>
          </a:p>
          <a:p>
            <a:pPr algn="l"/>
            <a:r>
              <a:rPr lang="da-DK" sz="1800" b="0" i="0" u="none" strike="noStrike" baseline="0" dirty="0">
                <a:latin typeface="TrebuchetMS"/>
              </a:rPr>
              <a:t>Økonomi i Byggeriet.</a:t>
            </a:r>
          </a:p>
          <a:p>
            <a:pPr algn="l"/>
            <a:endParaRPr lang="da-DK" sz="1800" b="0" i="0" u="none" strike="noStrike" baseline="0" dirty="0">
              <a:latin typeface="TrebuchetMS"/>
            </a:endParaRPr>
          </a:p>
          <a:p>
            <a:pPr algn="l"/>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81</a:t>
            </a:fld>
            <a:endParaRPr lang="da-DK"/>
          </a:p>
        </p:txBody>
      </p:sp>
    </p:spTree>
    <p:extLst>
      <p:ext uri="{BB962C8B-B14F-4D97-AF65-F5344CB8AC3E}">
        <p14:creationId xmlns:p14="http://schemas.microsoft.com/office/powerpoint/2010/main" val="2177936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Transmissionskoefficienten k er målt i enheden W/m2 °C. </a:t>
            </a:r>
            <a:endParaRPr lang="da-DK" b="1" dirty="0"/>
          </a:p>
          <a:p>
            <a:r>
              <a:rPr lang="da-DK" dirty="0"/>
              <a:t>1 1979 var de første vindmøller bygget – på grund af de to oliekriser – hvor man også havde bil-fri-søndage – hvor man ku bruge de rigtige hestekræfter. </a:t>
            </a:r>
          </a:p>
        </p:txBody>
      </p:sp>
      <p:sp>
        <p:nvSpPr>
          <p:cNvPr id="4" name="Pladsholder til slidenummer 3"/>
          <p:cNvSpPr>
            <a:spLocks noGrp="1"/>
          </p:cNvSpPr>
          <p:nvPr>
            <p:ph type="sldNum" sz="quarter" idx="5"/>
          </p:nvPr>
        </p:nvSpPr>
        <p:spPr/>
        <p:txBody>
          <a:bodyPr/>
          <a:lstStyle/>
          <a:p>
            <a:fld id="{CF3904F6-C09F-4BDD-AD77-1346506D4910}" type="slidenum">
              <a:rPr lang="da-DK" smtClean="0"/>
              <a:t>8</a:t>
            </a:fld>
            <a:endParaRPr lang="da-DK"/>
          </a:p>
        </p:txBody>
      </p:sp>
    </p:spTree>
    <p:extLst>
      <p:ext uri="{BB962C8B-B14F-4D97-AF65-F5344CB8AC3E}">
        <p14:creationId xmlns:p14="http://schemas.microsoft.com/office/powerpoint/2010/main" val="6715759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800" b="0" i="0" u="none" strike="noStrike" baseline="0" dirty="0">
                <a:latin typeface="TrebuchetMS"/>
              </a:rPr>
              <a:t>Det er i afsnit 2.3 beskrevet, at en funktionsduelig</a:t>
            </a:r>
          </a:p>
          <a:p>
            <a:pPr algn="l"/>
            <a:r>
              <a:rPr lang="da-DK" sz="1800" b="0" i="0" u="none" strike="noStrike" baseline="0" dirty="0">
                <a:latin typeface="TrebuchetMS"/>
              </a:rPr>
              <a:t>vandret fugtspærre er afgørende, når en terrændækskonstruktion</a:t>
            </a:r>
          </a:p>
          <a:p>
            <a:pPr algn="l"/>
            <a:r>
              <a:rPr lang="da-DK" sz="1800" b="0" i="0" u="none" strike="noStrike" baseline="0" dirty="0">
                <a:latin typeface="TrebuchetMS"/>
              </a:rPr>
              <a:t>renoveres. Når der ligger en vandret fugtspærre</a:t>
            </a:r>
          </a:p>
          <a:p>
            <a:pPr algn="l"/>
            <a:r>
              <a:rPr lang="da-DK" sz="1800" b="0" i="0" u="none" strike="noStrike" baseline="0" dirty="0">
                <a:latin typeface="TrebuchetMS"/>
              </a:rPr>
              <a:t>i væggene, skal det sikres, at den stikker ud af</a:t>
            </a:r>
          </a:p>
          <a:p>
            <a:pPr algn="l"/>
            <a:r>
              <a:rPr lang="da-DK" sz="1800" b="0" i="0" u="none" strike="noStrike" baseline="0" dirty="0">
                <a:latin typeface="TrebuchetMS"/>
              </a:rPr>
              <a:t>ydervægge og skillevægge på begge sider, dvs. ind- og</a:t>
            </a:r>
          </a:p>
          <a:p>
            <a:pPr algn="l"/>
            <a:r>
              <a:rPr lang="da-DK" sz="1800" b="0" i="0" u="none" strike="noStrike" baseline="0" dirty="0">
                <a:latin typeface="TrebuchetMS"/>
              </a:rPr>
              <a:t>udvendigt, se billede 5.</a:t>
            </a:r>
          </a:p>
          <a:p>
            <a:pPr algn="l"/>
            <a:r>
              <a:rPr lang="da-DK" sz="1800" b="0" i="0" u="none" strike="noStrike" baseline="0" dirty="0">
                <a:latin typeface="TrebuchetMS"/>
              </a:rPr>
              <a:t>Ved hulmurskonstruktioner behøver den kun at stikke</a:t>
            </a:r>
          </a:p>
          <a:p>
            <a:pPr algn="l"/>
            <a:r>
              <a:rPr lang="da-DK" sz="1800" b="0" i="0" u="none" strike="noStrike" baseline="0" dirty="0">
                <a:latin typeface="TrebuchetMS"/>
              </a:rPr>
              <a:t>ud af den indvendige side af bagmuren. Hvis ikke fugtspærren</a:t>
            </a:r>
          </a:p>
          <a:p>
            <a:pPr algn="l"/>
            <a:r>
              <a:rPr lang="da-DK" sz="1800" b="0" i="0" u="none" strike="noStrike" baseline="0" dirty="0">
                <a:latin typeface="TrebuchetMS"/>
              </a:rPr>
              <a:t>stikker ud igennem hele væggen, dvs. også</a:t>
            </a:r>
          </a:p>
          <a:p>
            <a:pPr algn="l"/>
            <a:r>
              <a:rPr lang="da-DK" sz="1800" b="0" i="0" u="none" strike="noStrike" baseline="0" dirty="0">
                <a:latin typeface="TrebuchetMS"/>
              </a:rPr>
              <a:t>ud gennem pudsen, sker der det uhensigtsmæssige, at</a:t>
            </a:r>
          </a:p>
          <a:p>
            <a:pPr algn="l"/>
            <a:r>
              <a:rPr lang="da-DK" sz="1800" b="0" i="0" u="none" strike="noStrike" baseline="0" dirty="0">
                <a:latin typeface="TrebuchetMS"/>
              </a:rPr>
              <a:t>pudsen kommer til at fungere som en væge og trækker</a:t>
            </a:r>
          </a:p>
          <a:p>
            <a:pPr algn="l"/>
            <a:r>
              <a:rPr lang="da-DK" sz="1800" b="0" i="0" u="none" strike="noStrike" baseline="0" dirty="0">
                <a:latin typeface="TrebuchetMS"/>
              </a:rPr>
              <a:t>grundfugten forbi fugtspærren.</a:t>
            </a:r>
          </a:p>
          <a:p>
            <a:pPr algn="l"/>
            <a:r>
              <a:rPr lang="da-DK" sz="1800" b="0" i="0" u="none" strike="noStrike" baseline="0" dirty="0">
                <a:latin typeface="TrebuchetMS"/>
              </a:rPr>
              <a:t>Ved fugtmålinger med metoder, der måler fugtindholdet,</a:t>
            </a:r>
          </a:p>
          <a:p>
            <a:pPr algn="l"/>
            <a:r>
              <a:rPr lang="da-DK" sz="1800" b="0" i="0" u="none" strike="noStrike" baseline="0" dirty="0">
                <a:latin typeface="TrebuchetMS"/>
              </a:rPr>
              <a:t>i midten af væggen (dvs. længere end 30</a:t>
            </a:r>
          </a:p>
          <a:p>
            <a:pPr algn="l"/>
            <a:r>
              <a:rPr lang="da-DK" sz="1800" b="0" i="0" u="none" strike="noStrike" baseline="0" dirty="0">
                <a:latin typeface="TrebuchetMS"/>
              </a:rPr>
              <a:t>mm inde), kan man undersøge, om fugtspærren er</a:t>
            </a:r>
          </a:p>
          <a:p>
            <a:pPr algn="l"/>
            <a:r>
              <a:rPr lang="da-DK" sz="1800" b="0" i="0" u="none" strike="noStrike" baseline="0" dirty="0">
                <a:latin typeface="TrebuchetMS"/>
              </a:rPr>
              <a:t>funktionsduelig.</a:t>
            </a:r>
          </a:p>
          <a:p>
            <a:pPr algn="l"/>
            <a:r>
              <a:rPr lang="da-DK" sz="1800" b="0" i="0" u="none" strike="noStrike" baseline="0" dirty="0">
                <a:latin typeface="TrebuchetMS"/>
              </a:rPr>
              <a:t>Hvis den eksisterende vandrette fugtspærre ikke længere</a:t>
            </a:r>
          </a:p>
          <a:p>
            <a:pPr algn="l"/>
            <a:r>
              <a:rPr lang="da-DK" sz="1800" b="0" i="0" u="none" strike="noStrike" baseline="0" dirty="0">
                <a:latin typeface="TrebuchetMS"/>
              </a:rPr>
              <a:t>er funktionsduelig – eller hvis den ikke findes – bør</a:t>
            </a:r>
          </a:p>
          <a:p>
            <a:pPr algn="l"/>
            <a:r>
              <a:rPr lang="da-DK" sz="1800" b="0" i="0" u="none" strike="noStrike" baseline="0" dirty="0">
                <a:latin typeface="TrebuchetMS"/>
              </a:rPr>
              <a:t>man i mange tilfælde etablere en ny vandret fugtspærre.</a:t>
            </a:r>
          </a:p>
          <a:p>
            <a:pPr algn="l"/>
            <a:r>
              <a:rPr lang="da-DK" sz="1800" b="0" i="0" u="none" strike="noStrike" baseline="0" dirty="0">
                <a:latin typeface="TrebuchetMS"/>
              </a:rPr>
              <a:t>Det afhænger af vandbelastningen, hvilke metoder</a:t>
            </a:r>
          </a:p>
          <a:p>
            <a:pPr algn="l"/>
            <a:r>
              <a:rPr lang="da-DK" sz="1800" b="0" i="0" u="none" strike="noStrike" baseline="0" dirty="0">
                <a:latin typeface="TrebuchetMS"/>
              </a:rPr>
              <a:t>der er velegnede i den enkelte situation. Der findes</a:t>
            </a:r>
          </a:p>
          <a:p>
            <a:pPr algn="l"/>
            <a:r>
              <a:rPr lang="da-DK" sz="1800" b="0" i="0" u="none" strike="noStrike" baseline="0" dirty="0">
                <a:latin typeface="TrebuchetMS"/>
              </a:rPr>
              <a:t>dog ikke en billig metode til at gøre det.</a:t>
            </a:r>
          </a:p>
          <a:p>
            <a:pPr algn="l"/>
            <a:r>
              <a:rPr lang="da-DK" sz="1800" b="0" i="0" u="none" strike="noStrike" baseline="0" dirty="0">
                <a:latin typeface="TrebuchetMS"/>
              </a:rPr>
              <a:t>En mulighed er at ilægge en bitumenbaseret vandret</a:t>
            </a:r>
          </a:p>
          <a:p>
            <a:pPr algn="l"/>
            <a:r>
              <a:rPr lang="da-DK" sz="1800" b="0" i="0" u="none" strike="noStrike" baseline="0" dirty="0">
                <a:latin typeface="TrebuchetMS"/>
              </a:rPr>
              <a:t>fugtspærre med tilstrækkeligt overlæg. Dette skal</a:t>
            </a:r>
          </a:p>
          <a:p>
            <a:pPr algn="l"/>
            <a:r>
              <a:rPr lang="da-DK" sz="1800" b="0" i="0" u="none" strike="noStrike" baseline="0" dirty="0">
                <a:latin typeface="TrebuchetMS"/>
              </a:rPr>
              <a:t>gøres sektionsvis og er ret omkostningstungt.</a:t>
            </a:r>
          </a:p>
          <a:p>
            <a:pPr algn="l"/>
            <a:r>
              <a:rPr lang="da-DK" sz="1800" b="0" i="0" u="none" strike="noStrike" baseline="0" dirty="0">
                <a:latin typeface="TrebuchetMS"/>
              </a:rPr>
              <a:t>En anden mulighed er at skære stålplader ind i en af</a:t>
            </a:r>
          </a:p>
          <a:p>
            <a:pPr algn="l"/>
            <a:r>
              <a:rPr lang="da-DK" sz="1800" b="0" i="0" u="none" strike="noStrike" baseline="0" dirty="0">
                <a:latin typeface="TrebuchetMS"/>
              </a:rPr>
              <a:t>murværkets liggefuger. Dette system fungerer dog kun,</a:t>
            </a:r>
          </a:p>
          <a:p>
            <a:pPr algn="l"/>
            <a:r>
              <a:rPr lang="da-DK" sz="1800" b="0" i="0" u="none" strike="noStrike" baseline="0" dirty="0">
                <a:latin typeface="TrebuchetMS"/>
              </a:rPr>
              <a:t>hvis liggefugen er gennemgående, og det er også en</a:t>
            </a:r>
          </a:p>
          <a:p>
            <a:pPr algn="l"/>
            <a:r>
              <a:rPr lang="da-DK" sz="1800" b="0" i="0" u="none" strike="noStrike" baseline="0" dirty="0">
                <a:latin typeface="TrebuchetMS"/>
              </a:rPr>
              <a:t>relativ omkostningstung løsning.</a:t>
            </a:r>
          </a:p>
          <a:p>
            <a:pPr algn="l"/>
            <a:r>
              <a:rPr lang="da-DK" sz="1800" b="0" i="1" u="none" strike="noStrike" baseline="0" dirty="0">
                <a:latin typeface="TrebuchetMS-Italic"/>
              </a:rPr>
              <a:t>Billede viser uduelig fugtspærre</a:t>
            </a:r>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82</a:t>
            </a:fld>
            <a:endParaRPr lang="da-DK"/>
          </a:p>
        </p:txBody>
      </p:sp>
    </p:spTree>
    <p:extLst>
      <p:ext uri="{BB962C8B-B14F-4D97-AF65-F5344CB8AC3E}">
        <p14:creationId xmlns:p14="http://schemas.microsoft.com/office/powerpoint/2010/main" val="23045577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800" b="0" i="0" u="none" strike="noStrike" baseline="0" dirty="0">
                <a:latin typeface="TrebuchetMS"/>
              </a:rPr>
              <a:t>I nogle tilfælde vil det ikke være muligt at affugte</a:t>
            </a:r>
          </a:p>
          <a:p>
            <a:pPr algn="l"/>
            <a:r>
              <a:rPr lang="da-DK" sz="1800" b="0" i="0" u="none" strike="noStrike" baseline="0" dirty="0">
                <a:latin typeface="TrebuchetMS"/>
              </a:rPr>
              <a:t>betondækket, fx hvis der er opstigende grundfugt. Her</a:t>
            </a:r>
          </a:p>
          <a:p>
            <a:pPr algn="l"/>
            <a:r>
              <a:rPr lang="da-DK" sz="1800" b="0" i="0" u="none" strike="noStrike" baseline="0" dirty="0">
                <a:latin typeface="TrebuchetMS"/>
              </a:rPr>
              <a:t>er man nødsaget til at udlægge en fuld vedhæftende</a:t>
            </a:r>
          </a:p>
          <a:p>
            <a:pPr algn="l"/>
            <a:r>
              <a:rPr lang="da-DK" sz="1800" b="0" i="0" u="none" strike="noStrike" baseline="0" dirty="0">
                <a:latin typeface="TrebuchetMS"/>
              </a:rPr>
              <a:t>membranløsning på oversiden af betondækket.</a:t>
            </a:r>
          </a:p>
          <a:p>
            <a:pPr algn="l"/>
            <a:r>
              <a:rPr lang="da-DK" sz="1800" b="0" i="0" u="none" strike="noStrike" baseline="0" dirty="0">
                <a:latin typeface="TrebuchetMS"/>
              </a:rPr>
              <a:t>Derudover kan det i visse tilfælde af tidsmæssige</a:t>
            </a:r>
          </a:p>
          <a:p>
            <a:pPr algn="l"/>
            <a:r>
              <a:rPr lang="da-DK" sz="1800" b="0" i="0" u="none" strike="noStrike" baseline="0" dirty="0">
                <a:latin typeface="TrebuchetMS"/>
              </a:rPr>
              <a:t>årsager være rentabelt at udføre en membran på et</a:t>
            </a:r>
          </a:p>
          <a:p>
            <a:pPr algn="l"/>
            <a:r>
              <a:rPr lang="da-DK" sz="1800" b="0" i="0" u="none" strike="noStrike" baseline="0" dirty="0">
                <a:latin typeface="TrebuchetMS"/>
              </a:rPr>
              <a:t>ny-støbt eller vandskadet betondæk for at mindske</a:t>
            </a:r>
          </a:p>
          <a:p>
            <a:pPr algn="l"/>
            <a:r>
              <a:rPr lang="da-DK" sz="1800" b="0" i="0" u="none" strike="noStrike" baseline="0" dirty="0">
                <a:latin typeface="TrebuchetMS"/>
              </a:rPr>
              <a:t>udtørringsperioden. En sådan fugtspærre udlægges</a:t>
            </a:r>
          </a:p>
          <a:p>
            <a:pPr algn="l"/>
            <a:r>
              <a:rPr lang="da-DK" sz="1800" b="0" i="0" u="none" strike="noStrike" baseline="0" dirty="0">
                <a:latin typeface="TrebuchetMS"/>
              </a:rPr>
              <a:t>bl.a. for at undgå, at den overliggende gulvbelægning</a:t>
            </a:r>
          </a:p>
          <a:p>
            <a:pPr algn="l"/>
            <a:r>
              <a:rPr lang="da-DK" sz="1800" b="0" i="0" u="none" strike="noStrike" baseline="0" dirty="0">
                <a:latin typeface="TrebuchetMS"/>
              </a:rPr>
              <a:t>tager skade.</a:t>
            </a:r>
          </a:p>
          <a:p>
            <a:pPr algn="l"/>
            <a:r>
              <a:rPr lang="da-DK" sz="1800" b="0" i="0" u="none" strike="noStrike" baseline="0" dirty="0">
                <a:latin typeface="TrebuchetMS"/>
              </a:rPr>
              <a:t>Det kan ikke anbefales at udlægge en løs plastmembran</a:t>
            </a:r>
          </a:p>
          <a:p>
            <a:pPr algn="l"/>
            <a:r>
              <a:rPr lang="da-DK" sz="1800" b="0" i="0" u="none" strike="noStrike" baseline="0" dirty="0">
                <a:latin typeface="TrebuchetMS"/>
              </a:rPr>
              <a:t>på et </a:t>
            </a:r>
            <a:r>
              <a:rPr lang="da-DK" sz="1800" b="0" i="0" u="none" strike="noStrike" baseline="0" dirty="0" err="1">
                <a:latin typeface="TrebuchetMS"/>
              </a:rPr>
              <a:t>opfugtet</a:t>
            </a:r>
            <a:r>
              <a:rPr lang="da-DK" sz="1800" b="0" i="0" u="none" strike="noStrike" baseline="0" dirty="0">
                <a:latin typeface="TrebuchetMS"/>
              </a:rPr>
              <a:t> betondæk. Det skyldes, at det</a:t>
            </a:r>
          </a:p>
          <a:p>
            <a:pPr algn="l"/>
            <a:r>
              <a:rPr lang="da-DK" sz="1800" b="0" i="0" u="none" strike="noStrike" baseline="0" dirty="0">
                <a:latin typeface="TrebuchetMS"/>
              </a:rPr>
              <a:t>kan skabe betingelser for vækst af skimmelsvampe på</a:t>
            </a:r>
          </a:p>
          <a:p>
            <a:pPr algn="l"/>
            <a:r>
              <a:rPr lang="da-DK" sz="1800" b="0" i="0" u="none" strike="noStrike" baseline="0" dirty="0">
                <a:latin typeface="TrebuchetMS"/>
              </a:rPr>
              <a:t>oversiden af betondækket og påvirke indeklimaet</a:t>
            </a:r>
          </a:p>
          <a:p>
            <a:pPr algn="l"/>
            <a:r>
              <a:rPr lang="da-DK" sz="1800" b="0" i="0" u="none" strike="noStrike" baseline="0" dirty="0">
                <a:latin typeface="TrebuchetMS"/>
              </a:rPr>
              <a:t>negativt, hvis fugtigheden mellem membran og betondæk</a:t>
            </a:r>
          </a:p>
          <a:p>
            <a:pPr algn="l"/>
            <a:r>
              <a:rPr lang="da-DK" sz="1800" b="0" i="0" u="none" strike="noStrike" baseline="0" dirty="0">
                <a:latin typeface="TrebuchetMS"/>
              </a:rPr>
              <a:t>overstiger 75 %.</a:t>
            </a:r>
          </a:p>
          <a:p>
            <a:pPr algn="l"/>
            <a:r>
              <a:rPr lang="da-DK" sz="1800" b="1" i="0" u="none" strike="noStrike" baseline="0" dirty="0">
                <a:latin typeface="TrebuchetMS-Bold"/>
              </a:rPr>
              <a:t>Måling af fugt i betondæk</a:t>
            </a:r>
          </a:p>
          <a:p>
            <a:pPr algn="l"/>
            <a:r>
              <a:rPr lang="da-DK" sz="1800" b="0" i="0" u="none" strike="noStrike" baseline="0" dirty="0">
                <a:latin typeface="TrebuchetMS"/>
              </a:rPr>
              <a:t>For at kunne vurdere fugtniveauet i betondækket er</a:t>
            </a:r>
          </a:p>
          <a:p>
            <a:pPr algn="l"/>
            <a:r>
              <a:rPr lang="da-DK" sz="1800" b="0" i="0" u="none" strike="noStrike" baseline="0" dirty="0">
                <a:latin typeface="TrebuchetMS"/>
              </a:rPr>
              <a:t>det nødvendigt med måling af porefugten i betonen, fx</a:t>
            </a:r>
          </a:p>
          <a:p>
            <a:pPr algn="l"/>
            <a:r>
              <a:rPr lang="da-DK" sz="1800" b="0" i="0" u="none" strike="noStrike" baseline="0" dirty="0">
                <a:latin typeface="TrebuchetMS"/>
              </a:rPr>
              <a:t>ved hjælp af borhulsmålinger.</a:t>
            </a:r>
          </a:p>
          <a:p>
            <a:pPr algn="l"/>
            <a:r>
              <a:rPr lang="da-DK" sz="1800" b="0" i="0" u="none" strike="noStrike" baseline="0" dirty="0">
                <a:latin typeface="TrebuchetMS"/>
              </a:rPr>
              <a:t>En enkel og indikerende måde at måle fugtniveauet i</a:t>
            </a:r>
          </a:p>
          <a:p>
            <a:pPr algn="l"/>
            <a:r>
              <a:rPr lang="da-DK" sz="1800" b="0" i="0" u="none" strike="noStrike" baseline="0" dirty="0">
                <a:latin typeface="TrebuchetMS"/>
              </a:rPr>
              <a:t>betondækket er at klæbe et stykke folie på betondækket</a:t>
            </a:r>
          </a:p>
          <a:p>
            <a:pPr algn="l"/>
            <a:r>
              <a:rPr lang="da-DK" sz="1800" b="0" i="0" u="none" strike="noStrike" baseline="0" dirty="0">
                <a:latin typeface="TrebuchetMS"/>
              </a:rPr>
              <a:t>og lægge en måler til måling af relativ luftfugtighed</a:t>
            </a:r>
          </a:p>
          <a:p>
            <a:pPr algn="l"/>
            <a:r>
              <a:rPr lang="da-DK" sz="1800" b="0" i="0" u="none" strike="noStrike" baseline="0" dirty="0">
                <a:latin typeface="TrebuchetMS"/>
              </a:rPr>
              <a:t>og temperatur under folien, se billede 6. Efter ca.</a:t>
            </a:r>
          </a:p>
          <a:p>
            <a:pPr algn="l"/>
            <a:r>
              <a:rPr lang="da-DK" sz="1800" b="0" i="0" u="none" strike="noStrike" baseline="0" dirty="0">
                <a:latin typeface="TrebuchetMS"/>
              </a:rPr>
              <a:t>4 døgn vil der have indstillet sig en fugtligevægt, der</a:t>
            </a:r>
          </a:p>
          <a:p>
            <a:pPr algn="l"/>
            <a:r>
              <a:rPr lang="da-DK" sz="1800" b="0" i="0" u="none" strike="noStrike" baseline="0" dirty="0">
                <a:latin typeface="TrebuchetMS"/>
              </a:rPr>
              <a:t>giver en indikation af, hvilket fugtniveau der bliver, når</a:t>
            </a:r>
          </a:p>
          <a:p>
            <a:pPr algn="l"/>
            <a:r>
              <a:rPr lang="da-DK" sz="1800" b="0" i="0" u="none" strike="noStrike" baseline="0" dirty="0">
                <a:latin typeface="TrebuchetMS"/>
              </a:rPr>
              <a:t>betondækket inddækkes med gulvbelægningen.</a:t>
            </a:r>
          </a:p>
          <a:p>
            <a:pPr algn="l"/>
            <a:r>
              <a:rPr lang="da-DK" sz="1800" b="0" i="0" u="none" strike="noStrike" baseline="0" dirty="0">
                <a:latin typeface="TrebuchetMS"/>
              </a:rPr>
              <a:t>Hvor dette fugtniveau skal ligge, afhænger af den</a:t>
            </a:r>
          </a:p>
          <a:p>
            <a:pPr algn="l"/>
            <a:r>
              <a:rPr lang="da-DK" sz="1800" b="0" i="0" u="none" strike="noStrike" baseline="0" dirty="0">
                <a:latin typeface="TrebuchetMS"/>
              </a:rPr>
              <a:t>valgte gulvbelægning, se hertil gulvbelægningsproducentens</a:t>
            </a:r>
          </a:p>
          <a:p>
            <a:pPr algn="l"/>
            <a:r>
              <a:rPr lang="da-DK" sz="1800" b="0" i="0" u="none" strike="noStrike" baseline="0" dirty="0">
                <a:latin typeface="TrebuchetMS"/>
              </a:rPr>
              <a:t>anvisninger eller fx Vejledning om håndtering</a:t>
            </a:r>
          </a:p>
          <a:p>
            <a:pPr algn="l"/>
            <a:r>
              <a:rPr lang="da-DK" sz="1800" b="0" i="0" u="none" strike="noStrike" baseline="0" dirty="0">
                <a:latin typeface="TrebuchetMS"/>
              </a:rPr>
              <a:t>af fugt i byggeriet [se kilde 5]. Dog altid under 75 %</a:t>
            </a:r>
          </a:p>
          <a:p>
            <a:pPr algn="l"/>
            <a:r>
              <a:rPr lang="da-DK" sz="1800" b="0" i="0" u="none" strike="noStrike" baseline="0" dirty="0">
                <a:latin typeface="TrebuchetMS"/>
              </a:rPr>
              <a:t>RF (relativ fugt) for</a:t>
            </a:r>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83</a:t>
            </a:fld>
            <a:endParaRPr lang="da-DK"/>
          </a:p>
        </p:txBody>
      </p:sp>
    </p:spTree>
    <p:extLst>
      <p:ext uri="{BB962C8B-B14F-4D97-AF65-F5344CB8AC3E}">
        <p14:creationId xmlns:p14="http://schemas.microsoft.com/office/powerpoint/2010/main" val="22535495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1 Udlægning af fuldhæftende membraner på betondæk Bitumenbaseret membran Der vælges en bitumenmembran, som er egnet til indendørs brug som fugtspærre mod opstigende grundfugt. Membranen </a:t>
            </a:r>
            <a:r>
              <a:rPr lang="da-DK" dirty="0" err="1"/>
              <a:t>påsvejses</a:t>
            </a:r>
            <a:r>
              <a:rPr lang="da-DK" dirty="0"/>
              <a:t> eller brændes på betondækkets overflade således, at der er minimum 95 % vedhæftning, se billede 7. </a:t>
            </a:r>
            <a:r>
              <a:rPr lang="da-DK" dirty="0" err="1"/>
              <a:t>Påbrænding</a:t>
            </a:r>
            <a:r>
              <a:rPr lang="da-DK" dirty="0"/>
              <a:t> skal ske efter producentens anvisninger med hensyn til bl.a. underlag, vedhæftning og arbejdsmiljø. Ved </a:t>
            </a:r>
            <a:r>
              <a:rPr lang="da-DK" dirty="0" err="1"/>
              <a:t>påbrænding</a:t>
            </a:r>
            <a:r>
              <a:rPr lang="da-DK" dirty="0"/>
              <a:t> desinficeres betonoverfladen, og der skabes et iltfattigt lag mellem beton og pap, og begge materialer bliver smeltet sammen og forbundet fuldstændigt. Kontrol af membranens vedhæftning til underlaget kan udføres med en såkaldt trækprøve, se billede 8. Tilslutning af membranen til de vandrette fugtspærrer i væggene kan fx ske ved tætning med en egnet fugemasse til indendørs brug, se billede 9 og billede 10 på næste side.</a:t>
            </a:r>
          </a:p>
          <a:p>
            <a:endParaRPr lang="da-DK" dirty="0"/>
          </a:p>
          <a:p>
            <a:endParaRPr lang="da-DK" dirty="0"/>
          </a:p>
          <a:p>
            <a:r>
              <a:rPr lang="da-DK" dirty="0"/>
              <a:t>Epoxybaseret smøremembran Som fugtspærre kan der alternativt anvendes en vandbaseret epoxysmøremembran med dokumenterede egenskaber til anvendelse på fugtige betondæk og i lagtykkelser i henhold til leverandørens anvisninger. Membranen påføres efter leverandørens anvisninger. Det er vigtigt at betonoverfladen er jævn, ren, varm og overfladetør inden arbejdets udførelse. Radonteknisk vil en epoxymembran ikke være optimal, da elasticiteten af epoxymembraner som regel ikke er særlig stor. Uundgåelige bevægelser i bygningsdelene vil derfor kunne medføre revner i membranen. For tilslutning af membranen til tilstødende bygningsdele skal der anvendes passende smørmembraner ilagt armeringsvæv, som placeres ovenpå sliptape eller fugebagstop (se afsnit 4.4).</a:t>
            </a:r>
          </a:p>
        </p:txBody>
      </p:sp>
      <p:sp>
        <p:nvSpPr>
          <p:cNvPr id="4" name="Pladsholder til slidenummer 3"/>
          <p:cNvSpPr>
            <a:spLocks noGrp="1"/>
          </p:cNvSpPr>
          <p:nvPr>
            <p:ph type="sldNum" sz="quarter" idx="5"/>
          </p:nvPr>
        </p:nvSpPr>
        <p:spPr/>
        <p:txBody>
          <a:bodyPr/>
          <a:lstStyle/>
          <a:p>
            <a:fld id="{CF3904F6-C09F-4BDD-AD77-1346506D4910}" type="slidenum">
              <a:rPr lang="da-DK" smtClean="0"/>
              <a:t>84</a:t>
            </a:fld>
            <a:endParaRPr lang="da-DK"/>
          </a:p>
        </p:txBody>
      </p:sp>
    </p:spTree>
    <p:extLst>
      <p:ext uri="{BB962C8B-B14F-4D97-AF65-F5344CB8AC3E}">
        <p14:creationId xmlns:p14="http://schemas.microsoft.com/office/powerpoint/2010/main" val="801608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Tilslutning af membranen til de vandrette fugtspærrer i væggene kan fx ske ved tætning med en egnet fugemasse til indendørs brug, se billede 9 og billede 10</a:t>
            </a:r>
          </a:p>
        </p:txBody>
      </p:sp>
      <p:sp>
        <p:nvSpPr>
          <p:cNvPr id="4" name="Pladsholder til slidenummer 3"/>
          <p:cNvSpPr>
            <a:spLocks noGrp="1"/>
          </p:cNvSpPr>
          <p:nvPr>
            <p:ph type="sldNum" sz="quarter" idx="5"/>
          </p:nvPr>
        </p:nvSpPr>
        <p:spPr/>
        <p:txBody>
          <a:bodyPr/>
          <a:lstStyle/>
          <a:p>
            <a:fld id="{CF3904F6-C09F-4BDD-AD77-1346506D4910}" type="slidenum">
              <a:rPr lang="da-DK" smtClean="0"/>
              <a:t>85</a:t>
            </a:fld>
            <a:endParaRPr lang="da-DK"/>
          </a:p>
        </p:txBody>
      </p:sp>
    </p:spTree>
    <p:extLst>
      <p:ext uri="{BB962C8B-B14F-4D97-AF65-F5344CB8AC3E}">
        <p14:creationId xmlns:p14="http://schemas.microsoft.com/office/powerpoint/2010/main" val="17254423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4.4 Radonsikring </a:t>
            </a:r>
          </a:p>
          <a:p>
            <a:r>
              <a:rPr lang="da-DK" dirty="0"/>
              <a:t>Det er beskrevet i Bygningsreglementet, hvilke anbefalinger og krav der stilles til radonindholdet i indeklimaet. Fx har der siden BR10 været et krav om, at radonindholdet i indeklimaet i nybyggeri ikke må overstige 100 Bq/m3 . For ældre byggeri er det blevet anbefalet – om muligt – at nedbringe niveauet til under 100 Bq/m3. </a:t>
            </a:r>
          </a:p>
        </p:txBody>
      </p:sp>
      <p:sp>
        <p:nvSpPr>
          <p:cNvPr id="4" name="Pladsholder til slidenummer 3"/>
          <p:cNvSpPr>
            <a:spLocks noGrp="1"/>
          </p:cNvSpPr>
          <p:nvPr>
            <p:ph type="sldNum" sz="quarter" idx="5"/>
          </p:nvPr>
        </p:nvSpPr>
        <p:spPr/>
        <p:txBody>
          <a:bodyPr/>
          <a:lstStyle/>
          <a:p>
            <a:fld id="{CF3904F6-C09F-4BDD-AD77-1346506D4910}" type="slidenum">
              <a:rPr lang="da-DK" smtClean="0"/>
              <a:t>86</a:t>
            </a:fld>
            <a:endParaRPr lang="da-DK"/>
          </a:p>
        </p:txBody>
      </p:sp>
    </p:spTree>
    <p:extLst>
      <p:ext uri="{BB962C8B-B14F-4D97-AF65-F5344CB8AC3E}">
        <p14:creationId xmlns:p14="http://schemas.microsoft.com/office/powerpoint/2010/main" val="27795719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4.4 Radonsikring </a:t>
            </a:r>
          </a:p>
          <a:p>
            <a:r>
              <a:rPr lang="da-DK" dirty="0"/>
              <a:t>Det er beskrevet i Bygningsreglementet, hvilke anbefalinger og krav der stilles til radonindholdet i indeklimaet. Fx har der siden BR10 været et krav om, at radonindholdet i indeklimaet i nybyggeri ikke må overstige 100 Bq/m3 . For ældre byggeri er det blevet anbefalet – om muligt – at nedbringe niveauet til under 100 Bq/m3. Derfor skal radonsikringen være en integreret del af renoveringen af en terrændækskonstruktion. Lufttæt mod jord At sikre boligen mod </a:t>
            </a:r>
            <a:r>
              <a:rPr lang="da-DK" dirty="0" err="1"/>
              <a:t>optrængning</a:t>
            </a:r>
            <a:r>
              <a:rPr lang="da-DK" dirty="0"/>
              <a:t> af radon fra undergrunden kræver en lufttæt konstruktion mod jord. Her er det ikke tilstrækkeligt kun at etablere et lufttæt terrændæk. Det skal samtidig sikres, at membranen i terrændækket samles lufttæt med den vandrette fugtmembran i væggene for at begrænse indsivning af radon til indeklimaet mest muligt. Derudover skal alle gennemføringerne i terrændækket udføres lufttæt. For at opnå en langtidsholdbar lufttæthed af disse detaljer er det vigtigt, at tætningsløsninger ved gennembrydninger og samlingen mellem terrændæk og vægge udføres elastisk, så bevægelser i bygningen (fx termiske) kan optages, uden at membranen revner. </a:t>
            </a:r>
          </a:p>
          <a:p>
            <a:endParaRPr lang="da-DK" dirty="0"/>
          </a:p>
          <a:p>
            <a:pPr algn="l"/>
            <a:r>
              <a:rPr lang="da-DK" sz="1800" b="1" i="0" u="none" strike="noStrike" baseline="0" dirty="0">
                <a:latin typeface="TrebuchetMS-Bold"/>
              </a:rPr>
              <a:t>4.4.1 Radontæt betondæk</a:t>
            </a:r>
          </a:p>
          <a:p>
            <a:pPr algn="l"/>
            <a:r>
              <a:rPr lang="da-DK" sz="1800" b="0" i="0" u="none" strike="noStrike" baseline="0" dirty="0">
                <a:latin typeface="TrebuchetMS"/>
              </a:rPr>
              <a:t>Hvis betondækket skal opfylde funktionen som radontæt</a:t>
            </a:r>
          </a:p>
          <a:p>
            <a:pPr algn="l"/>
            <a:r>
              <a:rPr lang="da-DK" sz="1800" b="0" i="0" u="none" strike="noStrike" baseline="0" dirty="0">
                <a:latin typeface="TrebuchetMS"/>
              </a:rPr>
              <a:t>membran, skal det være mindst 100 mm tykt og</a:t>
            </a:r>
          </a:p>
          <a:p>
            <a:pPr algn="l"/>
            <a:r>
              <a:rPr lang="da-DK" sz="1800" b="0" i="0" u="none" strike="noStrike" baseline="0" dirty="0">
                <a:latin typeface="TrebuchetMS"/>
              </a:rPr>
              <a:t>svindarmeret, og der skal være anlagt dilatationsfuger</a:t>
            </a:r>
          </a:p>
          <a:p>
            <a:pPr algn="l"/>
            <a:r>
              <a:rPr lang="da-DK" sz="1800" b="0" i="0" u="none" strike="noStrike" baseline="0" dirty="0">
                <a:latin typeface="TrebuchetMS"/>
              </a:rPr>
              <a:t>passende til dækkets geometri (se fx </a:t>
            </a:r>
            <a:r>
              <a:rPr lang="da-DK" sz="1800" b="0" i="0" u="none" strike="noStrike" baseline="0" dirty="0" err="1">
                <a:latin typeface="TrebuchetMS"/>
              </a:rPr>
              <a:t>SBi</a:t>
            </a:r>
            <a:r>
              <a:rPr lang="da-DK" sz="1800" b="0" i="0" u="none" strike="noStrike" baseline="0" dirty="0">
                <a:latin typeface="TrebuchetMS"/>
              </a:rPr>
              <a:t>-anvisning 233</a:t>
            </a:r>
          </a:p>
          <a:p>
            <a:pPr algn="l"/>
            <a:r>
              <a:rPr lang="da-DK" sz="1800" b="0" i="0" u="none" strike="noStrike" baseline="0" dirty="0">
                <a:latin typeface="TrebuchetMS"/>
              </a:rPr>
              <a:t>[se kilde 3] eller </a:t>
            </a:r>
            <a:r>
              <a:rPr lang="da-DK" sz="1800" b="0" i="0" u="none" strike="noStrike" baseline="0" dirty="0" err="1">
                <a:latin typeface="TrebuchetMS"/>
              </a:rPr>
              <a:t>SBi</a:t>
            </a:r>
            <a:r>
              <a:rPr lang="da-DK" sz="1800" b="0" i="0" u="none" strike="noStrike" baseline="0" dirty="0">
                <a:latin typeface="TrebuchetMS"/>
              </a:rPr>
              <a:t>-anvisning 247 [se kilde 4]).</a:t>
            </a:r>
          </a:p>
          <a:p>
            <a:pPr algn="l"/>
            <a:r>
              <a:rPr lang="da-DK" sz="1800" b="0" i="0" u="none" strike="noStrike" baseline="0" dirty="0">
                <a:latin typeface="TrebuchetMS"/>
              </a:rPr>
              <a:t>Der er ikke så stor chance for, at almindelige folier, udlagt</a:t>
            </a:r>
          </a:p>
          <a:p>
            <a:pPr algn="l"/>
            <a:r>
              <a:rPr lang="da-DK" sz="1800" b="0" i="0" u="none" strike="noStrike" baseline="0" dirty="0">
                <a:latin typeface="TrebuchetMS"/>
              </a:rPr>
              <a:t>som radonstandsende membraner under et betondæk,</a:t>
            </a:r>
          </a:p>
          <a:p>
            <a:pPr algn="l"/>
            <a:r>
              <a:rPr lang="da-DK" sz="1800" b="0" i="0" u="none" strike="noStrike" baseline="0" dirty="0">
                <a:latin typeface="TrebuchetMS"/>
              </a:rPr>
              <a:t>altid forbliver tætte, når betondækket støbes.</a:t>
            </a:r>
          </a:p>
          <a:p>
            <a:pPr algn="l"/>
            <a:r>
              <a:rPr lang="da-DK" sz="1800" b="0" i="0" u="none" strike="noStrike" baseline="0" dirty="0">
                <a:latin typeface="TrebuchetMS"/>
              </a:rPr>
              <a:t>Den mekaniske belastning er enormt stor, se billede 12.</a:t>
            </a:r>
          </a:p>
          <a:p>
            <a:pPr algn="l"/>
            <a:r>
              <a:rPr lang="da-DK" sz="1800" b="0" i="0" u="none" strike="noStrike" baseline="0" dirty="0">
                <a:latin typeface="TrebuchetMS"/>
              </a:rPr>
              <a:t>Vælg derfor den rette membran, sørg for at underlaget</a:t>
            </a:r>
          </a:p>
          <a:p>
            <a:pPr algn="l"/>
            <a:r>
              <a:rPr lang="da-DK" sz="1800" b="0" i="0" u="none" strike="noStrike" baseline="0" dirty="0">
                <a:latin typeface="TrebuchetMS"/>
              </a:rPr>
              <a:t>er trykfast, og at folien ved mekanisk belastning ikke</a:t>
            </a:r>
          </a:p>
          <a:p>
            <a:pPr algn="l"/>
            <a:r>
              <a:rPr lang="da-DK" sz="1800" b="0" i="0" u="none" strike="noStrike" baseline="0" dirty="0">
                <a:latin typeface="TrebuchetMS"/>
              </a:rPr>
              <a:t>perforeres.</a:t>
            </a:r>
          </a:p>
          <a:p>
            <a:pPr algn="l"/>
            <a:endParaRPr lang="da-DK" sz="1800" b="0" i="0" u="none" strike="noStrike" baseline="0" dirty="0">
              <a:latin typeface="TrebuchetMS"/>
            </a:endParaRPr>
          </a:p>
          <a:p>
            <a:pPr algn="l"/>
            <a:r>
              <a:rPr lang="da-DK" sz="1800" b="1" i="0" u="none" strike="noStrike" baseline="0" dirty="0">
                <a:latin typeface="TrebuchetMS-Bold"/>
              </a:rPr>
              <a:t>Tætning af samlinger med andre bygningsdele</a:t>
            </a:r>
          </a:p>
          <a:p>
            <a:pPr algn="l"/>
            <a:r>
              <a:rPr lang="da-DK" sz="1800" b="0" i="0" u="none" strike="noStrike" baseline="0" dirty="0">
                <a:latin typeface="TrebuchetMS"/>
              </a:rPr>
              <a:t>Til tætning af fugen mellem terrændæk og tilstødende</a:t>
            </a:r>
          </a:p>
          <a:p>
            <a:pPr algn="l"/>
            <a:r>
              <a:rPr lang="da-DK" sz="1800" b="0" i="0" u="none" strike="noStrike" baseline="0" dirty="0">
                <a:latin typeface="TrebuchetMS"/>
              </a:rPr>
              <a:t>bygningsdele kan der fx anvendes en passende</a:t>
            </a:r>
          </a:p>
          <a:p>
            <a:pPr algn="l"/>
            <a:r>
              <a:rPr lang="da-DK" sz="1800" b="0" i="0" u="none" strike="noStrike" baseline="0" dirty="0">
                <a:latin typeface="TrebuchetMS"/>
              </a:rPr>
              <a:t>smøremembran ilagt armeringsvæv, som placeres</a:t>
            </a:r>
          </a:p>
          <a:p>
            <a:pPr algn="l"/>
            <a:r>
              <a:rPr lang="da-DK" sz="1800" b="0" i="0" u="none" strike="noStrike" baseline="0" dirty="0">
                <a:latin typeface="TrebuchetMS"/>
              </a:rPr>
              <a:t>ovenpå sliptape eller fugebagstop, se billede 13. Til</a:t>
            </a:r>
          </a:p>
          <a:p>
            <a:pPr algn="l"/>
            <a:r>
              <a:rPr lang="da-DK" sz="1800" b="0" i="0" u="none" strike="noStrike" baseline="0" dirty="0">
                <a:latin typeface="TrebuchetMS"/>
              </a:rPr>
              <a:t>tætning ved </a:t>
            </a:r>
            <a:r>
              <a:rPr lang="da-DK" sz="1800" b="0" i="0" u="none" strike="noStrike" baseline="0" dirty="0" err="1">
                <a:latin typeface="TrebuchetMS"/>
              </a:rPr>
              <a:t>genneemføringer</a:t>
            </a:r>
            <a:r>
              <a:rPr lang="da-DK" sz="1800" b="0" i="0" u="none" strike="noStrike" baseline="0" dirty="0">
                <a:latin typeface="TrebuchetMS"/>
              </a:rPr>
              <a:t> af installationer kan</a:t>
            </a:r>
          </a:p>
          <a:p>
            <a:pPr algn="l"/>
            <a:r>
              <a:rPr lang="da-DK" sz="1800" b="0" i="0" u="none" strike="noStrike" baseline="0" dirty="0">
                <a:latin typeface="TrebuchetMS"/>
              </a:rPr>
              <a:t>der eventuelt anvendes elastisk fugemasse eller også</a:t>
            </a:r>
          </a:p>
          <a:p>
            <a:pPr algn="l"/>
            <a:r>
              <a:rPr lang="da-DK" sz="1800" b="0" i="0" u="none" strike="noStrike" baseline="0" dirty="0">
                <a:latin typeface="TrebuchetMS"/>
              </a:rPr>
              <a:t>smøremembraner som beskrevet ovenover. Det er ved</a:t>
            </a:r>
          </a:p>
          <a:p>
            <a:pPr algn="l"/>
            <a:r>
              <a:rPr lang="da-DK" sz="1800" b="0" i="0" u="none" strike="noStrike" baseline="0" dirty="0">
                <a:latin typeface="TrebuchetMS"/>
              </a:rPr>
              <a:t>installationsgennemføringer meget vigtigt at tage</a:t>
            </a:r>
          </a:p>
          <a:p>
            <a:pPr algn="l"/>
            <a:r>
              <a:rPr lang="da-DK" sz="1800" b="0" i="0" u="none" strike="noStrike" baseline="0" dirty="0">
                <a:latin typeface="TrebuchetMS"/>
              </a:rPr>
              <a:t>højde for rørenes funktion. Ved varmerør og varmtvandsrør</a:t>
            </a:r>
          </a:p>
          <a:p>
            <a:pPr algn="l"/>
            <a:r>
              <a:rPr lang="da-DK" sz="1800" b="0" i="0" u="none" strike="noStrike" baseline="0" dirty="0">
                <a:latin typeface="TrebuchetMS"/>
              </a:rPr>
              <a:t>vil der fx være skiftende temperaturbelastninger,</a:t>
            </a:r>
          </a:p>
          <a:p>
            <a:pPr algn="l"/>
            <a:r>
              <a:rPr lang="da-DK" sz="1800" b="0" i="0" u="none" strike="noStrike" baseline="0" dirty="0">
                <a:latin typeface="TrebuchetMS"/>
              </a:rPr>
              <a:t>hvilket medfører </a:t>
            </a:r>
            <a:r>
              <a:rPr lang="da-DK" sz="1800" b="0" i="0" u="none" strike="noStrike" baseline="0" dirty="0" err="1">
                <a:latin typeface="TrebuchetMS"/>
              </a:rPr>
              <a:t>knirken</a:t>
            </a:r>
            <a:r>
              <a:rPr lang="da-DK" sz="1800" b="0" i="0" u="none" strike="noStrike" baseline="0" dirty="0">
                <a:latin typeface="TrebuchetMS"/>
              </a:rPr>
              <a:t>, hvis ikke der lægges</a:t>
            </a:r>
          </a:p>
          <a:p>
            <a:pPr algn="l"/>
            <a:r>
              <a:rPr lang="da-DK" sz="1800" b="0" i="0" u="none" strike="noStrike" baseline="0" dirty="0">
                <a:latin typeface="TrebuchetMS"/>
              </a:rPr>
              <a:t>en egnet bøsning omkring røret.</a:t>
            </a:r>
            <a:endParaRPr lang="da-DK" dirty="0"/>
          </a:p>
          <a:p>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87</a:t>
            </a:fld>
            <a:endParaRPr lang="da-DK"/>
          </a:p>
        </p:txBody>
      </p:sp>
    </p:spTree>
    <p:extLst>
      <p:ext uri="{BB962C8B-B14F-4D97-AF65-F5344CB8AC3E}">
        <p14:creationId xmlns:p14="http://schemas.microsoft.com/office/powerpoint/2010/main" val="34004815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Radonsug </a:t>
            </a:r>
          </a:p>
          <a:p>
            <a:r>
              <a:rPr lang="da-DK" dirty="0"/>
              <a:t>Udover at bygge lufttæt mod jord, anbefales det også at etablere et radonsug – eller som minimum at forberede til det. Sammenholdt med radonsugets etableringsomkostninger vil det være meget dyrt at sikre indeklimaet mod radon, hvis ikke der er forberedt til et radonsug. Radonsuget kræver, at der er et </a:t>
            </a:r>
            <a:r>
              <a:rPr lang="da-DK" dirty="0" err="1"/>
              <a:t>suglag</a:t>
            </a:r>
            <a:r>
              <a:rPr lang="da-DK" dirty="0"/>
              <a:t> under terrændækket eller under den trykfaste isolering. Det kan være et lag af singels, nøddesten, evt. groft grus, et lag trykfast mineraluld eller plader, der har hulrum, som man kan etablere et undertryk i. Derudover placeres der en eller flere radonbrønde, hvorfra der føres en kanal over til det nye betondæk. Kanalen kan i første omgang proppes af. Denne sugløsning kan enten etableres under et nyt terrændæk ved fx at udlægge drænslanger i det kapillarbrydende lag, se billede 11, som føres op over terrændækket i et samlet rør. Radonsuget kan også etableres over et eksisterende terrændæk, hvis der er et </a:t>
            </a:r>
            <a:r>
              <a:rPr lang="da-DK" dirty="0" err="1"/>
              <a:t>suglag</a:t>
            </a:r>
            <a:r>
              <a:rPr lang="da-DK" dirty="0"/>
              <a:t> under terrændækket. I så fald bores igennem terrændækket, og radonbrøndene stikkes ned i suglaget oppefra. Radonbrøndene kobles sammen i isoleringslaget over terrændækket og føres over gulvbelægning et sted, hvorfra radonsuget ville kunne tilsluttes en ventilator og føres over tag. Hvis det efter indflytning viser sig, at radonindholdet i indeklimaet er for højt, kan kanalen føres ud til det fri, en ventilator installeres, og radonsuget tages i brug.</a:t>
            </a:r>
          </a:p>
          <a:p>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88</a:t>
            </a:fld>
            <a:endParaRPr lang="da-DK"/>
          </a:p>
        </p:txBody>
      </p:sp>
    </p:spTree>
    <p:extLst>
      <p:ext uri="{BB962C8B-B14F-4D97-AF65-F5344CB8AC3E}">
        <p14:creationId xmlns:p14="http://schemas.microsoft.com/office/powerpoint/2010/main" val="11841557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800" b="1" i="0" u="none" strike="noStrike" baseline="0" dirty="0">
                <a:latin typeface="TrebuchetMS-Bold"/>
              </a:rPr>
              <a:t>4.5.1 Understøbning af fundamenter</a:t>
            </a:r>
          </a:p>
          <a:p>
            <a:pPr algn="l"/>
            <a:r>
              <a:rPr lang="da-DK" sz="1800" b="0" i="0" u="none" strike="noStrike" baseline="0" dirty="0">
                <a:latin typeface="TrebuchetMS"/>
              </a:rPr>
              <a:t>I de tilfælde hvor det eksisterende betondæk ophugges</a:t>
            </a:r>
          </a:p>
          <a:p>
            <a:pPr algn="l"/>
            <a:r>
              <a:rPr lang="da-DK" sz="1800" b="0" i="0" u="none" strike="noStrike" baseline="0" dirty="0">
                <a:latin typeface="TrebuchetMS"/>
              </a:rPr>
              <a:t>for at etablere et nyt terrændæk, der lever op til</a:t>
            </a:r>
          </a:p>
          <a:p>
            <a:pPr algn="l"/>
            <a:r>
              <a:rPr lang="da-DK" sz="1800" b="0" i="0" u="none" strike="noStrike" baseline="0" dirty="0">
                <a:latin typeface="TrebuchetMS"/>
              </a:rPr>
              <a:t>kravene i Bygningsreglementet, er det vigtigt at undersøge,</a:t>
            </a:r>
          </a:p>
          <a:p>
            <a:pPr algn="l"/>
            <a:r>
              <a:rPr lang="da-DK" sz="1800" b="0" i="0" u="none" strike="noStrike" baseline="0" dirty="0">
                <a:latin typeface="TrebuchetMS"/>
              </a:rPr>
              <a:t>om dette kan gøres uden, at fundamenterne skal</a:t>
            </a:r>
          </a:p>
          <a:p>
            <a:pPr algn="l"/>
            <a:r>
              <a:rPr lang="da-DK" sz="1800" b="0" i="0" u="none" strike="noStrike" baseline="0" dirty="0">
                <a:latin typeface="TrebuchetMS"/>
              </a:rPr>
              <a:t>understøttes. Særligt til skillevægge skal understøbes.</a:t>
            </a:r>
          </a:p>
          <a:p>
            <a:pPr algn="l"/>
            <a:r>
              <a:rPr lang="da-DK" sz="1800" b="0" i="0" u="none" strike="noStrike" baseline="0" dirty="0">
                <a:latin typeface="TrebuchetMS"/>
              </a:rPr>
              <a:t>Dette kan være en bekostelig affære, og det er derfor</a:t>
            </a:r>
          </a:p>
          <a:p>
            <a:pPr algn="l"/>
            <a:r>
              <a:rPr lang="da-DK" sz="1800" b="0" i="0" u="none" strike="noStrike" baseline="0" dirty="0">
                <a:latin typeface="TrebuchetMS"/>
              </a:rPr>
              <a:t>vigtigt at have begreb herom forud for renoveringen. I</a:t>
            </a:r>
          </a:p>
          <a:p>
            <a:pPr algn="l"/>
            <a:r>
              <a:rPr lang="da-DK" sz="1800" b="0" i="0" u="none" strike="noStrike" baseline="0" dirty="0">
                <a:latin typeface="TrebuchetMS"/>
              </a:rPr>
              <a:t>mange tilfælde vil det nemlig også uden at understøbe</a:t>
            </a:r>
          </a:p>
          <a:p>
            <a:pPr algn="l"/>
            <a:r>
              <a:rPr lang="da-DK" sz="1800" b="0" i="0" u="none" strike="noStrike" baseline="0" dirty="0">
                <a:latin typeface="TrebuchetMS"/>
              </a:rPr>
              <a:t>fundamenterne være muligt at opnå en energi- og</a:t>
            </a:r>
          </a:p>
          <a:p>
            <a:pPr algn="l"/>
            <a:r>
              <a:rPr lang="da-DK" sz="1800" b="0" i="0" u="none" strike="noStrike" baseline="0" dirty="0">
                <a:latin typeface="TrebuchetMS"/>
              </a:rPr>
              <a:t>komfortmæssig fordel uden helt at overholde isoleringskravene</a:t>
            </a:r>
          </a:p>
          <a:p>
            <a:pPr algn="l"/>
            <a:r>
              <a:rPr lang="da-DK" sz="1800" b="0" i="0" u="none" strike="noStrike" baseline="0" dirty="0">
                <a:latin typeface="TrebuchetMS"/>
              </a:rPr>
              <a:t>i BR18.</a:t>
            </a:r>
          </a:p>
          <a:p>
            <a:pPr algn="l"/>
            <a:r>
              <a:rPr lang="da-DK" sz="1800" b="0" i="0" u="none" strike="noStrike" baseline="0" dirty="0">
                <a:latin typeface="TrebuchetMS"/>
              </a:rPr>
              <a:t>Dette er grunden til, at man kan få dispensation fra</a:t>
            </a:r>
          </a:p>
          <a:p>
            <a:pPr algn="l"/>
            <a:r>
              <a:rPr lang="da-DK" sz="1800" b="0" i="0" u="none" strike="noStrike" baseline="0" dirty="0">
                <a:latin typeface="TrebuchetMS"/>
              </a:rPr>
              <a:t>helt at overholde isoleringskravene ved udskiftning af</a:t>
            </a:r>
          </a:p>
          <a:p>
            <a:pPr algn="l"/>
            <a:r>
              <a:rPr lang="da-DK" sz="1800" b="0" i="0" u="none" strike="noStrike" baseline="0" dirty="0">
                <a:latin typeface="TrebuchetMS"/>
              </a:rPr>
              <a:t>terrændækket, hvis dette kræver understøbning af</a:t>
            </a:r>
          </a:p>
          <a:p>
            <a:pPr algn="l"/>
            <a:r>
              <a:rPr lang="da-DK" sz="1800" b="0" i="0" u="none" strike="noStrike" baseline="0" dirty="0">
                <a:latin typeface="TrebuchetMS"/>
              </a:rPr>
              <a:t>fundamenter.</a:t>
            </a:r>
          </a:p>
          <a:p>
            <a:pPr algn="l"/>
            <a:r>
              <a:rPr lang="da-DK" sz="1800" b="1" i="0" u="none" strike="noStrike" baseline="0" dirty="0">
                <a:latin typeface="TrebuchetMS-Bold"/>
              </a:rPr>
              <a:t>4.5.2 Syldstensfundamenter – kuldebroen ved soklen</a:t>
            </a:r>
          </a:p>
          <a:p>
            <a:pPr algn="l"/>
            <a:r>
              <a:rPr lang="da-DK" sz="1800" b="0" i="0" u="none" strike="noStrike" baseline="0" dirty="0">
                <a:latin typeface="TrebuchetMS"/>
              </a:rPr>
              <a:t>Da den indvendige overflade af syldstensfundamenter</a:t>
            </a:r>
          </a:p>
          <a:p>
            <a:pPr algn="l"/>
            <a:r>
              <a:rPr lang="da-DK" sz="1800" b="0" i="0" u="none" strike="noStrike" baseline="0" dirty="0">
                <a:latin typeface="TrebuchetMS"/>
              </a:rPr>
              <a:t>ofte er meget ujævn, kan det være vanskeligt at undgå</a:t>
            </a:r>
          </a:p>
          <a:p>
            <a:pPr algn="l"/>
            <a:r>
              <a:rPr lang="da-DK" sz="1800" b="0" i="0" u="none" strike="noStrike" baseline="0" dirty="0">
                <a:latin typeface="TrebuchetMS"/>
              </a:rPr>
              <a:t>kuldebroer ved samlingen af fundament og terrændæk,</a:t>
            </a:r>
          </a:p>
          <a:p>
            <a:pPr algn="l"/>
            <a:r>
              <a:rPr lang="da-DK" sz="1800" b="0" i="0" u="none" strike="noStrike" baseline="0" dirty="0">
                <a:latin typeface="TrebuchetMS"/>
              </a:rPr>
              <a:t>da almindelig kantisolering er svær at lægge og fiksere</a:t>
            </a:r>
          </a:p>
          <a:p>
            <a:pPr algn="l"/>
            <a:r>
              <a:rPr lang="da-DK" sz="1800" b="0" i="0" u="none" strike="noStrike" baseline="0" dirty="0">
                <a:latin typeface="TrebuchetMS"/>
              </a:rPr>
              <a:t>inden støbning.</a:t>
            </a:r>
          </a:p>
          <a:p>
            <a:pPr algn="l"/>
            <a:r>
              <a:rPr lang="da-DK" sz="1800" b="0" i="0" u="none" strike="noStrike" baseline="0" dirty="0">
                <a:latin typeface="TrebuchetMS"/>
              </a:rPr>
              <a:t>Der kan i stedet for udføres en kantstøbning. Dvs. at</a:t>
            </a:r>
          </a:p>
          <a:p>
            <a:pPr algn="l"/>
            <a:r>
              <a:rPr lang="da-DK" sz="1800" b="0" i="0" u="none" strike="noStrike" baseline="0" dirty="0">
                <a:latin typeface="TrebuchetMS"/>
              </a:rPr>
              <a:t>der opsættes en forskalling parallelt med fundamentet</a:t>
            </a:r>
          </a:p>
          <a:p>
            <a:pPr algn="l"/>
            <a:r>
              <a:rPr lang="da-DK" sz="1800" b="0" i="0" u="none" strike="noStrike" baseline="0" dirty="0">
                <a:latin typeface="TrebuchetMS"/>
              </a:rPr>
              <a:t>for at oprette indersiden af fundamentet. Nederst i</a:t>
            </a:r>
          </a:p>
          <a:p>
            <a:pPr algn="l"/>
            <a:r>
              <a:rPr lang="da-DK" sz="1800" b="0" i="0" u="none" strike="noStrike" baseline="0" dirty="0">
                <a:latin typeface="TrebuchetMS"/>
              </a:rPr>
              <a:t>forskallingen skal der ligge et kapillarbrydende lag, eller</a:t>
            </a:r>
          </a:p>
          <a:p>
            <a:pPr algn="l"/>
            <a:r>
              <a:rPr lang="da-DK" sz="1800" b="0" i="0" u="none" strike="noStrike" baseline="0" dirty="0">
                <a:latin typeface="TrebuchetMS"/>
              </a:rPr>
              <a:t>der skal støbes et slags klaplag af almindelig beton.</a:t>
            </a:r>
          </a:p>
          <a:p>
            <a:pPr algn="l"/>
            <a:r>
              <a:rPr lang="da-DK" sz="1800" b="0" i="0" u="none" strike="noStrike" baseline="0" dirty="0">
                <a:latin typeface="TrebuchetMS"/>
              </a:rPr>
              <a:t>Resten af hulrummet mellem fundament og forskallingen</a:t>
            </a:r>
          </a:p>
          <a:p>
            <a:pPr algn="l"/>
            <a:r>
              <a:rPr lang="da-DK" sz="1800" b="0" i="0" u="none" strike="noStrike" baseline="0" dirty="0">
                <a:latin typeface="TrebuchetMS"/>
              </a:rPr>
              <a:t>støbes ud med EPS-beton [se kilde 7], så der opnås</a:t>
            </a:r>
          </a:p>
          <a:p>
            <a:pPr algn="l"/>
            <a:r>
              <a:rPr lang="da-DK" sz="1800" b="0" i="0" u="none" strike="noStrike" baseline="0" dirty="0">
                <a:latin typeface="TrebuchetMS"/>
              </a:rPr>
              <a:t>en plan, jævn indvendig overflade langs fundamentet.</a:t>
            </a:r>
          </a:p>
          <a:p>
            <a:pPr algn="l"/>
            <a:r>
              <a:rPr lang="da-DK" sz="1800" b="0" i="0" u="none" strike="noStrike" baseline="0" dirty="0">
                <a:latin typeface="TrebuchetMS"/>
              </a:rPr>
              <a:t>Dernæst etableres en fugtspærre på den indvendige</a:t>
            </a:r>
          </a:p>
          <a:p>
            <a:pPr algn="l"/>
            <a:r>
              <a:rPr lang="da-DK" sz="1800" b="0" i="0" u="none" strike="noStrike" baseline="0" dirty="0">
                <a:latin typeface="TrebuchetMS"/>
              </a:rPr>
              <a:t>side af kantstøbningen, så der ikke kan trække grundfugt</a:t>
            </a:r>
          </a:p>
          <a:p>
            <a:pPr algn="l"/>
            <a:r>
              <a:rPr lang="da-DK" sz="1800" b="0" i="0" u="none" strike="noStrike" baseline="0" dirty="0">
                <a:latin typeface="TrebuchetMS"/>
              </a:rPr>
              <a:t>op i det nye terrændæk og for at tætne konstruktionen</a:t>
            </a:r>
          </a:p>
          <a:p>
            <a:pPr algn="l"/>
            <a:r>
              <a:rPr lang="da-DK" sz="1800" b="0" i="0" u="none" strike="noStrike" baseline="0" dirty="0">
                <a:latin typeface="TrebuchetMS"/>
              </a:rPr>
              <a:t>lufttæt mod radon, se figur 10. Der kan</a:t>
            </a:r>
          </a:p>
          <a:p>
            <a:pPr algn="l"/>
            <a:r>
              <a:rPr lang="da-DK" sz="1800" b="0" i="0" u="none" strike="noStrike" baseline="0" dirty="0">
                <a:latin typeface="TrebuchetMS"/>
              </a:rPr>
              <a:t>også </a:t>
            </a:r>
            <a:r>
              <a:rPr lang="da-DK" sz="1800" b="0" i="0" u="none" strike="noStrike" baseline="0" dirty="0" err="1">
                <a:latin typeface="TrebuchetMS"/>
              </a:rPr>
              <a:t>udstøbes</a:t>
            </a:r>
            <a:r>
              <a:rPr lang="da-DK" sz="1800" b="0" i="0" u="none" strike="noStrike" baseline="0" dirty="0">
                <a:latin typeface="TrebuchetMS"/>
              </a:rPr>
              <a:t> med almindelig beton, dog giver det en</a:t>
            </a:r>
          </a:p>
          <a:p>
            <a:pPr algn="l"/>
            <a:r>
              <a:rPr lang="da-DK" sz="1800" b="0" i="0" u="none" strike="noStrike" baseline="0" dirty="0">
                <a:latin typeface="TrebuchetMS"/>
              </a:rPr>
              <a:t>kuldebro langs soklen.</a:t>
            </a:r>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89</a:t>
            </a:fld>
            <a:endParaRPr lang="da-DK"/>
          </a:p>
        </p:txBody>
      </p:sp>
    </p:spTree>
    <p:extLst>
      <p:ext uri="{BB962C8B-B14F-4D97-AF65-F5344CB8AC3E}">
        <p14:creationId xmlns:p14="http://schemas.microsoft.com/office/powerpoint/2010/main" val="13180275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800" b="1" i="0" u="none" strike="noStrike" baseline="0" dirty="0">
                <a:solidFill>
                  <a:srgbClr val="58B8DE"/>
                </a:solidFill>
                <a:latin typeface="TrebuchetMS-Bold"/>
              </a:rPr>
              <a:t>4.6 Materialevalg</a:t>
            </a:r>
          </a:p>
          <a:p>
            <a:pPr algn="l"/>
            <a:r>
              <a:rPr lang="da-DK" sz="1800" b="0" i="0" u="none" strike="noStrike" baseline="0" dirty="0">
                <a:solidFill>
                  <a:srgbClr val="000000"/>
                </a:solidFill>
                <a:latin typeface="TrebuchetMS"/>
              </a:rPr>
              <a:t>At vælge det mest optimale materiale i enhver situation</a:t>
            </a:r>
          </a:p>
          <a:p>
            <a:pPr algn="l"/>
            <a:r>
              <a:rPr lang="da-DK" sz="1800" b="0" i="0" u="none" strike="noStrike" baseline="0" dirty="0">
                <a:solidFill>
                  <a:srgbClr val="000000"/>
                </a:solidFill>
                <a:latin typeface="TrebuchetMS"/>
              </a:rPr>
              <a:t>kan havde stor betydning for det endelige udfald</a:t>
            </a:r>
          </a:p>
          <a:p>
            <a:pPr algn="l"/>
            <a:r>
              <a:rPr lang="da-DK" sz="1800" b="0" i="0" u="none" strike="noStrike" baseline="0" dirty="0">
                <a:solidFill>
                  <a:srgbClr val="000000"/>
                </a:solidFill>
                <a:latin typeface="TrebuchetMS"/>
              </a:rPr>
              <a:t>af renoveringsløsningen, både med hensyn til energibesparelse,</a:t>
            </a:r>
          </a:p>
          <a:p>
            <a:pPr algn="l"/>
            <a:r>
              <a:rPr lang="da-DK" sz="1800" b="0" i="0" u="none" strike="noStrike" baseline="0" dirty="0">
                <a:solidFill>
                  <a:srgbClr val="000000"/>
                </a:solidFill>
                <a:latin typeface="TrebuchetMS"/>
              </a:rPr>
              <a:t>komfort og robustheden af løsningen. Til</a:t>
            </a:r>
          </a:p>
          <a:p>
            <a:pPr algn="l"/>
            <a:r>
              <a:rPr lang="da-DK" sz="1800" b="0" i="0" u="none" strike="noStrike" baseline="0" dirty="0">
                <a:solidFill>
                  <a:srgbClr val="000000"/>
                </a:solidFill>
                <a:latin typeface="TrebuchetMS"/>
              </a:rPr>
              <a:t>at realisere løsningerne findes der mange forskellige</a:t>
            </a:r>
          </a:p>
          <a:p>
            <a:pPr algn="l"/>
            <a:r>
              <a:rPr lang="da-DK" sz="1800" b="0" i="0" u="none" strike="noStrike" baseline="0" dirty="0">
                <a:solidFill>
                  <a:srgbClr val="000000"/>
                </a:solidFill>
                <a:latin typeface="TrebuchetMS"/>
              </a:rPr>
              <a:t>produkter. Det er vigtigt at sikre, at produkterne lever</a:t>
            </a:r>
          </a:p>
          <a:p>
            <a:pPr algn="l"/>
            <a:r>
              <a:rPr lang="da-DK" sz="1800" b="0" i="0" u="none" strike="noStrike" baseline="0" dirty="0">
                <a:solidFill>
                  <a:srgbClr val="000000"/>
                </a:solidFill>
                <a:latin typeface="TrebuchetMS"/>
              </a:rPr>
              <a:t>op til de krav der stilles i anvendelsessituationen.</a:t>
            </a:r>
          </a:p>
          <a:p>
            <a:pPr algn="l"/>
            <a:r>
              <a:rPr lang="da-DK" sz="1800" b="0" i="0" u="none" strike="noStrike" baseline="0" dirty="0">
                <a:solidFill>
                  <a:srgbClr val="000000"/>
                </a:solidFill>
                <a:latin typeface="TrebuchetMS"/>
              </a:rPr>
              <a:t>Fx kan trykfast isoleringsmateriale, have forskellige</a:t>
            </a:r>
          </a:p>
          <a:p>
            <a:pPr algn="l"/>
            <a:r>
              <a:rPr lang="da-DK" sz="1800" b="0" i="0" u="none" strike="noStrike" baseline="0" dirty="0">
                <a:solidFill>
                  <a:srgbClr val="000000"/>
                </a:solidFill>
                <a:latin typeface="TrebuchetMS"/>
              </a:rPr>
              <a:t>lambdaværdier. Når isoleringen placeres under en tung</a:t>
            </a:r>
          </a:p>
          <a:p>
            <a:pPr algn="l"/>
            <a:r>
              <a:rPr lang="da-DK" sz="1800" b="0" i="0" u="none" strike="noStrike" baseline="0" dirty="0">
                <a:solidFill>
                  <a:srgbClr val="000000"/>
                </a:solidFill>
                <a:latin typeface="TrebuchetMS"/>
              </a:rPr>
              <a:t>bygningsdel, dvs. et betondæk, er det hensigtsmæssigt</a:t>
            </a:r>
          </a:p>
          <a:p>
            <a:pPr algn="l"/>
            <a:r>
              <a:rPr lang="da-DK" sz="1800" b="0" i="0" u="none" strike="noStrike" baseline="0" dirty="0">
                <a:solidFill>
                  <a:srgbClr val="000000"/>
                </a:solidFill>
                <a:latin typeface="TrebuchetMS"/>
              </a:rPr>
              <a:t>at vælge et produkt med en god lambdaværdi. Samtidig</a:t>
            </a:r>
          </a:p>
          <a:p>
            <a:pPr algn="l"/>
            <a:r>
              <a:rPr lang="da-DK" sz="1800" b="0" i="0" u="none" strike="noStrike" baseline="0" dirty="0">
                <a:solidFill>
                  <a:srgbClr val="000000"/>
                </a:solidFill>
                <a:latin typeface="TrebuchetMS"/>
              </a:rPr>
              <a:t>anbefales at vælge et produkt, der er langtidsafprøvet</a:t>
            </a:r>
          </a:p>
          <a:p>
            <a:pPr algn="l"/>
            <a:r>
              <a:rPr lang="da-DK" sz="1800" b="0" i="0" u="none" strike="noStrike" baseline="0" dirty="0">
                <a:solidFill>
                  <a:srgbClr val="000000"/>
                </a:solidFill>
                <a:latin typeface="TrebuchetMS"/>
              </a:rPr>
              <a:t>og har vist sig at have en lang levetid, fordi</a:t>
            </a:r>
          </a:p>
          <a:p>
            <a:pPr algn="l"/>
            <a:r>
              <a:rPr lang="da-DK" sz="1800" b="0" i="0" u="none" strike="noStrike" baseline="0" dirty="0">
                <a:solidFill>
                  <a:srgbClr val="000000"/>
                </a:solidFill>
                <a:latin typeface="TrebuchetMS"/>
              </a:rPr>
              <a:t>omkostninger til udskiftning af isoleringen vil være</a:t>
            </a:r>
          </a:p>
          <a:p>
            <a:pPr algn="l"/>
            <a:r>
              <a:rPr lang="da-DK" sz="1800" b="0" i="0" u="none" strike="noStrike" baseline="0" dirty="0">
                <a:solidFill>
                  <a:srgbClr val="000000"/>
                </a:solidFill>
                <a:latin typeface="TrebuchetMS"/>
              </a:rPr>
              <a:t>meget store.</a:t>
            </a:r>
          </a:p>
          <a:p>
            <a:pPr algn="l"/>
            <a:r>
              <a:rPr lang="da-DK" sz="1800" b="0" i="0" u="none" strike="noStrike" baseline="0" dirty="0">
                <a:solidFill>
                  <a:srgbClr val="000000"/>
                </a:solidFill>
                <a:latin typeface="TrebuchetMS"/>
              </a:rPr>
              <a:t>Derudover er det vigtigt at vælge den rette betontype</a:t>
            </a:r>
          </a:p>
          <a:p>
            <a:pPr algn="l"/>
            <a:r>
              <a:rPr lang="da-DK" sz="1800" b="0" i="0" u="none" strike="noStrike" baseline="0" dirty="0">
                <a:solidFill>
                  <a:srgbClr val="000000"/>
                </a:solidFill>
                <a:latin typeface="TrebuchetMS"/>
              </a:rPr>
              <a:t>med den rette armering. Vælges der et tyndt betonlag</a:t>
            </a:r>
          </a:p>
          <a:p>
            <a:pPr algn="l"/>
            <a:r>
              <a:rPr lang="da-DK" sz="1800" b="0" i="0" u="none" strike="noStrike" baseline="0" dirty="0">
                <a:solidFill>
                  <a:srgbClr val="000000"/>
                </a:solidFill>
                <a:latin typeface="TrebuchetMS"/>
              </a:rPr>
              <a:t>(under 100 mm), skal det sikres, at betonkvaliteten</a:t>
            </a:r>
          </a:p>
          <a:p>
            <a:pPr algn="l"/>
            <a:r>
              <a:rPr lang="da-DK" sz="1800" b="0" i="0" u="none" strike="noStrike" baseline="0" dirty="0">
                <a:solidFill>
                  <a:srgbClr val="000000"/>
                </a:solidFill>
                <a:latin typeface="TrebuchetMS"/>
              </a:rPr>
              <a:t>er tilstrækkeligt god, og armeringen er tilstrækkeligt</a:t>
            </a:r>
          </a:p>
          <a:p>
            <a:pPr algn="l"/>
            <a:r>
              <a:rPr lang="da-DK" sz="1800" b="0" i="0" u="none" strike="noStrike" baseline="0" dirty="0">
                <a:solidFill>
                  <a:srgbClr val="000000"/>
                </a:solidFill>
                <a:latin typeface="TrebuchetMS"/>
              </a:rPr>
              <a:t>stærk for at kunne klare belastningerne i brugssituationen.</a:t>
            </a:r>
          </a:p>
          <a:p>
            <a:pPr algn="l"/>
            <a:r>
              <a:rPr lang="da-DK" sz="1800" b="0" i="0" u="none" strike="noStrike" baseline="0" dirty="0">
                <a:solidFill>
                  <a:srgbClr val="000000"/>
                </a:solidFill>
                <a:latin typeface="TrebuchetMS"/>
              </a:rPr>
              <a:t>Ønskes en kort renoveringstid, skal man vælge</a:t>
            </a:r>
          </a:p>
          <a:p>
            <a:pPr algn="l"/>
            <a:r>
              <a:rPr lang="da-DK" sz="1800" b="0" i="0" u="none" strike="noStrike" baseline="0" dirty="0">
                <a:solidFill>
                  <a:srgbClr val="000000"/>
                </a:solidFill>
                <a:latin typeface="TrebuchetMS"/>
              </a:rPr>
              <a:t>en selvudtørrende beton. Men selv selvudtørrende</a:t>
            </a:r>
          </a:p>
          <a:p>
            <a:pPr algn="l"/>
            <a:r>
              <a:rPr lang="da-DK" sz="1800" b="0" i="0" u="none" strike="noStrike" baseline="0" dirty="0">
                <a:solidFill>
                  <a:srgbClr val="000000"/>
                </a:solidFill>
                <a:latin typeface="TrebuchetMS"/>
              </a:rPr>
              <a:t>betontyper kræver en udtørringstid på mange uger til</a:t>
            </a:r>
          </a:p>
          <a:p>
            <a:pPr algn="l"/>
            <a:r>
              <a:rPr lang="da-DK" sz="1800" b="0" i="0" u="none" strike="noStrike" baseline="0" dirty="0">
                <a:solidFill>
                  <a:srgbClr val="000000"/>
                </a:solidFill>
                <a:latin typeface="TrebuchetMS"/>
              </a:rPr>
              <a:t>måneder, inden der kan lægges gulvbelægning. Hvis</a:t>
            </a:r>
          </a:p>
          <a:p>
            <a:pPr algn="l"/>
            <a:r>
              <a:rPr lang="da-DK" sz="1800" b="0" i="0" u="none" strike="noStrike" baseline="0" dirty="0">
                <a:solidFill>
                  <a:srgbClr val="000000"/>
                </a:solidFill>
                <a:latin typeface="TrebuchetMS"/>
              </a:rPr>
              <a:t>betondækket skal fungere som radonsikring i terrændækskonstruktionen</a:t>
            </a:r>
          </a:p>
          <a:p>
            <a:pPr algn="l"/>
            <a:r>
              <a:rPr lang="da-DK" sz="1800" b="0" i="0" u="none" strike="noStrike" baseline="0" dirty="0">
                <a:solidFill>
                  <a:srgbClr val="000000"/>
                </a:solidFill>
                <a:latin typeface="TrebuchetMS"/>
              </a:rPr>
              <a:t>(se afsnit 4.4), er det ligeledes</a:t>
            </a:r>
          </a:p>
          <a:p>
            <a:pPr algn="l"/>
            <a:r>
              <a:rPr lang="da-DK" sz="1800" b="0" i="0" u="none" strike="noStrike" baseline="0" dirty="0">
                <a:solidFill>
                  <a:srgbClr val="000000"/>
                </a:solidFill>
                <a:latin typeface="TrebuchetMS"/>
              </a:rPr>
              <a:t>vigtigt at detaljeprojektere tykkelsen, armeringsniveauet,</a:t>
            </a:r>
          </a:p>
          <a:p>
            <a:pPr algn="l"/>
            <a:r>
              <a:rPr lang="da-DK" sz="1800" b="0" i="0" u="none" strike="noStrike" baseline="0" dirty="0">
                <a:solidFill>
                  <a:srgbClr val="000000"/>
                </a:solidFill>
                <a:latin typeface="TrebuchetMS"/>
              </a:rPr>
              <a:t>betonkvaliteten og eventuelle dilatationsfuger</a:t>
            </a:r>
          </a:p>
          <a:p>
            <a:pPr algn="l"/>
            <a:r>
              <a:rPr lang="da-DK" sz="1800" b="0" i="0" u="none" strike="noStrike" baseline="0" dirty="0">
                <a:solidFill>
                  <a:srgbClr val="000000"/>
                </a:solidFill>
                <a:latin typeface="TrebuchetMS"/>
              </a:rPr>
              <a:t>nøje.</a:t>
            </a:r>
          </a:p>
          <a:p>
            <a:pPr algn="l"/>
            <a:r>
              <a:rPr lang="da-DK" sz="1800" b="0" i="0" u="none" strike="noStrike" baseline="0" dirty="0">
                <a:solidFill>
                  <a:srgbClr val="000000"/>
                </a:solidFill>
                <a:latin typeface="TrebuchetMS"/>
              </a:rPr>
              <a:t>Med henblik på fugtmembraner er det vigtigt at vælge</a:t>
            </a:r>
          </a:p>
          <a:p>
            <a:pPr algn="l"/>
            <a:r>
              <a:rPr lang="da-DK" sz="1800" b="0" i="0" u="none" strike="noStrike" baseline="0" dirty="0">
                <a:solidFill>
                  <a:srgbClr val="000000"/>
                </a:solidFill>
                <a:latin typeface="TrebuchetMS"/>
              </a:rPr>
              <a:t>et passende produkt til opgaven. Som vigtige egenskaber</a:t>
            </a:r>
          </a:p>
          <a:p>
            <a:pPr algn="l"/>
            <a:r>
              <a:rPr lang="da-DK" sz="1800" b="0" i="0" u="none" strike="noStrike" baseline="0" dirty="0">
                <a:solidFill>
                  <a:srgbClr val="000000"/>
                </a:solidFill>
                <a:latin typeface="TrebuchetMS"/>
              </a:rPr>
              <a:t>kan der her fx nævnes:</a:t>
            </a:r>
          </a:p>
          <a:p>
            <a:pPr algn="l"/>
            <a:r>
              <a:rPr lang="da-DK" sz="1800" b="0" i="0" u="none" strike="noStrike" baseline="0" dirty="0">
                <a:solidFill>
                  <a:srgbClr val="000000"/>
                </a:solidFill>
                <a:latin typeface="TrebuchetMS"/>
              </a:rPr>
              <a:t>• At bitumenmembraner til anvendelse på fugtige</a:t>
            </a:r>
          </a:p>
          <a:p>
            <a:pPr algn="l"/>
            <a:r>
              <a:rPr lang="da-DK" sz="1800" b="0" i="0" u="none" strike="noStrike" baseline="0" dirty="0">
                <a:solidFill>
                  <a:srgbClr val="000000"/>
                </a:solidFill>
                <a:latin typeface="TrebuchetMS"/>
              </a:rPr>
              <a:t>terrændæk er godkendt til brug i indeklimaet</a:t>
            </a:r>
          </a:p>
          <a:p>
            <a:pPr algn="l"/>
            <a:r>
              <a:rPr lang="da-DK" sz="1800" b="0" i="0" u="none" strike="noStrike" baseline="0" dirty="0">
                <a:solidFill>
                  <a:srgbClr val="000000"/>
                </a:solidFill>
                <a:latin typeface="TrebuchetMS"/>
              </a:rPr>
              <a:t>(se afsnit 4.3)</a:t>
            </a:r>
          </a:p>
          <a:p>
            <a:pPr algn="l"/>
            <a:r>
              <a:rPr lang="da-DK" sz="1800" b="0" i="0" u="none" strike="noStrike" baseline="0" dirty="0">
                <a:solidFill>
                  <a:srgbClr val="000000"/>
                </a:solidFill>
                <a:latin typeface="TrebuchetMS"/>
              </a:rPr>
              <a:t>• At smøremembraner, der skal udlægges på fugtigt</a:t>
            </a:r>
          </a:p>
          <a:p>
            <a:pPr algn="l"/>
            <a:r>
              <a:rPr lang="da-DK" sz="1800" b="0" i="0" u="none" strike="noStrike" baseline="0" dirty="0">
                <a:solidFill>
                  <a:srgbClr val="000000"/>
                </a:solidFill>
                <a:latin typeface="TrebuchetMS"/>
              </a:rPr>
              <a:t>underlag, er egnede til dette og giver en tilstrækkelig</a:t>
            </a:r>
          </a:p>
          <a:p>
            <a:pPr algn="l"/>
            <a:r>
              <a:rPr lang="da-DK" sz="1800" b="0" i="0" u="none" strike="noStrike" baseline="0" dirty="0">
                <a:solidFill>
                  <a:srgbClr val="000000"/>
                </a:solidFill>
                <a:latin typeface="TrebuchetMS"/>
              </a:rPr>
              <a:t>vedhæftning på trods af underlagets høje</a:t>
            </a:r>
          </a:p>
          <a:p>
            <a:pPr algn="l"/>
            <a:r>
              <a:rPr lang="da-DK" sz="1800" b="0" i="0" u="none" strike="noStrike" baseline="0" dirty="0">
                <a:solidFill>
                  <a:srgbClr val="000000"/>
                </a:solidFill>
                <a:latin typeface="TrebuchetMS"/>
              </a:rPr>
              <a:t>porefugt</a:t>
            </a:r>
          </a:p>
          <a:p>
            <a:pPr algn="l"/>
            <a:r>
              <a:rPr lang="da-DK" sz="1800" b="0" i="0" u="none" strike="noStrike" baseline="0" dirty="0">
                <a:solidFill>
                  <a:srgbClr val="000000"/>
                </a:solidFill>
                <a:latin typeface="TrebuchetMS"/>
              </a:rPr>
              <a:t>• At radonmembraner er elastiske, når der må regnes</a:t>
            </a:r>
          </a:p>
          <a:p>
            <a:pPr algn="l"/>
            <a:r>
              <a:rPr lang="da-DK" sz="1800" b="0" i="0" u="none" strike="noStrike" baseline="0" dirty="0">
                <a:solidFill>
                  <a:srgbClr val="000000"/>
                </a:solidFill>
                <a:latin typeface="TrebuchetMS"/>
              </a:rPr>
              <a:t>med bevægelse i fx fuger</a:t>
            </a:r>
          </a:p>
          <a:p>
            <a:pPr algn="l"/>
            <a:r>
              <a:rPr lang="da-DK" sz="1800" b="0" i="0" u="none" strike="noStrike" baseline="0" dirty="0">
                <a:solidFill>
                  <a:srgbClr val="000000"/>
                </a:solidFill>
                <a:latin typeface="TrebuchetMS"/>
              </a:rPr>
              <a:t>• At fugtspærrer, der bliver belastet mekanisk, ikke</a:t>
            </a:r>
          </a:p>
          <a:p>
            <a:pPr algn="l"/>
            <a:r>
              <a:rPr lang="da-DK" sz="1800" b="0" i="0" u="none" strike="noStrike" baseline="0" dirty="0">
                <a:solidFill>
                  <a:srgbClr val="000000"/>
                </a:solidFill>
                <a:latin typeface="TrebuchetMS"/>
              </a:rPr>
              <a:t>kan perforeres ved den almindelige byggetrafik eller</a:t>
            </a:r>
          </a:p>
          <a:p>
            <a:pPr algn="l"/>
            <a:r>
              <a:rPr lang="da-DK" sz="1800" b="0" i="0" u="none" strike="noStrike" baseline="0" dirty="0">
                <a:solidFill>
                  <a:srgbClr val="000000"/>
                </a:solidFill>
                <a:latin typeface="TrebuchetMS"/>
              </a:rPr>
              <a:t>af belastningen i indbygningssituationen</a:t>
            </a:r>
          </a:p>
          <a:p>
            <a:pPr algn="l"/>
            <a:r>
              <a:rPr lang="da-DK" sz="1800" b="0" i="0" u="none" strike="noStrike" baseline="0" dirty="0">
                <a:solidFill>
                  <a:srgbClr val="000000"/>
                </a:solidFill>
                <a:latin typeface="TrebuchetMS"/>
              </a:rPr>
              <a:t>• At materialer til samling af membraner eller</a:t>
            </a:r>
          </a:p>
          <a:p>
            <a:pPr algn="l"/>
            <a:r>
              <a:rPr lang="da-DK" sz="1800" b="0" i="0" u="none" strike="noStrike" baseline="0" dirty="0">
                <a:solidFill>
                  <a:srgbClr val="000000"/>
                </a:solidFill>
                <a:latin typeface="TrebuchetMS"/>
              </a:rPr>
              <a:t>tilslutning til andre bygningsdele passer til de</a:t>
            </a:r>
          </a:p>
          <a:p>
            <a:pPr algn="l"/>
            <a:r>
              <a:rPr lang="da-DK" sz="1800" b="0" i="0" u="none" strike="noStrike" baseline="0" dirty="0">
                <a:solidFill>
                  <a:srgbClr val="000000"/>
                </a:solidFill>
                <a:latin typeface="TrebuchetMS"/>
              </a:rPr>
              <a:t>anvendte produkter og det underlag, de skal hæfte</a:t>
            </a:r>
          </a:p>
          <a:p>
            <a:pPr algn="l"/>
            <a:r>
              <a:rPr lang="da-DK" sz="1800" b="0" i="0" u="none" strike="noStrike" baseline="0" dirty="0">
                <a:solidFill>
                  <a:srgbClr val="000000"/>
                </a:solidFill>
                <a:latin typeface="TrebuchetMS"/>
              </a:rPr>
              <a:t>på. Det er især svært at skabe tætte samlinger</a:t>
            </a:r>
          </a:p>
          <a:p>
            <a:pPr algn="l"/>
            <a:r>
              <a:rPr lang="da-DK" sz="1800" b="0" i="0" u="none" strike="noStrike" baseline="0" dirty="0">
                <a:solidFill>
                  <a:srgbClr val="000000"/>
                </a:solidFill>
                <a:latin typeface="TrebuchetMS"/>
              </a:rPr>
              <a:t>I byggefasen er det vigtigt altid at forholde sig til leverandørens</a:t>
            </a:r>
          </a:p>
          <a:p>
            <a:pPr algn="l"/>
            <a:r>
              <a:rPr lang="da-DK" sz="1800" b="0" i="0" u="none" strike="noStrike" baseline="0" dirty="0">
                <a:solidFill>
                  <a:srgbClr val="000000"/>
                </a:solidFill>
                <a:latin typeface="TrebuchetMS"/>
              </a:rPr>
              <a:t>seneste anbefalinger og overholde producentens</a:t>
            </a:r>
          </a:p>
          <a:p>
            <a:pPr algn="l"/>
            <a:r>
              <a:rPr lang="da-DK" sz="1800" b="0" i="0" u="none" strike="noStrike" baseline="0" dirty="0">
                <a:solidFill>
                  <a:srgbClr val="000000"/>
                </a:solidFill>
                <a:latin typeface="TrebuchetMS"/>
              </a:rPr>
              <a:t>monteringsvejledninger.</a:t>
            </a:r>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90</a:t>
            </a:fld>
            <a:endParaRPr lang="da-DK"/>
          </a:p>
        </p:txBody>
      </p:sp>
    </p:spTree>
    <p:extLst>
      <p:ext uri="{BB962C8B-B14F-4D97-AF65-F5344CB8AC3E}">
        <p14:creationId xmlns:p14="http://schemas.microsoft.com/office/powerpoint/2010/main" val="25365843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800" b="0" i="0" u="none" strike="noStrike" baseline="0" dirty="0">
                <a:latin typeface="TrebuchetMS"/>
              </a:rPr>
              <a:t>Denne guide fritager ikke bygherre eller entreprenør</a:t>
            </a:r>
          </a:p>
          <a:p>
            <a:pPr algn="l"/>
            <a:r>
              <a:rPr lang="da-DK" sz="1800" b="0" i="0" u="none" strike="noStrike" baseline="0" dirty="0">
                <a:latin typeface="TrebuchetMS"/>
              </a:rPr>
              <a:t>for projektering, og det anbefales derfor generelt, at</a:t>
            </a:r>
          </a:p>
          <a:p>
            <a:pPr algn="l"/>
            <a:r>
              <a:rPr lang="da-DK" sz="1800" b="0" i="0" u="none" strike="noStrike" baseline="0" dirty="0">
                <a:latin typeface="TrebuchetMS"/>
              </a:rPr>
              <a:t>der søges rådgiverassistance efter behov, se tabel 5. Fx</a:t>
            </a:r>
          </a:p>
          <a:p>
            <a:pPr algn="l"/>
            <a:r>
              <a:rPr lang="da-DK" sz="1800" b="0" i="0" u="none" strike="noStrike" baseline="0" dirty="0">
                <a:latin typeface="TrebuchetMS"/>
              </a:rPr>
              <a:t>er det særlig vigtigt i forbindelse med understøbning af</a:t>
            </a:r>
          </a:p>
          <a:p>
            <a:pPr algn="l"/>
            <a:r>
              <a:rPr lang="da-DK" sz="1800" b="0" i="0" u="none" strike="noStrike" baseline="0" dirty="0">
                <a:latin typeface="TrebuchetMS"/>
              </a:rPr>
              <a:t>skillevægge, fugtmålinger, vurdering af muligt skimmelsvampeangreb,</a:t>
            </a:r>
          </a:p>
          <a:p>
            <a:pPr algn="l"/>
            <a:r>
              <a:rPr lang="da-DK" sz="1800" b="0" i="0" u="none" strike="noStrike" baseline="0" dirty="0">
                <a:latin typeface="TrebuchetMS"/>
              </a:rPr>
              <a:t>ved mistanke om skadelige stoffer i</a:t>
            </a:r>
          </a:p>
          <a:p>
            <a:pPr algn="l"/>
            <a:r>
              <a:rPr lang="da-DK" sz="1800" b="0" i="0" u="none" strike="noStrike" baseline="0" dirty="0">
                <a:latin typeface="TrebuchetMS"/>
              </a:rPr>
              <a:t>konstruktionen, radonsikring, omfattende vvs-arbejder</a:t>
            </a:r>
          </a:p>
          <a:p>
            <a:pPr algn="l"/>
            <a:r>
              <a:rPr lang="da-DK" sz="1800" b="0" i="0" u="none" strike="noStrike" baseline="0" dirty="0">
                <a:latin typeface="TrebuchetMS"/>
              </a:rPr>
              <a:t>eller detaljeplanlægning ved manglende vandret fugtspærre</a:t>
            </a:r>
          </a:p>
          <a:p>
            <a:pPr algn="l"/>
            <a:r>
              <a:rPr lang="da-DK" sz="1800" b="0" i="0" u="none" strike="noStrike" baseline="0" dirty="0">
                <a:latin typeface="TrebuchetMS"/>
              </a:rPr>
              <a:t>i vægge.</a:t>
            </a:r>
            <a:endParaRPr lang="da-DK" dirty="0"/>
          </a:p>
        </p:txBody>
      </p:sp>
      <p:sp>
        <p:nvSpPr>
          <p:cNvPr id="4" name="Pladsholder til slidenummer 3"/>
          <p:cNvSpPr>
            <a:spLocks noGrp="1"/>
          </p:cNvSpPr>
          <p:nvPr>
            <p:ph type="sldNum" sz="quarter" idx="5"/>
          </p:nvPr>
        </p:nvSpPr>
        <p:spPr/>
        <p:txBody>
          <a:bodyPr/>
          <a:lstStyle/>
          <a:p>
            <a:fld id="{CF3904F6-C09F-4BDD-AD77-1346506D4910}" type="slidenum">
              <a:rPr lang="da-DK" smtClean="0"/>
              <a:t>91</a:t>
            </a:fld>
            <a:endParaRPr lang="da-DK"/>
          </a:p>
        </p:txBody>
      </p:sp>
    </p:spTree>
    <p:extLst>
      <p:ext uri="{BB962C8B-B14F-4D97-AF65-F5344CB8AC3E}">
        <p14:creationId xmlns:p14="http://schemas.microsoft.com/office/powerpoint/2010/main" val="1521445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F3904F6-C09F-4BDD-AD77-1346506D4910}" type="slidenum">
              <a:rPr lang="da-DK" smtClean="0"/>
              <a:t>9</a:t>
            </a:fld>
            <a:endParaRPr lang="da-DK"/>
          </a:p>
        </p:txBody>
      </p:sp>
    </p:spTree>
    <p:extLst>
      <p:ext uri="{BB962C8B-B14F-4D97-AF65-F5344CB8AC3E}">
        <p14:creationId xmlns:p14="http://schemas.microsoft.com/office/powerpoint/2010/main" val="165335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6D5D08-FF8E-4EB8-9C00-D9F88A32DA4C}"/>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D8CDAE1-90C1-4769-B7CD-688E86686D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62A149C3-F47C-45EF-B73D-2C43ADE3CB4C}"/>
              </a:ext>
            </a:extLst>
          </p:cNvPr>
          <p:cNvSpPr>
            <a:spLocks noGrp="1"/>
          </p:cNvSpPr>
          <p:nvPr>
            <p:ph type="dt" sz="half" idx="10"/>
          </p:nvPr>
        </p:nvSpPr>
        <p:spPr/>
        <p:txBody>
          <a:bodyPr/>
          <a:lstStyle/>
          <a:p>
            <a:fld id="{8975E31C-AA8D-461D-9BED-A973F1D94190}" type="datetimeFigureOut">
              <a:rPr lang="da-DK" smtClean="0"/>
              <a:t>11.01.2021</a:t>
            </a:fld>
            <a:endParaRPr lang="da-DK" dirty="0"/>
          </a:p>
        </p:txBody>
      </p:sp>
      <p:sp>
        <p:nvSpPr>
          <p:cNvPr id="5" name="Pladsholder til sidefod 4">
            <a:extLst>
              <a:ext uri="{FF2B5EF4-FFF2-40B4-BE49-F238E27FC236}">
                <a16:creationId xmlns:a16="http://schemas.microsoft.com/office/drawing/2014/main" id="{9D6BE7E9-50C8-405C-A72F-EAFB198858F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6559F30-7BD2-419E-92D2-08A7ABD313D6}"/>
              </a:ext>
            </a:extLst>
          </p:cNvPr>
          <p:cNvSpPr>
            <a:spLocks noGrp="1"/>
          </p:cNvSpPr>
          <p:nvPr>
            <p:ph type="sldNum" sz="quarter" idx="12"/>
          </p:nvPr>
        </p:nvSpPr>
        <p:spPr/>
        <p:txBody>
          <a:bodyPr/>
          <a:lstStyle/>
          <a:p>
            <a:fld id="{6E74B1A7-B38A-4220-8660-C436D6B247A8}" type="slidenum">
              <a:rPr lang="da-DK" smtClean="0"/>
              <a:t>‹nr.›</a:t>
            </a:fld>
            <a:endParaRPr lang="da-DK"/>
          </a:p>
        </p:txBody>
      </p:sp>
    </p:spTree>
    <p:extLst>
      <p:ext uri="{BB962C8B-B14F-4D97-AF65-F5344CB8AC3E}">
        <p14:creationId xmlns:p14="http://schemas.microsoft.com/office/powerpoint/2010/main" val="510604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D5BE21-89EF-4BBC-9C29-A6E5DAA93895}"/>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6A411434-DA45-41C8-9AE0-E951671BF109}"/>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29C4BBC-43A8-481E-AA28-0BE662629EEA}"/>
              </a:ext>
            </a:extLst>
          </p:cNvPr>
          <p:cNvSpPr>
            <a:spLocks noGrp="1"/>
          </p:cNvSpPr>
          <p:nvPr>
            <p:ph type="dt" sz="half" idx="10"/>
          </p:nvPr>
        </p:nvSpPr>
        <p:spPr/>
        <p:txBody>
          <a:bodyPr/>
          <a:lstStyle/>
          <a:p>
            <a:fld id="{8975E31C-AA8D-461D-9BED-A973F1D94190}" type="datetimeFigureOut">
              <a:rPr lang="da-DK" smtClean="0"/>
              <a:t>11.01.2021</a:t>
            </a:fld>
            <a:endParaRPr lang="da-DK"/>
          </a:p>
        </p:txBody>
      </p:sp>
      <p:sp>
        <p:nvSpPr>
          <p:cNvPr id="5" name="Pladsholder til sidefod 4">
            <a:extLst>
              <a:ext uri="{FF2B5EF4-FFF2-40B4-BE49-F238E27FC236}">
                <a16:creationId xmlns:a16="http://schemas.microsoft.com/office/drawing/2014/main" id="{32F54939-6916-41B9-AEF7-265B9A163D1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060C433-BDCF-4B5E-BB68-BAD93C1728EA}"/>
              </a:ext>
            </a:extLst>
          </p:cNvPr>
          <p:cNvSpPr>
            <a:spLocks noGrp="1"/>
          </p:cNvSpPr>
          <p:nvPr>
            <p:ph type="sldNum" sz="quarter" idx="12"/>
          </p:nvPr>
        </p:nvSpPr>
        <p:spPr/>
        <p:txBody>
          <a:bodyPr/>
          <a:lstStyle/>
          <a:p>
            <a:fld id="{6E74B1A7-B38A-4220-8660-C436D6B247A8}" type="slidenum">
              <a:rPr lang="da-DK" smtClean="0"/>
              <a:t>‹nr.›</a:t>
            </a:fld>
            <a:endParaRPr lang="da-DK"/>
          </a:p>
        </p:txBody>
      </p:sp>
    </p:spTree>
    <p:extLst>
      <p:ext uri="{BB962C8B-B14F-4D97-AF65-F5344CB8AC3E}">
        <p14:creationId xmlns:p14="http://schemas.microsoft.com/office/powerpoint/2010/main" val="1734119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9D9F4970-C6CD-4776-99EC-36100C33F7CA}"/>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14896C75-6776-451B-A075-5CEC65626616}"/>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85D75C1-0424-40F0-901E-E278B3E00D62}"/>
              </a:ext>
            </a:extLst>
          </p:cNvPr>
          <p:cNvSpPr>
            <a:spLocks noGrp="1"/>
          </p:cNvSpPr>
          <p:nvPr>
            <p:ph type="dt" sz="half" idx="10"/>
          </p:nvPr>
        </p:nvSpPr>
        <p:spPr/>
        <p:txBody>
          <a:bodyPr/>
          <a:lstStyle/>
          <a:p>
            <a:fld id="{8975E31C-AA8D-461D-9BED-A973F1D94190}" type="datetimeFigureOut">
              <a:rPr lang="da-DK" smtClean="0"/>
              <a:t>11.01.2021</a:t>
            </a:fld>
            <a:endParaRPr lang="da-DK"/>
          </a:p>
        </p:txBody>
      </p:sp>
      <p:sp>
        <p:nvSpPr>
          <p:cNvPr id="5" name="Pladsholder til sidefod 4">
            <a:extLst>
              <a:ext uri="{FF2B5EF4-FFF2-40B4-BE49-F238E27FC236}">
                <a16:creationId xmlns:a16="http://schemas.microsoft.com/office/drawing/2014/main" id="{83629589-8F5B-45D4-94FF-829A07A6650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66B526B-B2B7-4DF8-B382-07CEC52AB365}"/>
              </a:ext>
            </a:extLst>
          </p:cNvPr>
          <p:cNvSpPr>
            <a:spLocks noGrp="1"/>
          </p:cNvSpPr>
          <p:nvPr>
            <p:ph type="sldNum" sz="quarter" idx="12"/>
          </p:nvPr>
        </p:nvSpPr>
        <p:spPr/>
        <p:txBody>
          <a:bodyPr/>
          <a:lstStyle/>
          <a:p>
            <a:fld id="{6E74B1A7-B38A-4220-8660-C436D6B247A8}" type="slidenum">
              <a:rPr lang="da-DK" smtClean="0"/>
              <a:t>‹nr.›</a:t>
            </a:fld>
            <a:endParaRPr lang="da-DK"/>
          </a:p>
        </p:txBody>
      </p:sp>
    </p:spTree>
    <p:extLst>
      <p:ext uri="{BB962C8B-B14F-4D97-AF65-F5344CB8AC3E}">
        <p14:creationId xmlns:p14="http://schemas.microsoft.com/office/powerpoint/2010/main" val="1266282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okse">
    <p:spTree>
      <p:nvGrpSpPr>
        <p:cNvPr id="1" name=""/>
        <p:cNvGrpSpPr/>
        <p:nvPr/>
      </p:nvGrpSpPr>
      <p:grpSpPr>
        <a:xfrm>
          <a:off x="0" y="0"/>
          <a:ext cx="0" cy="0"/>
          <a:chOff x="0" y="0"/>
          <a:chExt cx="0" cy="0"/>
        </a:xfrm>
      </p:grpSpPr>
      <p:sp>
        <p:nvSpPr>
          <p:cNvPr id="9" name="Rektangel 8"/>
          <p:cNvSpPr/>
          <p:nvPr userDrawn="1"/>
        </p:nvSpPr>
        <p:spPr>
          <a:xfrm>
            <a:off x="6096000" y="2060848"/>
            <a:ext cx="5184576" cy="403244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 name="Rektangel 1"/>
          <p:cNvSpPr/>
          <p:nvPr userDrawn="1"/>
        </p:nvSpPr>
        <p:spPr>
          <a:xfrm>
            <a:off x="623392" y="2060848"/>
            <a:ext cx="5184576" cy="403244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5" name="Pladsholder til tekst 2"/>
          <p:cNvSpPr>
            <a:spLocks noGrp="1"/>
          </p:cNvSpPr>
          <p:nvPr>
            <p:ph type="body" idx="1"/>
          </p:nvPr>
        </p:nvSpPr>
        <p:spPr>
          <a:xfrm>
            <a:off x="911424" y="1412776"/>
            <a:ext cx="4800533"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6" name="Pladsholder til indhold 3"/>
          <p:cNvSpPr>
            <a:spLocks noGrp="1"/>
          </p:cNvSpPr>
          <p:nvPr>
            <p:ph sz="half" idx="2"/>
          </p:nvPr>
        </p:nvSpPr>
        <p:spPr>
          <a:xfrm>
            <a:off x="911424" y="2241339"/>
            <a:ext cx="4800533" cy="3951288"/>
          </a:xfrm>
          <a:prstGeom prst="rect">
            <a:avLst/>
          </a:prstGeom>
        </p:spPr>
        <p:txBody>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tekst 2"/>
          <p:cNvSpPr>
            <a:spLocks noGrp="1"/>
          </p:cNvSpPr>
          <p:nvPr>
            <p:ph type="body" idx="10"/>
          </p:nvPr>
        </p:nvSpPr>
        <p:spPr>
          <a:xfrm>
            <a:off x="6311956" y="1420483"/>
            <a:ext cx="4800533"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8" name="Pladsholder til indhold 3"/>
          <p:cNvSpPr>
            <a:spLocks noGrp="1"/>
          </p:cNvSpPr>
          <p:nvPr>
            <p:ph sz="half" idx="11"/>
          </p:nvPr>
        </p:nvSpPr>
        <p:spPr>
          <a:xfrm>
            <a:off x="6311956" y="2249046"/>
            <a:ext cx="4800533" cy="3951288"/>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526342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o indholdsobjekter">
    <p:spTree>
      <p:nvGrpSpPr>
        <p:cNvPr id="1" name=""/>
        <p:cNvGrpSpPr/>
        <p:nvPr/>
      </p:nvGrpSpPr>
      <p:grpSpPr>
        <a:xfrm>
          <a:off x="0" y="0"/>
          <a:ext cx="0" cy="0"/>
          <a:chOff x="0" y="0"/>
          <a:chExt cx="0" cy="0"/>
        </a:xfrm>
      </p:grpSpPr>
      <p:sp>
        <p:nvSpPr>
          <p:cNvPr id="8" name="Pladsholder til tekst 2"/>
          <p:cNvSpPr>
            <a:spLocks noGrp="1"/>
          </p:cNvSpPr>
          <p:nvPr>
            <p:ph type="body" idx="1"/>
          </p:nvPr>
        </p:nvSpPr>
        <p:spPr>
          <a:xfrm>
            <a:off x="911424" y="1412776"/>
            <a:ext cx="4800533"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9" name="Pladsholder til indhold 3"/>
          <p:cNvSpPr>
            <a:spLocks noGrp="1"/>
          </p:cNvSpPr>
          <p:nvPr>
            <p:ph sz="half" idx="2"/>
          </p:nvPr>
        </p:nvSpPr>
        <p:spPr>
          <a:xfrm>
            <a:off x="911424" y="2241339"/>
            <a:ext cx="4800533" cy="3951288"/>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tekst 2"/>
          <p:cNvSpPr>
            <a:spLocks noGrp="1"/>
          </p:cNvSpPr>
          <p:nvPr>
            <p:ph type="body" idx="10"/>
          </p:nvPr>
        </p:nvSpPr>
        <p:spPr>
          <a:xfrm>
            <a:off x="6311956" y="1420483"/>
            <a:ext cx="4800533"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13" name="Pladsholder til indhold 3"/>
          <p:cNvSpPr>
            <a:spLocks noGrp="1"/>
          </p:cNvSpPr>
          <p:nvPr>
            <p:ph sz="half" idx="11"/>
          </p:nvPr>
        </p:nvSpPr>
        <p:spPr>
          <a:xfrm>
            <a:off x="6311956" y="2249046"/>
            <a:ext cx="4800533" cy="3951288"/>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610315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o indholdsobjekter">
    <p:spTree>
      <p:nvGrpSpPr>
        <p:cNvPr id="1" name=""/>
        <p:cNvGrpSpPr/>
        <p:nvPr/>
      </p:nvGrpSpPr>
      <p:grpSpPr>
        <a:xfrm>
          <a:off x="0" y="0"/>
          <a:ext cx="0" cy="0"/>
          <a:chOff x="0" y="0"/>
          <a:chExt cx="0" cy="0"/>
        </a:xfrm>
      </p:grpSpPr>
      <p:sp>
        <p:nvSpPr>
          <p:cNvPr id="8" name="Pladsholder til tekst 2"/>
          <p:cNvSpPr>
            <a:spLocks noGrp="1"/>
          </p:cNvSpPr>
          <p:nvPr>
            <p:ph type="body" idx="1"/>
          </p:nvPr>
        </p:nvSpPr>
        <p:spPr>
          <a:xfrm>
            <a:off x="911424" y="1412776"/>
            <a:ext cx="4800533"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9" name="Pladsholder til indhold 3"/>
          <p:cNvSpPr>
            <a:spLocks noGrp="1"/>
          </p:cNvSpPr>
          <p:nvPr>
            <p:ph sz="half" idx="2"/>
          </p:nvPr>
        </p:nvSpPr>
        <p:spPr>
          <a:xfrm>
            <a:off x="911424" y="2241339"/>
            <a:ext cx="4800533" cy="3951288"/>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tekst 2"/>
          <p:cNvSpPr>
            <a:spLocks noGrp="1"/>
          </p:cNvSpPr>
          <p:nvPr>
            <p:ph type="body" idx="10"/>
          </p:nvPr>
        </p:nvSpPr>
        <p:spPr>
          <a:xfrm>
            <a:off x="6311956" y="1420483"/>
            <a:ext cx="4800533"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13" name="Pladsholder til indhold 3"/>
          <p:cNvSpPr>
            <a:spLocks noGrp="1"/>
          </p:cNvSpPr>
          <p:nvPr>
            <p:ph sz="half" idx="11"/>
          </p:nvPr>
        </p:nvSpPr>
        <p:spPr>
          <a:xfrm>
            <a:off x="6311956" y="2249046"/>
            <a:ext cx="4800533" cy="3951288"/>
          </a:xfrm>
          <a:prstGeom prst="rect">
            <a:avLst/>
          </a:prstGeo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744069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dhold">
    <p:spTree>
      <p:nvGrpSpPr>
        <p:cNvPr id="1" name=""/>
        <p:cNvGrpSpPr/>
        <p:nvPr/>
      </p:nvGrpSpPr>
      <p:grpSpPr>
        <a:xfrm>
          <a:off x="0" y="0"/>
          <a:ext cx="0" cy="0"/>
          <a:chOff x="0" y="0"/>
          <a:chExt cx="0" cy="0"/>
        </a:xfrm>
      </p:grpSpPr>
      <p:sp>
        <p:nvSpPr>
          <p:cNvPr id="17" name="Pladsholder til tekst 16"/>
          <p:cNvSpPr>
            <a:spLocks noGrp="1"/>
          </p:cNvSpPr>
          <p:nvPr>
            <p:ph type="body" sz="quarter" idx="11"/>
          </p:nvPr>
        </p:nvSpPr>
        <p:spPr>
          <a:xfrm>
            <a:off x="1007435" y="1484784"/>
            <a:ext cx="9217024" cy="648072"/>
          </a:xfrm>
          <a:prstGeom prst="rect">
            <a:avLst/>
          </a:prstGeom>
        </p:spPr>
        <p:txBody>
          <a:bodyPr/>
          <a:lstStyle>
            <a:lvl1pPr>
              <a:defRPr sz="3600" b="1">
                <a:solidFill>
                  <a:schemeClr val="tx1"/>
                </a:solidFill>
              </a:defRPr>
            </a:lvl1pPr>
          </a:lstStyle>
          <a:p>
            <a:pPr lvl="0"/>
            <a:r>
              <a:rPr lang="da-DK" dirty="0"/>
              <a:t>Klik for at redigere i master</a:t>
            </a:r>
          </a:p>
        </p:txBody>
      </p:sp>
      <p:sp>
        <p:nvSpPr>
          <p:cNvPr id="21" name="Pladsholder til tekst 20"/>
          <p:cNvSpPr>
            <a:spLocks noGrp="1"/>
          </p:cNvSpPr>
          <p:nvPr>
            <p:ph type="body" sz="quarter" idx="12"/>
          </p:nvPr>
        </p:nvSpPr>
        <p:spPr>
          <a:xfrm>
            <a:off x="1007435" y="2276872"/>
            <a:ext cx="8352928" cy="914400"/>
          </a:xfrm>
          <a:prstGeom prst="rect">
            <a:avLst/>
          </a:prstGeom>
        </p:spPr>
        <p:txBody>
          <a:bodyPr/>
          <a:lstStyle>
            <a:lvl1pPr>
              <a:defRPr>
                <a:solidFill>
                  <a:srgbClr val="595959"/>
                </a:solidFill>
              </a:defRPr>
            </a:lvl1pPr>
            <a:lvl2pPr>
              <a:defRPr>
                <a:solidFill>
                  <a:srgbClr val="595959"/>
                </a:solidFill>
                <a:latin typeface="Trebuchet MS"/>
                <a:cs typeface="Trebuchet MS"/>
              </a:defRPr>
            </a:lvl2pPr>
            <a:lvl3pPr>
              <a:defRPr>
                <a:solidFill>
                  <a:srgbClr val="595959"/>
                </a:solidFill>
                <a:latin typeface="Trebuchet MS"/>
                <a:cs typeface="Trebuchet MS"/>
              </a:defRPr>
            </a:lvl3pPr>
            <a:lvl4pPr>
              <a:defRPr>
                <a:solidFill>
                  <a:srgbClr val="595959"/>
                </a:solidFill>
                <a:latin typeface="Trebuchet MS"/>
                <a:cs typeface="Trebuchet MS"/>
              </a:defRPr>
            </a:lvl4pPr>
            <a:lvl5pPr>
              <a:defRPr>
                <a:solidFill>
                  <a:srgbClr val="595959"/>
                </a:solidFill>
                <a:latin typeface="Trebuchet MS"/>
                <a:cs typeface="Trebuchet MS"/>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350291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oto 12">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89032" y="1056106"/>
            <a:ext cx="4802968" cy="4745789"/>
          </a:xfrm>
          <a:prstGeom prst="rect">
            <a:avLst/>
          </a:prstGeom>
        </p:spPr>
      </p:pic>
      <p:sp>
        <p:nvSpPr>
          <p:cNvPr id="4" name="Pladsholder til tekst 2"/>
          <p:cNvSpPr>
            <a:spLocks noGrp="1"/>
          </p:cNvSpPr>
          <p:nvPr>
            <p:ph type="body" idx="1"/>
          </p:nvPr>
        </p:nvSpPr>
        <p:spPr>
          <a:xfrm>
            <a:off x="609600" y="1052736"/>
            <a:ext cx="635049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5" name="Pladsholder til indhold 3"/>
          <p:cNvSpPr>
            <a:spLocks noGrp="1"/>
          </p:cNvSpPr>
          <p:nvPr>
            <p:ph sz="half" idx="2"/>
          </p:nvPr>
        </p:nvSpPr>
        <p:spPr>
          <a:xfrm>
            <a:off x="609600" y="1881299"/>
            <a:ext cx="635049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4269819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6" name="Tekstfelt 5"/>
          <p:cNvSpPr txBox="1"/>
          <p:nvPr userDrawn="1"/>
        </p:nvSpPr>
        <p:spPr>
          <a:xfrm>
            <a:off x="9887383" y="658556"/>
            <a:ext cx="184731" cy="369332"/>
          </a:xfrm>
          <a:prstGeom prst="rect">
            <a:avLst/>
          </a:prstGeom>
          <a:noFill/>
        </p:spPr>
        <p:txBody>
          <a:bodyPr wrap="none" rtlCol="0">
            <a:spAutoFit/>
          </a:bodyPr>
          <a:lstStyle/>
          <a:p>
            <a:endParaRPr lang="da-DK" sz="1800" dirty="0"/>
          </a:p>
        </p:txBody>
      </p:sp>
    </p:spTree>
    <p:extLst>
      <p:ext uri="{BB962C8B-B14F-4D97-AF65-F5344CB8AC3E}">
        <p14:creationId xmlns:p14="http://schemas.microsoft.com/office/powerpoint/2010/main" val="1055413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oto indsæt selv3">
    <p:spTree>
      <p:nvGrpSpPr>
        <p:cNvPr id="1" name=""/>
        <p:cNvGrpSpPr/>
        <p:nvPr/>
      </p:nvGrpSpPr>
      <p:grpSpPr>
        <a:xfrm>
          <a:off x="0" y="0"/>
          <a:ext cx="0" cy="0"/>
          <a:chOff x="0" y="0"/>
          <a:chExt cx="0" cy="0"/>
        </a:xfrm>
      </p:grpSpPr>
      <p:sp>
        <p:nvSpPr>
          <p:cNvPr id="3" name="Pladsholder til tekst 2"/>
          <p:cNvSpPr>
            <a:spLocks noGrp="1"/>
          </p:cNvSpPr>
          <p:nvPr>
            <p:ph type="body" idx="1"/>
          </p:nvPr>
        </p:nvSpPr>
        <p:spPr>
          <a:xfrm>
            <a:off x="609600" y="692696"/>
            <a:ext cx="8270709"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4" name="Pladsholder til indhold 3"/>
          <p:cNvSpPr>
            <a:spLocks noGrp="1"/>
          </p:cNvSpPr>
          <p:nvPr>
            <p:ph sz="half" idx="2"/>
          </p:nvPr>
        </p:nvSpPr>
        <p:spPr>
          <a:xfrm>
            <a:off x="609600" y="1628800"/>
            <a:ext cx="8846773" cy="420346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billede 6"/>
          <p:cNvSpPr>
            <a:spLocks noGrp="1"/>
          </p:cNvSpPr>
          <p:nvPr>
            <p:ph type="pic" sz="quarter" idx="10" hasCustomPrompt="1"/>
          </p:nvPr>
        </p:nvSpPr>
        <p:spPr>
          <a:xfrm>
            <a:off x="9797277" y="1080059"/>
            <a:ext cx="2394723" cy="4752528"/>
          </a:xfrm>
          <a:prstGeom prst="rect">
            <a:avLst/>
          </a:prstGeom>
        </p:spPr>
        <p:txBody>
          <a:bodyPr/>
          <a:lstStyle>
            <a:lvl1pPr algn="ctr">
              <a:defRPr sz="1200"/>
            </a:lvl1pPr>
          </a:lstStyle>
          <a:p>
            <a:r>
              <a:rPr lang="da-DK" dirty="0"/>
              <a:t>Indsæt selv billede her</a:t>
            </a:r>
          </a:p>
        </p:txBody>
      </p:sp>
    </p:spTree>
    <p:extLst>
      <p:ext uri="{BB962C8B-B14F-4D97-AF65-F5344CB8AC3E}">
        <p14:creationId xmlns:p14="http://schemas.microsoft.com/office/powerpoint/2010/main" val="1876549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9135C3-1D44-4E12-863A-5D1CCE66540B}"/>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64D6FE8-6A48-4156-81CD-3B340DCE071C}"/>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74974BD-754D-4625-B7AE-06E3D4E4BF70}"/>
              </a:ext>
            </a:extLst>
          </p:cNvPr>
          <p:cNvSpPr>
            <a:spLocks noGrp="1"/>
          </p:cNvSpPr>
          <p:nvPr>
            <p:ph type="dt" sz="half" idx="10"/>
          </p:nvPr>
        </p:nvSpPr>
        <p:spPr/>
        <p:txBody>
          <a:bodyPr/>
          <a:lstStyle/>
          <a:p>
            <a:fld id="{8975E31C-AA8D-461D-9BED-A973F1D94190}" type="datetimeFigureOut">
              <a:rPr lang="da-DK" smtClean="0"/>
              <a:t>11.01.2021</a:t>
            </a:fld>
            <a:endParaRPr lang="da-DK"/>
          </a:p>
        </p:txBody>
      </p:sp>
      <p:sp>
        <p:nvSpPr>
          <p:cNvPr id="5" name="Pladsholder til sidefod 4">
            <a:extLst>
              <a:ext uri="{FF2B5EF4-FFF2-40B4-BE49-F238E27FC236}">
                <a16:creationId xmlns:a16="http://schemas.microsoft.com/office/drawing/2014/main" id="{DD1BD895-65F7-4447-82C9-1C868BB62B2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25271B4-7C55-457B-AEAB-7B14A9C6BA7F}"/>
              </a:ext>
            </a:extLst>
          </p:cNvPr>
          <p:cNvSpPr>
            <a:spLocks noGrp="1"/>
          </p:cNvSpPr>
          <p:nvPr>
            <p:ph type="sldNum" sz="quarter" idx="12"/>
          </p:nvPr>
        </p:nvSpPr>
        <p:spPr/>
        <p:txBody>
          <a:bodyPr/>
          <a:lstStyle/>
          <a:p>
            <a:fld id="{6E74B1A7-B38A-4220-8660-C436D6B247A8}" type="slidenum">
              <a:rPr lang="da-DK" smtClean="0"/>
              <a:t>‹nr.›</a:t>
            </a:fld>
            <a:endParaRPr lang="da-DK"/>
          </a:p>
        </p:txBody>
      </p:sp>
    </p:spTree>
    <p:extLst>
      <p:ext uri="{BB962C8B-B14F-4D97-AF65-F5344CB8AC3E}">
        <p14:creationId xmlns:p14="http://schemas.microsoft.com/office/powerpoint/2010/main" val="3806787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621CF-F736-4626-B2EA-EA724AB7F3DA}"/>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6B58448-7FEA-464C-9193-152325B9F8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7AAFFF0A-1F8B-42F5-88CC-B51760C307C9}"/>
              </a:ext>
            </a:extLst>
          </p:cNvPr>
          <p:cNvSpPr>
            <a:spLocks noGrp="1"/>
          </p:cNvSpPr>
          <p:nvPr>
            <p:ph type="dt" sz="half" idx="10"/>
          </p:nvPr>
        </p:nvSpPr>
        <p:spPr/>
        <p:txBody>
          <a:bodyPr/>
          <a:lstStyle/>
          <a:p>
            <a:fld id="{8975E31C-AA8D-461D-9BED-A973F1D94190}" type="datetimeFigureOut">
              <a:rPr lang="da-DK" smtClean="0"/>
              <a:t>11.01.2021</a:t>
            </a:fld>
            <a:endParaRPr lang="da-DK"/>
          </a:p>
        </p:txBody>
      </p:sp>
      <p:sp>
        <p:nvSpPr>
          <p:cNvPr id="5" name="Pladsholder til sidefod 4">
            <a:extLst>
              <a:ext uri="{FF2B5EF4-FFF2-40B4-BE49-F238E27FC236}">
                <a16:creationId xmlns:a16="http://schemas.microsoft.com/office/drawing/2014/main" id="{D75BF629-D83D-4144-BF18-C7B47D28DD5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ABEFB53-8A6F-4FD7-84BB-E8DDA5A65740}"/>
              </a:ext>
            </a:extLst>
          </p:cNvPr>
          <p:cNvSpPr>
            <a:spLocks noGrp="1"/>
          </p:cNvSpPr>
          <p:nvPr>
            <p:ph type="sldNum" sz="quarter" idx="12"/>
          </p:nvPr>
        </p:nvSpPr>
        <p:spPr/>
        <p:txBody>
          <a:bodyPr/>
          <a:lstStyle/>
          <a:p>
            <a:fld id="{6E74B1A7-B38A-4220-8660-C436D6B247A8}" type="slidenum">
              <a:rPr lang="da-DK" smtClean="0"/>
              <a:t>‹nr.›</a:t>
            </a:fld>
            <a:endParaRPr lang="da-DK"/>
          </a:p>
        </p:txBody>
      </p:sp>
    </p:spTree>
    <p:extLst>
      <p:ext uri="{BB962C8B-B14F-4D97-AF65-F5344CB8AC3E}">
        <p14:creationId xmlns:p14="http://schemas.microsoft.com/office/powerpoint/2010/main" val="958321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447EB-AC2A-4BFB-85B5-E791BA112348}"/>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8111817-FE48-4596-8BBE-EDA6BBD0E74B}"/>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6DF0E578-0D18-4A90-B6BB-C1DCFFAC654C}"/>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7351B2BB-2C7C-4EFD-AEA2-502045FDFF48}"/>
              </a:ext>
            </a:extLst>
          </p:cNvPr>
          <p:cNvSpPr>
            <a:spLocks noGrp="1"/>
          </p:cNvSpPr>
          <p:nvPr>
            <p:ph type="dt" sz="half" idx="10"/>
          </p:nvPr>
        </p:nvSpPr>
        <p:spPr/>
        <p:txBody>
          <a:bodyPr/>
          <a:lstStyle/>
          <a:p>
            <a:fld id="{8975E31C-AA8D-461D-9BED-A973F1D94190}" type="datetimeFigureOut">
              <a:rPr lang="da-DK" smtClean="0"/>
              <a:t>11.01.2021</a:t>
            </a:fld>
            <a:endParaRPr lang="da-DK"/>
          </a:p>
        </p:txBody>
      </p:sp>
      <p:sp>
        <p:nvSpPr>
          <p:cNvPr id="6" name="Pladsholder til sidefod 5">
            <a:extLst>
              <a:ext uri="{FF2B5EF4-FFF2-40B4-BE49-F238E27FC236}">
                <a16:creationId xmlns:a16="http://schemas.microsoft.com/office/drawing/2014/main" id="{869F0707-EC98-402E-9454-C5DC9067106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7F5EFD9-2586-4FF4-B2AD-5EAF682E9A31}"/>
              </a:ext>
            </a:extLst>
          </p:cNvPr>
          <p:cNvSpPr>
            <a:spLocks noGrp="1"/>
          </p:cNvSpPr>
          <p:nvPr>
            <p:ph type="sldNum" sz="quarter" idx="12"/>
          </p:nvPr>
        </p:nvSpPr>
        <p:spPr/>
        <p:txBody>
          <a:bodyPr/>
          <a:lstStyle/>
          <a:p>
            <a:fld id="{6E74B1A7-B38A-4220-8660-C436D6B247A8}" type="slidenum">
              <a:rPr lang="da-DK" smtClean="0"/>
              <a:t>‹nr.›</a:t>
            </a:fld>
            <a:endParaRPr lang="da-DK"/>
          </a:p>
        </p:txBody>
      </p:sp>
    </p:spTree>
    <p:extLst>
      <p:ext uri="{BB962C8B-B14F-4D97-AF65-F5344CB8AC3E}">
        <p14:creationId xmlns:p14="http://schemas.microsoft.com/office/powerpoint/2010/main" val="717256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EB26BB-83DB-4E7E-87DD-61E960D34D09}"/>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C813633-D669-4C3E-8C47-988315F885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A8606F9C-D114-4CBA-8635-51A546BC98BB}"/>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03654DC8-DD45-4FFD-A509-39544224D6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254BF0B5-114E-484F-ADBA-555CB366E707}"/>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44D91303-0664-4B1C-B59F-61AB9C187381}"/>
              </a:ext>
            </a:extLst>
          </p:cNvPr>
          <p:cNvSpPr>
            <a:spLocks noGrp="1"/>
          </p:cNvSpPr>
          <p:nvPr>
            <p:ph type="dt" sz="half" idx="10"/>
          </p:nvPr>
        </p:nvSpPr>
        <p:spPr/>
        <p:txBody>
          <a:bodyPr/>
          <a:lstStyle/>
          <a:p>
            <a:fld id="{8975E31C-AA8D-461D-9BED-A973F1D94190}" type="datetimeFigureOut">
              <a:rPr lang="da-DK" smtClean="0"/>
              <a:t>11.01.2021</a:t>
            </a:fld>
            <a:endParaRPr lang="da-DK"/>
          </a:p>
        </p:txBody>
      </p:sp>
      <p:sp>
        <p:nvSpPr>
          <p:cNvPr id="8" name="Pladsholder til sidefod 7">
            <a:extLst>
              <a:ext uri="{FF2B5EF4-FFF2-40B4-BE49-F238E27FC236}">
                <a16:creationId xmlns:a16="http://schemas.microsoft.com/office/drawing/2014/main" id="{4568B85E-34F3-4178-89C8-4680CBD8657A}"/>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20D50923-8B83-4964-8EE7-5DCC32481DF7}"/>
              </a:ext>
            </a:extLst>
          </p:cNvPr>
          <p:cNvSpPr>
            <a:spLocks noGrp="1"/>
          </p:cNvSpPr>
          <p:nvPr>
            <p:ph type="sldNum" sz="quarter" idx="12"/>
          </p:nvPr>
        </p:nvSpPr>
        <p:spPr/>
        <p:txBody>
          <a:bodyPr/>
          <a:lstStyle/>
          <a:p>
            <a:fld id="{6E74B1A7-B38A-4220-8660-C436D6B247A8}" type="slidenum">
              <a:rPr lang="da-DK" smtClean="0"/>
              <a:t>‹nr.›</a:t>
            </a:fld>
            <a:endParaRPr lang="da-DK"/>
          </a:p>
        </p:txBody>
      </p:sp>
    </p:spTree>
    <p:extLst>
      <p:ext uri="{BB962C8B-B14F-4D97-AF65-F5344CB8AC3E}">
        <p14:creationId xmlns:p14="http://schemas.microsoft.com/office/powerpoint/2010/main" val="1015632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218780-9609-4D11-A4A9-4218B563C73F}"/>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A4889DF-384C-46CE-8A29-831AC504295A}"/>
              </a:ext>
            </a:extLst>
          </p:cNvPr>
          <p:cNvSpPr>
            <a:spLocks noGrp="1"/>
          </p:cNvSpPr>
          <p:nvPr>
            <p:ph type="dt" sz="half" idx="10"/>
          </p:nvPr>
        </p:nvSpPr>
        <p:spPr/>
        <p:txBody>
          <a:bodyPr/>
          <a:lstStyle/>
          <a:p>
            <a:fld id="{8975E31C-AA8D-461D-9BED-A973F1D94190}" type="datetimeFigureOut">
              <a:rPr lang="da-DK" smtClean="0"/>
              <a:t>11.01.2021</a:t>
            </a:fld>
            <a:endParaRPr lang="da-DK"/>
          </a:p>
        </p:txBody>
      </p:sp>
      <p:sp>
        <p:nvSpPr>
          <p:cNvPr id="4" name="Pladsholder til sidefod 3">
            <a:extLst>
              <a:ext uri="{FF2B5EF4-FFF2-40B4-BE49-F238E27FC236}">
                <a16:creationId xmlns:a16="http://schemas.microsoft.com/office/drawing/2014/main" id="{199632C3-14BC-438F-9576-30B5FF0C7686}"/>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82982471-E40B-41B1-B313-4F9EE3FBD795}"/>
              </a:ext>
            </a:extLst>
          </p:cNvPr>
          <p:cNvSpPr>
            <a:spLocks noGrp="1"/>
          </p:cNvSpPr>
          <p:nvPr>
            <p:ph type="sldNum" sz="quarter" idx="12"/>
          </p:nvPr>
        </p:nvSpPr>
        <p:spPr/>
        <p:txBody>
          <a:bodyPr/>
          <a:lstStyle/>
          <a:p>
            <a:fld id="{6E74B1A7-B38A-4220-8660-C436D6B247A8}" type="slidenum">
              <a:rPr lang="da-DK" smtClean="0"/>
              <a:t>‹nr.›</a:t>
            </a:fld>
            <a:endParaRPr lang="da-DK"/>
          </a:p>
        </p:txBody>
      </p:sp>
    </p:spTree>
    <p:extLst>
      <p:ext uri="{BB962C8B-B14F-4D97-AF65-F5344CB8AC3E}">
        <p14:creationId xmlns:p14="http://schemas.microsoft.com/office/powerpoint/2010/main" val="70569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97F3D8F-C0B5-442C-9F58-FE57EEE22791}"/>
              </a:ext>
            </a:extLst>
          </p:cNvPr>
          <p:cNvSpPr>
            <a:spLocks noGrp="1"/>
          </p:cNvSpPr>
          <p:nvPr>
            <p:ph type="dt" sz="half" idx="10"/>
          </p:nvPr>
        </p:nvSpPr>
        <p:spPr/>
        <p:txBody>
          <a:bodyPr/>
          <a:lstStyle/>
          <a:p>
            <a:fld id="{8975E31C-AA8D-461D-9BED-A973F1D94190}" type="datetimeFigureOut">
              <a:rPr lang="da-DK" smtClean="0"/>
              <a:t>11.01.2021</a:t>
            </a:fld>
            <a:endParaRPr lang="da-DK"/>
          </a:p>
        </p:txBody>
      </p:sp>
      <p:sp>
        <p:nvSpPr>
          <p:cNvPr id="3" name="Pladsholder til sidefod 2">
            <a:extLst>
              <a:ext uri="{FF2B5EF4-FFF2-40B4-BE49-F238E27FC236}">
                <a16:creationId xmlns:a16="http://schemas.microsoft.com/office/drawing/2014/main" id="{5C68C20C-23D1-4221-BFF3-A9725A73F707}"/>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75120EBD-F837-4A2D-B2C3-1FDA36A1B677}"/>
              </a:ext>
            </a:extLst>
          </p:cNvPr>
          <p:cNvSpPr>
            <a:spLocks noGrp="1"/>
          </p:cNvSpPr>
          <p:nvPr>
            <p:ph type="sldNum" sz="quarter" idx="12"/>
          </p:nvPr>
        </p:nvSpPr>
        <p:spPr/>
        <p:txBody>
          <a:bodyPr/>
          <a:lstStyle/>
          <a:p>
            <a:fld id="{6E74B1A7-B38A-4220-8660-C436D6B247A8}" type="slidenum">
              <a:rPr lang="da-DK" smtClean="0"/>
              <a:t>‹nr.›</a:t>
            </a:fld>
            <a:endParaRPr lang="da-DK"/>
          </a:p>
        </p:txBody>
      </p:sp>
    </p:spTree>
    <p:extLst>
      <p:ext uri="{BB962C8B-B14F-4D97-AF65-F5344CB8AC3E}">
        <p14:creationId xmlns:p14="http://schemas.microsoft.com/office/powerpoint/2010/main" val="753188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90C2EA-AF0A-42BE-BB99-F4D948A4B70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2D30E102-3C22-41C5-AF92-D4295DFBB1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4A4E0D43-A185-49F9-9210-34495BC3C7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FFC9E8A-0AD4-4FCB-878E-50F435A37389}"/>
              </a:ext>
            </a:extLst>
          </p:cNvPr>
          <p:cNvSpPr>
            <a:spLocks noGrp="1"/>
          </p:cNvSpPr>
          <p:nvPr>
            <p:ph type="dt" sz="half" idx="10"/>
          </p:nvPr>
        </p:nvSpPr>
        <p:spPr/>
        <p:txBody>
          <a:bodyPr/>
          <a:lstStyle/>
          <a:p>
            <a:fld id="{8975E31C-AA8D-461D-9BED-A973F1D94190}" type="datetimeFigureOut">
              <a:rPr lang="da-DK" smtClean="0"/>
              <a:t>11.01.2021</a:t>
            </a:fld>
            <a:endParaRPr lang="da-DK"/>
          </a:p>
        </p:txBody>
      </p:sp>
      <p:sp>
        <p:nvSpPr>
          <p:cNvPr id="6" name="Pladsholder til sidefod 5">
            <a:extLst>
              <a:ext uri="{FF2B5EF4-FFF2-40B4-BE49-F238E27FC236}">
                <a16:creationId xmlns:a16="http://schemas.microsoft.com/office/drawing/2014/main" id="{1DA92B40-5109-4700-ABE6-0FBAB404F1A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3FE4557-EE80-4F83-AD62-ED0EE16DA294}"/>
              </a:ext>
            </a:extLst>
          </p:cNvPr>
          <p:cNvSpPr>
            <a:spLocks noGrp="1"/>
          </p:cNvSpPr>
          <p:nvPr>
            <p:ph type="sldNum" sz="quarter" idx="12"/>
          </p:nvPr>
        </p:nvSpPr>
        <p:spPr/>
        <p:txBody>
          <a:bodyPr/>
          <a:lstStyle/>
          <a:p>
            <a:fld id="{6E74B1A7-B38A-4220-8660-C436D6B247A8}" type="slidenum">
              <a:rPr lang="da-DK" smtClean="0"/>
              <a:t>‹nr.›</a:t>
            </a:fld>
            <a:endParaRPr lang="da-DK"/>
          </a:p>
        </p:txBody>
      </p:sp>
    </p:spTree>
    <p:extLst>
      <p:ext uri="{BB962C8B-B14F-4D97-AF65-F5344CB8AC3E}">
        <p14:creationId xmlns:p14="http://schemas.microsoft.com/office/powerpoint/2010/main" val="3668031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6378C-9549-4FF8-85ED-9181E5229EE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C413F4D4-3611-4FB1-9376-D86924852F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D3CE486A-10AB-46A9-845D-0B72E4868A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7534DB0-EB80-4F2D-8BED-2F7770038BCE}"/>
              </a:ext>
            </a:extLst>
          </p:cNvPr>
          <p:cNvSpPr>
            <a:spLocks noGrp="1"/>
          </p:cNvSpPr>
          <p:nvPr>
            <p:ph type="dt" sz="half" idx="10"/>
          </p:nvPr>
        </p:nvSpPr>
        <p:spPr/>
        <p:txBody>
          <a:bodyPr/>
          <a:lstStyle/>
          <a:p>
            <a:fld id="{8975E31C-AA8D-461D-9BED-A973F1D94190}" type="datetimeFigureOut">
              <a:rPr lang="da-DK" smtClean="0"/>
              <a:t>11.01.2021</a:t>
            </a:fld>
            <a:endParaRPr lang="da-DK"/>
          </a:p>
        </p:txBody>
      </p:sp>
      <p:sp>
        <p:nvSpPr>
          <p:cNvPr id="6" name="Pladsholder til sidefod 5">
            <a:extLst>
              <a:ext uri="{FF2B5EF4-FFF2-40B4-BE49-F238E27FC236}">
                <a16:creationId xmlns:a16="http://schemas.microsoft.com/office/drawing/2014/main" id="{2248D4EB-9A13-41B6-9339-53E3C99FA15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9A14D66-77FF-4F9A-9653-F7BCF78A699B}"/>
              </a:ext>
            </a:extLst>
          </p:cNvPr>
          <p:cNvSpPr>
            <a:spLocks noGrp="1"/>
          </p:cNvSpPr>
          <p:nvPr>
            <p:ph type="sldNum" sz="quarter" idx="12"/>
          </p:nvPr>
        </p:nvSpPr>
        <p:spPr/>
        <p:txBody>
          <a:bodyPr/>
          <a:lstStyle/>
          <a:p>
            <a:fld id="{6E74B1A7-B38A-4220-8660-C436D6B247A8}" type="slidenum">
              <a:rPr lang="da-DK" smtClean="0"/>
              <a:t>‹nr.›</a:t>
            </a:fld>
            <a:endParaRPr lang="da-DK"/>
          </a:p>
        </p:txBody>
      </p:sp>
    </p:spTree>
    <p:extLst>
      <p:ext uri="{BB962C8B-B14F-4D97-AF65-F5344CB8AC3E}">
        <p14:creationId xmlns:p14="http://schemas.microsoft.com/office/powerpoint/2010/main" val="2965941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2FD140F-1F57-4A84-9411-D984C8E76E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42C472E-661A-4C24-886A-E4A2FBB3AC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C389385-D3CB-4770-81DD-D489DB394F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75E31C-AA8D-461D-9BED-A973F1D94190}" type="datetimeFigureOut">
              <a:rPr lang="da-DK" smtClean="0"/>
              <a:t>11.01.2021</a:t>
            </a:fld>
            <a:endParaRPr lang="da-DK"/>
          </a:p>
        </p:txBody>
      </p:sp>
      <p:sp>
        <p:nvSpPr>
          <p:cNvPr id="5" name="Pladsholder til sidefod 4">
            <a:extLst>
              <a:ext uri="{FF2B5EF4-FFF2-40B4-BE49-F238E27FC236}">
                <a16:creationId xmlns:a16="http://schemas.microsoft.com/office/drawing/2014/main" id="{6DC99ED6-FE57-45C4-817D-B5FF1F4293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A6E938F0-3437-4D95-AF38-B7D7CB98D0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74B1A7-B38A-4220-8660-C436D6B247A8}" type="slidenum">
              <a:rPr lang="da-DK" smtClean="0"/>
              <a:t>‹nr.›</a:t>
            </a:fld>
            <a:endParaRPr lang="da-DK"/>
          </a:p>
        </p:txBody>
      </p:sp>
      <p:pic>
        <p:nvPicPr>
          <p:cNvPr id="7" name="Billede 6">
            <a:extLst>
              <a:ext uri="{FF2B5EF4-FFF2-40B4-BE49-F238E27FC236}">
                <a16:creationId xmlns:a16="http://schemas.microsoft.com/office/drawing/2014/main" id="{7D47AB4E-704A-6F4F-AF0A-82B89BEDEB71}"/>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9651000" y="6267450"/>
            <a:ext cx="2160000" cy="403007"/>
          </a:xfrm>
          <a:prstGeom prst="rect">
            <a:avLst/>
          </a:prstGeom>
        </p:spPr>
      </p:pic>
    </p:spTree>
    <p:extLst>
      <p:ext uri="{BB962C8B-B14F-4D97-AF65-F5344CB8AC3E}">
        <p14:creationId xmlns:p14="http://schemas.microsoft.com/office/powerpoint/2010/main" val="2564726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hyperlink" Target="http://bygningsreglementet.dk/Tekniske-bestemmelser/11/Kra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7.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s://eksempelsamling.bygningsreglementet.dk/ex_aendringer_krav"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hyperlink" Target="https://www.byggeriogenergi.dk/media/2471/gulvrenoveringsguide.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hyperlink" Target="https://historisk.bygningsreglementet.dk/file/585181/ofte_rentable_konstruktioner.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hyperlink" Target="file:///C:/Users/ibo/Downloads/Vejledning%20Ofte%20rentable%20konstruktioner_BR18_januar19.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eksempelsamling.bygningsreglementet.dk/ex_aendringer_krav"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hyperlink" Target="https://www.byggeriogenergi.dk/vaerktoejer/energiloesninger-oversigt/#1390,1394,1404" TargetMode="Externa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hyperlink" Target="http://www.besparelsesberegner.sbi.dk/bld"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hyperlink" Target="https://krav.byggeriogenergi.dk/"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hyperlink" Target="file:///C:/Users/ibo/Downloads/Vejledning%20Ofte%20rentable%20konstruktioner_BR18_januar19.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27.jpeg"/><Relationship Id="rId4" Type="http://schemas.openxmlformats.org/officeDocument/2006/relationships/image" Target="../media/image21.jpe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hyperlink" Target="http://bygningsreglementet.dk/Tekniske-bestemmelser/11/BRV/Energiforbrug/Kap-2_0" TargetMode="External"/><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18.xml"/><Relationship Id="rId5" Type="http://schemas.openxmlformats.org/officeDocument/2006/relationships/image" Target="../media/image74.jpeg"/><Relationship Id="rId4" Type="http://schemas.openxmlformats.org/officeDocument/2006/relationships/image" Target="../media/image73.jpeg"/></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hyperlink" Target="https://bygningsreglementet.dk/Tekniske-bestemmelser/11/Krav"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7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98.emf"/></Relationships>
</file>

<file path=ppt/slides/_rels/slide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8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86.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10.emf"/></Relationships>
</file>

<file path=ppt/slides/_rels/slide8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9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459D63-47E6-492D-9C21-C5467F513BCD}"/>
              </a:ext>
            </a:extLst>
          </p:cNvPr>
          <p:cNvSpPr>
            <a:spLocks noGrp="1"/>
          </p:cNvSpPr>
          <p:nvPr>
            <p:ph type="ctrTitle"/>
          </p:nvPr>
        </p:nvSpPr>
        <p:spPr>
          <a:xfrm>
            <a:off x="3938954" y="868362"/>
            <a:ext cx="9144000" cy="2387600"/>
          </a:xfrm>
        </p:spPr>
        <p:txBody>
          <a:bodyPr>
            <a:normAutofit/>
          </a:bodyPr>
          <a:lstStyle/>
          <a:p>
            <a:pPr algn="l"/>
            <a:r>
              <a:rPr lang="da-DK" sz="4800" b="1" dirty="0"/>
              <a:t>Renovering af strøgulve</a:t>
            </a:r>
          </a:p>
        </p:txBody>
      </p:sp>
      <p:sp>
        <p:nvSpPr>
          <p:cNvPr id="5" name="Tekstfelt 4">
            <a:extLst>
              <a:ext uri="{FF2B5EF4-FFF2-40B4-BE49-F238E27FC236}">
                <a16:creationId xmlns:a16="http://schemas.microsoft.com/office/drawing/2014/main" id="{4F6BC978-79D8-40F0-A5F7-34AC46E49B98}"/>
              </a:ext>
            </a:extLst>
          </p:cNvPr>
          <p:cNvSpPr txBox="1"/>
          <p:nvPr/>
        </p:nvSpPr>
        <p:spPr>
          <a:xfrm>
            <a:off x="3044780" y="4349942"/>
            <a:ext cx="6541477" cy="707886"/>
          </a:xfrm>
          <a:prstGeom prst="rect">
            <a:avLst/>
          </a:prstGeom>
          <a:noFill/>
        </p:spPr>
        <p:txBody>
          <a:bodyPr wrap="square" rtlCol="0">
            <a:spAutoFit/>
          </a:bodyPr>
          <a:lstStyle/>
          <a:p>
            <a:endParaRPr lang="da-DK" sz="4000" dirty="0"/>
          </a:p>
        </p:txBody>
      </p:sp>
      <p:pic>
        <p:nvPicPr>
          <p:cNvPr id="6" name="Billede 5" descr="Et billede, der indeholder bygning, gulv, hård, træ&#10;&#10;Automatisk genereret beskrivelse">
            <a:extLst>
              <a:ext uri="{FF2B5EF4-FFF2-40B4-BE49-F238E27FC236}">
                <a16:creationId xmlns:a16="http://schemas.microsoft.com/office/drawing/2014/main" id="{E43EA861-E55C-B048-A5B2-55EFE3DA6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391152" cy="6858000"/>
          </a:xfrm>
          <a:prstGeom prst="rect">
            <a:avLst/>
          </a:prstGeom>
        </p:spPr>
      </p:pic>
    </p:spTree>
    <p:extLst>
      <p:ext uri="{BB962C8B-B14F-4D97-AF65-F5344CB8AC3E}">
        <p14:creationId xmlns:p14="http://schemas.microsoft.com/office/powerpoint/2010/main" val="1590163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21F472-2538-44D6-AA12-F3EDFA7CF115}"/>
              </a:ext>
            </a:extLst>
          </p:cNvPr>
          <p:cNvSpPr>
            <a:spLocks noGrp="1"/>
          </p:cNvSpPr>
          <p:nvPr>
            <p:ph type="title"/>
          </p:nvPr>
        </p:nvSpPr>
        <p:spPr>
          <a:xfrm>
            <a:off x="683455" y="-352327"/>
            <a:ext cx="10515600" cy="1325563"/>
          </a:xfrm>
        </p:spPr>
        <p:txBody>
          <a:bodyPr>
            <a:normAutofit/>
          </a:bodyPr>
          <a:lstStyle/>
          <a:p>
            <a:r>
              <a:rPr lang="da-DK" sz="3200" dirty="0"/>
              <a:t>De her taler vi om</a:t>
            </a:r>
          </a:p>
        </p:txBody>
      </p:sp>
      <p:sp>
        <p:nvSpPr>
          <p:cNvPr id="3" name="Pladsholder til indhold 2">
            <a:extLst>
              <a:ext uri="{FF2B5EF4-FFF2-40B4-BE49-F238E27FC236}">
                <a16:creationId xmlns:a16="http://schemas.microsoft.com/office/drawing/2014/main" id="{759677B2-7DF7-4AB6-85D1-9AB4B165B58F}"/>
              </a:ext>
            </a:extLst>
          </p:cNvPr>
          <p:cNvSpPr>
            <a:spLocks noGrp="1"/>
          </p:cNvSpPr>
          <p:nvPr>
            <p:ph idx="1"/>
          </p:nvPr>
        </p:nvSpPr>
        <p:spPr/>
        <p:txBody>
          <a:bodyPr/>
          <a:lstStyle/>
          <a:p>
            <a:endParaRPr lang="da-DK" dirty="0"/>
          </a:p>
        </p:txBody>
      </p:sp>
      <p:pic>
        <p:nvPicPr>
          <p:cNvPr id="4" name="Billede 3">
            <a:extLst>
              <a:ext uri="{FF2B5EF4-FFF2-40B4-BE49-F238E27FC236}">
                <a16:creationId xmlns:a16="http://schemas.microsoft.com/office/drawing/2014/main" id="{75956A7D-6B01-4E59-AD58-F199F5D01260}"/>
              </a:ext>
            </a:extLst>
          </p:cNvPr>
          <p:cNvPicPr>
            <a:picLocks noChangeAspect="1"/>
          </p:cNvPicPr>
          <p:nvPr/>
        </p:nvPicPr>
        <p:blipFill>
          <a:blip r:embed="rId3"/>
          <a:stretch>
            <a:fillRect/>
          </a:stretch>
        </p:blipFill>
        <p:spPr>
          <a:xfrm>
            <a:off x="3615396" y="509908"/>
            <a:ext cx="8279621" cy="6256493"/>
          </a:xfrm>
          <a:prstGeom prst="rect">
            <a:avLst/>
          </a:prstGeom>
        </p:spPr>
      </p:pic>
      <p:sp>
        <p:nvSpPr>
          <p:cNvPr id="5" name="Tekstfelt 4">
            <a:extLst>
              <a:ext uri="{FF2B5EF4-FFF2-40B4-BE49-F238E27FC236}">
                <a16:creationId xmlns:a16="http://schemas.microsoft.com/office/drawing/2014/main" id="{2AD2FD2D-5A59-4BD2-B39A-8DF32D1FD32E}"/>
              </a:ext>
            </a:extLst>
          </p:cNvPr>
          <p:cNvSpPr txBox="1"/>
          <p:nvPr/>
        </p:nvSpPr>
        <p:spPr>
          <a:xfrm>
            <a:off x="436099" y="2486806"/>
            <a:ext cx="2975536" cy="1631216"/>
          </a:xfrm>
          <a:prstGeom prst="rect">
            <a:avLst/>
          </a:prstGeom>
          <a:noFill/>
        </p:spPr>
        <p:txBody>
          <a:bodyPr wrap="square" rtlCol="0">
            <a:spAutoFit/>
          </a:bodyPr>
          <a:lstStyle/>
          <a:p>
            <a:pPr marL="342900" indent="-342900">
              <a:buFont typeface="Arial" panose="020B0604020202020204" pitchFamily="34" charset="0"/>
              <a:buChar char="•"/>
            </a:pPr>
            <a:r>
              <a:rPr lang="da-DK" sz="2000" b="1" dirty="0"/>
              <a:t>Hvordan ser de ud</a:t>
            </a:r>
          </a:p>
          <a:p>
            <a:pPr marL="342900" indent="-342900">
              <a:buFont typeface="Arial" panose="020B0604020202020204" pitchFamily="34" charset="0"/>
              <a:buChar char="•"/>
            </a:pPr>
            <a:r>
              <a:rPr lang="da-DK" sz="2000" b="1" dirty="0"/>
              <a:t>Hvad er årsag til renovering</a:t>
            </a:r>
          </a:p>
          <a:p>
            <a:pPr marL="342900" indent="-342900">
              <a:buFont typeface="Arial" panose="020B0604020202020204" pitchFamily="34" charset="0"/>
              <a:buChar char="•"/>
            </a:pPr>
            <a:r>
              <a:rPr lang="da-DK" sz="2000" b="1" dirty="0"/>
              <a:t>Hvilken løsning kan så bruges</a:t>
            </a:r>
          </a:p>
        </p:txBody>
      </p:sp>
    </p:spTree>
    <p:extLst>
      <p:ext uri="{BB962C8B-B14F-4D97-AF65-F5344CB8AC3E}">
        <p14:creationId xmlns:p14="http://schemas.microsoft.com/office/powerpoint/2010/main" val="2315614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B1077041-1071-4D4D-94DC-892B854CF409}"/>
              </a:ext>
            </a:extLst>
          </p:cNvPr>
          <p:cNvPicPr>
            <a:picLocks noGrp="1" noChangeAspect="1"/>
          </p:cNvPicPr>
          <p:nvPr>
            <p:ph idx="1"/>
          </p:nvPr>
        </p:nvPicPr>
        <p:blipFill>
          <a:blip r:embed="rId3"/>
          <a:stretch>
            <a:fillRect/>
          </a:stretch>
        </p:blipFill>
        <p:spPr>
          <a:xfrm>
            <a:off x="316369" y="266651"/>
            <a:ext cx="8377465" cy="4574199"/>
          </a:xfrm>
        </p:spPr>
      </p:pic>
      <p:pic>
        <p:nvPicPr>
          <p:cNvPr id="7" name="Billede 6">
            <a:extLst>
              <a:ext uri="{FF2B5EF4-FFF2-40B4-BE49-F238E27FC236}">
                <a16:creationId xmlns:a16="http://schemas.microsoft.com/office/drawing/2014/main" id="{2F9722A8-1E53-4154-9432-F2B0F743B9A0}"/>
              </a:ext>
            </a:extLst>
          </p:cNvPr>
          <p:cNvPicPr>
            <a:picLocks noChangeAspect="1"/>
          </p:cNvPicPr>
          <p:nvPr/>
        </p:nvPicPr>
        <p:blipFill>
          <a:blip r:embed="rId4"/>
          <a:stretch>
            <a:fillRect/>
          </a:stretch>
        </p:blipFill>
        <p:spPr>
          <a:xfrm>
            <a:off x="5292475" y="2926080"/>
            <a:ext cx="6899525" cy="3861313"/>
          </a:xfrm>
          <a:prstGeom prst="rect">
            <a:avLst/>
          </a:prstGeom>
        </p:spPr>
      </p:pic>
      <p:pic>
        <p:nvPicPr>
          <p:cNvPr id="9" name="Billede 8">
            <a:extLst>
              <a:ext uri="{FF2B5EF4-FFF2-40B4-BE49-F238E27FC236}">
                <a16:creationId xmlns:a16="http://schemas.microsoft.com/office/drawing/2014/main" id="{76C33270-15EF-46E0-82A1-4353FC57D082}"/>
              </a:ext>
            </a:extLst>
          </p:cNvPr>
          <p:cNvPicPr>
            <a:picLocks noChangeAspect="1"/>
          </p:cNvPicPr>
          <p:nvPr/>
        </p:nvPicPr>
        <p:blipFill>
          <a:blip r:embed="rId5"/>
          <a:stretch>
            <a:fillRect/>
          </a:stretch>
        </p:blipFill>
        <p:spPr>
          <a:xfrm>
            <a:off x="25150" y="5627929"/>
            <a:ext cx="5267325" cy="381000"/>
          </a:xfrm>
          <a:prstGeom prst="rect">
            <a:avLst/>
          </a:prstGeom>
        </p:spPr>
      </p:pic>
      <p:sp>
        <p:nvSpPr>
          <p:cNvPr id="11" name="Titel 10">
            <a:extLst>
              <a:ext uri="{FF2B5EF4-FFF2-40B4-BE49-F238E27FC236}">
                <a16:creationId xmlns:a16="http://schemas.microsoft.com/office/drawing/2014/main" id="{1FB08B36-B92B-4305-92E6-3C311F4C6A3A}"/>
              </a:ext>
            </a:extLst>
          </p:cNvPr>
          <p:cNvSpPr txBox="1">
            <a:spLocks noGrp="1"/>
          </p:cNvSpPr>
          <p:nvPr>
            <p:ph type="title"/>
          </p:nvPr>
        </p:nvSpPr>
        <p:spPr>
          <a:xfrm>
            <a:off x="8930762" y="688226"/>
            <a:ext cx="3111183" cy="701731"/>
          </a:xfrm>
          <a:prstGeom prst="rect">
            <a:avLst/>
          </a:prstGeom>
          <a:noFill/>
        </p:spPr>
        <p:txBody>
          <a:bodyPr wrap="square" rtlCol="0">
            <a:spAutoFit/>
          </a:bodyPr>
          <a:lstStyle/>
          <a:p>
            <a:r>
              <a:rPr lang="da-DK" dirty="0"/>
              <a:t>ordforklaring</a:t>
            </a:r>
          </a:p>
        </p:txBody>
      </p:sp>
    </p:spTree>
    <p:extLst>
      <p:ext uri="{BB962C8B-B14F-4D97-AF65-F5344CB8AC3E}">
        <p14:creationId xmlns:p14="http://schemas.microsoft.com/office/powerpoint/2010/main" val="1168597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D54F80-CB2C-4BD7-B26A-95E22CEB9D85}"/>
              </a:ext>
            </a:extLst>
          </p:cNvPr>
          <p:cNvSpPr>
            <a:spLocks noGrp="1"/>
          </p:cNvSpPr>
          <p:nvPr>
            <p:ph type="title"/>
          </p:nvPr>
        </p:nvSpPr>
        <p:spPr>
          <a:xfrm>
            <a:off x="323557" y="224449"/>
            <a:ext cx="11030243" cy="760290"/>
          </a:xfrm>
        </p:spPr>
        <p:txBody>
          <a:bodyPr/>
          <a:lstStyle/>
          <a:p>
            <a:r>
              <a:rPr lang="da-DK" dirty="0"/>
              <a:t>Derfor vil man renovere gulvet – mange årsager</a:t>
            </a:r>
          </a:p>
        </p:txBody>
      </p:sp>
      <p:sp>
        <p:nvSpPr>
          <p:cNvPr id="3" name="Pladsholder til indhold 2">
            <a:extLst>
              <a:ext uri="{FF2B5EF4-FFF2-40B4-BE49-F238E27FC236}">
                <a16:creationId xmlns:a16="http://schemas.microsoft.com/office/drawing/2014/main" id="{7B1F1E8A-F92B-465B-A0BA-A1DF3E8156F7}"/>
              </a:ext>
            </a:extLst>
          </p:cNvPr>
          <p:cNvSpPr>
            <a:spLocks noGrp="1"/>
          </p:cNvSpPr>
          <p:nvPr>
            <p:ph idx="1"/>
          </p:nvPr>
        </p:nvSpPr>
        <p:spPr>
          <a:xfrm>
            <a:off x="838200" y="829994"/>
            <a:ext cx="10515600" cy="6028006"/>
          </a:xfrm>
        </p:spPr>
        <p:txBody>
          <a:bodyPr>
            <a:normAutofit lnSpcReduction="10000"/>
          </a:bodyPr>
          <a:lstStyle/>
          <a:p>
            <a:r>
              <a:rPr lang="da-DK" dirty="0">
                <a:solidFill>
                  <a:srgbClr val="000000"/>
                </a:solidFill>
                <a:latin typeface="Calibri" panose="020F0502020204030204" pitchFamily="34" charset="0"/>
                <a:ea typeface="Calibri" panose="020F0502020204030204" pitchFamily="34" charset="0"/>
                <a:cs typeface="Times New Roman" panose="02020603050405020304" pitchFamily="18" charset="0"/>
              </a:rPr>
              <a:t>N</a:t>
            </a:r>
            <a:r>
              <a:rPr lang="da-DK"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edslidte gulvbelægninger </a:t>
            </a:r>
          </a:p>
          <a:p>
            <a:r>
              <a:rPr lang="da-DK"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forventninger til komfort</a:t>
            </a:r>
          </a:p>
          <a:p>
            <a:pPr lvl="1"/>
            <a:r>
              <a:rPr lang="da-DK" dirty="0">
                <a:solidFill>
                  <a:srgbClr val="000000"/>
                </a:solidFill>
                <a:latin typeface="Calibri" panose="020F0502020204030204" pitchFamily="34" charset="0"/>
                <a:ea typeface="Calibri" panose="020F0502020204030204" pitchFamily="34" charset="0"/>
                <a:cs typeface="Times New Roman" panose="02020603050405020304" pitchFamily="18" charset="0"/>
              </a:rPr>
              <a:t>Isolering - gulvvarme</a:t>
            </a:r>
            <a:r>
              <a:rPr lang="da-DK"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r>
              <a:rPr lang="da-DK"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reduceret energiforbrug  - </a:t>
            </a:r>
          </a:p>
          <a:p>
            <a:pPr lvl="1"/>
            <a:r>
              <a:rPr lang="da-DK"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øget isolering, </a:t>
            </a:r>
          </a:p>
          <a:p>
            <a:r>
              <a:rPr lang="da-DK" dirty="0"/>
              <a:t>Fugt </a:t>
            </a:r>
          </a:p>
          <a:p>
            <a:pPr lvl="1"/>
            <a:r>
              <a:rPr lang="da-DK" dirty="0"/>
              <a:t>Skader – vandskader – </a:t>
            </a:r>
          </a:p>
          <a:p>
            <a:pPr lvl="2"/>
            <a:r>
              <a:rPr lang="da-DK" dirty="0"/>
              <a:t>Opstigende eller indtrængende grundfugt</a:t>
            </a:r>
          </a:p>
          <a:p>
            <a:pPr lvl="2"/>
            <a:r>
              <a:rPr lang="da-DK" dirty="0"/>
              <a:t>Fx mangler kapillarbrydende lag eller vandret fugtspærre</a:t>
            </a:r>
          </a:p>
          <a:p>
            <a:pPr lvl="2"/>
            <a:r>
              <a:rPr lang="da-DK" dirty="0"/>
              <a:t>Skader på kloak eller sprunget vandrør</a:t>
            </a:r>
          </a:p>
          <a:p>
            <a:pPr lvl="2"/>
            <a:r>
              <a:rPr lang="da-DK" dirty="0"/>
              <a:t>Byggefugt</a:t>
            </a:r>
          </a:p>
          <a:p>
            <a:pPr lvl="2"/>
            <a:r>
              <a:rPr lang="da-DK" dirty="0"/>
              <a:t>Overisolering</a:t>
            </a:r>
          </a:p>
          <a:p>
            <a:r>
              <a:rPr lang="da-DK" dirty="0"/>
              <a:t>Radon</a:t>
            </a:r>
          </a:p>
          <a:p>
            <a:pPr marL="0" indent="0">
              <a:buNone/>
            </a:pPr>
            <a:r>
              <a:rPr lang="da-DK" dirty="0"/>
              <a:t>Derfor må vi se på både bygningsreglement og bygningsfysik – med fokus på fugt – inden vi vælger opbygning af nyt gulv</a:t>
            </a:r>
          </a:p>
        </p:txBody>
      </p:sp>
      <p:pic>
        <p:nvPicPr>
          <p:cNvPr id="5" name="Billede 4">
            <a:extLst>
              <a:ext uri="{FF2B5EF4-FFF2-40B4-BE49-F238E27FC236}">
                <a16:creationId xmlns:a16="http://schemas.microsoft.com/office/drawing/2014/main" id="{0686150F-5580-46B2-A661-625910CE6327}"/>
              </a:ext>
            </a:extLst>
          </p:cNvPr>
          <p:cNvPicPr>
            <a:picLocks noChangeAspect="1"/>
          </p:cNvPicPr>
          <p:nvPr/>
        </p:nvPicPr>
        <p:blipFill>
          <a:blip r:embed="rId3"/>
          <a:stretch>
            <a:fillRect/>
          </a:stretch>
        </p:blipFill>
        <p:spPr>
          <a:xfrm>
            <a:off x="5505743" y="984739"/>
            <a:ext cx="6362700" cy="1895475"/>
          </a:xfrm>
          <a:prstGeom prst="rect">
            <a:avLst/>
          </a:prstGeom>
        </p:spPr>
      </p:pic>
    </p:spTree>
    <p:extLst>
      <p:ext uri="{BB962C8B-B14F-4D97-AF65-F5344CB8AC3E}">
        <p14:creationId xmlns:p14="http://schemas.microsoft.com/office/powerpoint/2010/main" val="3538003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AD0FA4-F0AE-47A9-911B-5F454CD7F099}"/>
              </a:ext>
            </a:extLst>
          </p:cNvPr>
          <p:cNvSpPr>
            <a:spLocks noGrp="1"/>
          </p:cNvSpPr>
          <p:nvPr>
            <p:ph type="title"/>
          </p:nvPr>
        </p:nvSpPr>
        <p:spPr/>
        <p:txBody>
          <a:bodyPr>
            <a:normAutofit/>
          </a:bodyPr>
          <a:lstStyle/>
          <a:p>
            <a:r>
              <a:rPr lang="da-DK" dirty="0"/>
              <a:t>Hvad siger bygningsreglement  BR18</a:t>
            </a:r>
          </a:p>
        </p:txBody>
      </p:sp>
      <p:sp>
        <p:nvSpPr>
          <p:cNvPr id="3" name="Pladsholder til indhold 2">
            <a:extLst>
              <a:ext uri="{FF2B5EF4-FFF2-40B4-BE49-F238E27FC236}">
                <a16:creationId xmlns:a16="http://schemas.microsoft.com/office/drawing/2014/main" id="{AD13035F-8B68-41E0-A1DD-DD142367FFC4}"/>
              </a:ext>
            </a:extLst>
          </p:cNvPr>
          <p:cNvSpPr>
            <a:spLocks noGrp="1"/>
          </p:cNvSpPr>
          <p:nvPr>
            <p:ph idx="1"/>
          </p:nvPr>
        </p:nvSpPr>
        <p:spPr/>
        <p:txBody>
          <a:bodyPr/>
          <a:lstStyle/>
          <a:p>
            <a:r>
              <a:rPr lang="da-DK" dirty="0"/>
              <a:t>Ændret anvendelse</a:t>
            </a:r>
          </a:p>
          <a:p>
            <a:r>
              <a:rPr lang="da-DK" dirty="0"/>
              <a:t>Ombygning</a:t>
            </a:r>
          </a:p>
          <a:p>
            <a:r>
              <a:rPr lang="da-DK" dirty="0"/>
              <a:t>Udskiftning</a:t>
            </a:r>
          </a:p>
          <a:p>
            <a:r>
              <a:rPr lang="da-DK" dirty="0"/>
              <a:t>reparation</a:t>
            </a:r>
          </a:p>
        </p:txBody>
      </p:sp>
      <p:pic>
        <p:nvPicPr>
          <p:cNvPr id="5" name="Billede 4">
            <a:extLst>
              <a:ext uri="{FF2B5EF4-FFF2-40B4-BE49-F238E27FC236}">
                <a16:creationId xmlns:a16="http://schemas.microsoft.com/office/drawing/2014/main" id="{16033F74-51D7-4C22-AAA8-AA99FAF124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4346" y="4331679"/>
            <a:ext cx="3296694" cy="2193665"/>
          </a:xfrm>
          <a:prstGeom prst="rect">
            <a:avLst/>
          </a:prstGeom>
          <a:ln>
            <a:noFill/>
          </a:ln>
          <a:effectLst>
            <a:outerShdw blurRad="292100" dist="139700" dir="2700000" algn="tl" rotWithShape="0">
              <a:srgbClr val="333333">
                <a:alpha val="65000"/>
              </a:srgbClr>
            </a:outerShdw>
          </a:effectLst>
        </p:spPr>
      </p:pic>
      <p:pic>
        <p:nvPicPr>
          <p:cNvPr id="7" name="Picture 4" descr="Y:\Personal\IBO\Fotos_Iphone-2014\Dres_terrændæk\IMG_2450.JPG">
            <a:extLst>
              <a:ext uri="{FF2B5EF4-FFF2-40B4-BE49-F238E27FC236}">
                <a16:creationId xmlns:a16="http://schemas.microsoft.com/office/drawing/2014/main" id="{C56544AD-AB20-4D96-A2DE-F78482F3652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57705" y="4331679"/>
            <a:ext cx="3048337" cy="2286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340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3195" y="2667428"/>
            <a:ext cx="9377261" cy="2847107"/>
          </a:xfrm>
          <a:prstGeom prst="rect">
            <a:avLst/>
          </a:prstGeom>
        </p:spPr>
      </p:pic>
      <p:sp>
        <p:nvSpPr>
          <p:cNvPr id="3" name="Rectangle 2">
            <a:extLst>
              <a:ext uri="{FF2B5EF4-FFF2-40B4-BE49-F238E27FC236}">
                <a16:creationId xmlns:a16="http://schemas.microsoft.com/office/drawing/2014/main" id="{7E5515DA-B426-43DD-AD3E-003BD89684C9}"/>
              </a:ext>
            </a:extLst>
          </p:cNvPr>
          <p:cNvSpPr/>
          <p:nvPr/>
        </p:nvSpPr>
        <p:spPr>
          <a:xfrm>
            <a:off x="3575720" y="980729"/>
            <a:ext cx="4572000" cy="646331"/>
          </a:xfrm>
          <a:prstGeom prst="rect">
            <a:avLst/>
          </a:prstGeom>
        </p:spPr>
        <p:txBody>
          <a:bodyPr>
            <a:spAutoFit/>
          </a:bodyPr>
          <a:lstStyle/>
          <a:p>
            <a:r>
              <a:rPr lang="da-DK" dirty="0">
                <a:hlinkClick r:id="rId4"/>
              </a:rPr>
              <a:t>http://bygningsreglementet.dk/Tekniske-bestemmelser/11/Krav</a:t>
            </a:r>
            <a:endParaRPr lang="da-DK" dirty="0"/>
          </a:p>
        </p:txBody>
      </p:sp>
      <p:sp>
        <p:nvSpPr>
          <p:cNvPr id="4" name="Tekstfelt 3">
            <a:extLst>
              <a:ext uri="{FF2B5EF4-FFF2-40B4-BE49-F238E27FC236}">
                <a16:creationId xmlns:a16="http://schemas.microsoft.com/office/drawing/2014/main" id="{79E668F0-892B-46DD-8643-8C16D8108D75}"/>
              </a:ext>
            </a:extLst>
          </p:cNvPr>
          <p:cNvSpPr txBox="1"/>
          <p:nvPr/>
        </p:nvSpPr>
        <p:spPr>
          <a:xfrm>
            <a:off x="10200456" y="2926080"/>
            <a:ext cx="1686744" cy="369332"/>
          </a:xfrm>
          <a:prstGeom prst="rect">
            <a:avLst/>
          </a:prstGeom>
          <a:noFill/>
        </p:spPr>
        <p:txBody>
          <a:bodyPr wrap="square" rtlCol="0">
            <a:spAutoFit/>
          </a:bodyPr>
          <a:lstStyle/>
          <a:p>
            <a:r>
              <a:rPr lang="da-DK" dirty="0"/>
              <a:t>Sommerhuse</a:t>
            </a:r>
          </a:p>
        </p:txBody>
      </p:sp>
    </p:spTree>
    <p:extLst>
      <p:ext uri="{BB962C8B-B14F-4D97-AF65-F5344CB8AC3E}">
        <p14:creationId xmlns:p14="http://schemas.microsoft.com/office/powerpoint/2010/main" val="1192149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84150A05-3EB2-A14F-8528-635ED6BC67BB}"/>
              </a:ext>
            </a:extLst>
          </p:cNvPr>
          <p:cNvPicPr>
            <a:picLocks noChangeAspect="1"/>
          </p:cNvPicPr>
          <p:nvPr/>
        </p:nvPicPr>
        <p:blipFill>
          <a:blip r:embed="rId3"/>
          <a:stretch>
            <a:fillRect/>
          </a:stretch>
        </p:blipFill>
        <p:spPr>
          <a:xfrm>
            <a:off x="1097281" y="53983"/>
            <a:ext cx="10418652" cy="6804017"/>
          </a:xfrm>
          <a:prstGeom prst="rect">
            <a:avLst/>
          </a:prstGeom>
        </p:spPr>
      </p:pic>
    </p:spTree>
    <p:extLst>
      <p:ext uri="{BB962C8B-B14F-4D97-AF65-F5344CB8AC3E}">
        <p14:creationId xmlns:p14="http://schemas.microsoft.com/office/powerpoint/2010/main" val="2207842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sz="half" idx="2"/>
          </p:nvPr>
        </p:nvSpPr>
        <p:spPr>
          <a:xfrm>
            <a:off x="2135560" y="2952453"/>
            <a:ext cx="3600400" cy="3951288"/>
          </a:xfrm>
        </p:spPr>
        <p:txBody>
          <a:bodyPr/>
          <a:lstStyle/>
          <a:p>
            <a:pPr marL="342900" indent="-342900">
              <a:buFont typeface="Arial"/>
              <a:buChar char="•"/>
            </a:pPr>
            <a:r>
              <a:rPr lang="da-DK" sz="2000" dirty="0"/>
              <a:t>Når rum bygges om til nyt formål med et væsentligt højere energiforbrug fx</a:t>
            </a:r>
          </a:p>
          <a:p>
            <a:pPr marL="715963" lvl="1" indent="-342900">
              <a:buFont typeface="Arial"/>
              <a:buChar char="•"/>
            </a:pPr>
            <a:r>
              <a:rPr lang="da-DK" dirty="0">
                <a:latin typeface="Trebuchet MS"/>
                <a:cs typeface="Trebuchet MS"/>
              </a:rPr>
              <a:t>udhus inddrages til beboelse</a:t>
            </a:r>
          </a:p>
          <a:p>
            <a:pPr marL="715963" lvl="1" indent="-342900">
              <a:buFont typeface="Arial"/>
              <a:buChar char="•"/>
            </a:pPr>
            <a:r>
              <a:rPr lang="da-DK" dirty="0">
                <a:latin typeface="Trebuchet MS"/>
                <a:cs typeface="Trebuchet MS"/>
              </a:rPr>
              <a:t>uudnyttet tagetage inddrages til beboelse</a:t>
            </a:r>
          </a:p>
          <a:p>
            <a:pPr marL="715963" lvl="1" indent="-342900">
              <a:buFont typeface="Arial"/>
              <a:buChar char="•"/>
            </a:pPr>
            <a:r>
              <a:rPr lang="da-DK" dirty="0">
                <a:latin typeface="Trebuchet MS"/>
                <a:cs typeface="Trebuchet MS"/>
              </a:rPr>
              <a:t>tidligere pakhus, stald e.l. bygges om til kontorer</a:t>
            </a:r>
            <a:endParaRPr lang="da-DK" dirty="0"/>
          </a:p>
          <a:p>
            <a:pPr lvl="1" indent="0">
              <a:buNone/>
            </a:pPr>
            <a:endParaRPr lang="da-DK" sz="2400" dirty="0"/>
          </a:p>
          <a:p>
            <a:r>
              <a:rPr lang="da-DK" dirty="0"/>
              <a:t> </a:t>
            </a:r>
          </a:p>
          <a:p>
            <a:endParaRPr lang="da-DK" dirty="0"/>
          </a:p>
        </p:txBody>
      </p:sp>
      <p:sp>
        <p:nvSpPr>
          <p:cNvPr id="5" name="Pladsholder til tekst 4"/>
          <p:cNvSpPr>
            <a:spLocks noGrp="1"/>
          </p:cNvSpPr>
          <p:nvPr>
            <p:ph type="body" idx="10"/>
          </p:nvPr>
        </p:nvSpPr>
        <p:spPr>
          <a:xfrm>
            <a:off x="6240016" y="2240080"/>
            <a:ext cx="3600400" cy="639762"/>
          </a:xfrm>
        </p:spPr>
        <p:txBody>
          <a:bodyPr/>
          <a:lstStyle/>
          <a:p>
            <a:r>
              <a:rPr lang="da-DK" sz="2000" dirty="0">
                <a:solidFill>
                  <a:schemeClr val="tx1">
                    <a:lumMod val="65000"/>
                    <a:lumOff val="35000"/>
                  </a:schemeClr>
                </a:solidFill>
              </a:rPr>
              <a:t>          Tilbygning</a:t>
            </a:r>
          </a:p>
        </p:txBody>
      </p:sp>
      <p:sp>
        <p:nvSpPr>
          <p:cNvPr id="2" name="Titel 1"/>
          <p:cNvSpPr>
            <a:spLocks noGrp="1"/>
          </p:cNvSpPr>
          <p:nvPr>
            <p:ph type="title" idx="4294967295"/>
          </p:nvPr>
        </p:nvSpPr>
        <p:spPr>
          <a:xfrm>
            <a:off x="1991544" y="692696"/>
            <a:ext cx="8229600" cy="576064"/>
          </a:xfrm>
          <a:prstGeom prst="rect">
            <a:avLst/>
          </a:prstGeom>
        </p:spPr>
        <p:txBody>
          <a:bodyPr>
            <a:normAutofit fontScale="90000"/>
          </a:bodyPr>
          <a:lstStyle/>
          <a:p>
            <a:r>
              <a:rPr lang="da-DK" sz="3200" dirty="0"/>
              <a:t>Definitioner </a:t>
            </a:r>
            <a:br>
              <a:rPr lang="da-DK" sz="3200" dirty="0"/>
            </a:br>
            <a:br>
              <a:rPr lang="da-DK" sz="3200" dirty="0"/>
            </a:br>
            <a:endParaRPr lang="da-DK" sz="3200" dirty="0"/>
          </a:p>
        </p:txBody>
      </p:sp>
      <p:sp>
        <p:nvSpPr>
          <p:cNvPr id="7" name="Pladsholder til tekst 6"/>
          <p:cNvSpPr>
            <a:spLocks noGrp="1"/>
          </p:cNvSpPr>
          <p:nvPr>
            <p:ph type="body" idx="1"/>
          </p:nvPr>
        </p:nvSpPr>
        <p:spPr>
          <a:xfrm>
            <a:off x="2135560" y="2240080"/>
            <a:ext cx="3816424" cy="639762"/>
          </a:xfrm>
        </p:spPr>
        <p:txBody>
          <a:bodyPr/>
          <a:lstStyle/>
          <a:p>
            <a:r>
              <a:rPr lang="da-DK" dirty="0">
                <a:solidFill>
                  <a:schemeClr val="tx1">
                    <a:lumMod val="65000"/>
                    <a:lumOff val="35000"/>
                  </a:schemeClr>
                </a:solidFill>
              </a:rPr>
              <a:t>      </a:t>
            </a:r>
            <a:r>
              <a:rPr lang="da-DK" sz="2000" dirty="0">
                <a:solidFill>
                  <a:schemeClr val="tx1">
                    <a:lumMod val="65000"/>
                    <a:lumOff val="35000"/>
                  </a:schemeClr>
                </a:solidFill>
              </a:rPr>
              <a:t>Ændret anvendelse</a:t>
            </a:r>
            <a:endParaRPr lang="da-DK" dirty="0">
              <a:solidFill>
                <a:schemeClr val="tx1">
                  <a:lumMod val="65000"/>
                  <a:lumOff val="35000"/>
                </a:schemeClr>
              </a:solidFill>
            </a:endParaRPr>
          </a:p>
        </p:txBody>
      </p:sp>
      <p:pic>
        <p:nvPicPr>
          <p:cNvPr id="4" name="Billed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4033" y="2345957"/>
            <a:ext cx="472515" cy="430200"/>
          </a:xfrm>
          <a:prstGeom prst="rect">
            <a:avLst/>
          </a:prstGeom>
        </p:spPr>
      </p:pic>
      <p:pic>
        <p:nvPicPr>
          <p:cNvPr id="8" name="Billed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35561" y="2380042"/>
            <a:ext cx="502751" cy="400886"/>
          </a:xfrm>
          <a:prstGeom prst="rect">
            <a:avLst/>
          </a:prstGeom>
        </p:spPr>
      </p:pic>
      <p:pic>
        <p:nvPicPr>
          <p:cNvPr id="12" name="Billede 11" descr="IMG_8264.JPG">
            <a:extLst>
              <a:ext uri="{FF2B5EF4-FFF2-40B4-BE49-F238E27FC236}">
                <a16:creationId xmlns:a16="http://schemas.microsoft.com/office/drawing/2014/main" id="{3ECF4910-FA2C-415F-945A-E699E4FCB04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5870734" y="2233564"/>
            <a:ext cx="4106390" cy="30797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9347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1991544" y="1796394"/>
            <a:ext cx="3888432" cy="458493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p:nvSpPr>
        <p:spPr>
          <a:xfrm>
            <a:off x="6112841" y="1796394"/>
            <a:ext cx="4108303" cy="458493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1"/>
          <p:cNvSpPr txBox="1">
            <a:spLocks/>
          </p:cNvSpPr>
          <p:nvPr/>
        </p:nvSpPr>
        <p:spPr>
          <a:xfrm>
            <a:off x="1991544" y="692696"/>
            <a:ext cx="8229600" cy="57606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a:lstStyle>
          <a:p>
            <a:r>
              <a:rPr lang="da-DK" sz="3200" dirty="0"/>
              <a:t>Definitioner </a:t>
            </a:r>
          </a:p>
        </p:txBody>
      </p:sp>
      <p:sp>
        <p:nvSpPr>
          <p:cNvPr id="3" name="Pladsholder til indhold 2"/>
          <p:cNvSpPr>
            <a:spLocks noGrp="1"/>
          </p:cNvSpPr>
          <p:nvPr>
            <p:ph sz="half" idx="2"/>
          </p:nvPr>
        </p:nvSpPr>
        <p:spPr>
          <a:xfrm>
            <a:off x="2135560" y="2027213"/>
            <a:ext cx="3672408" cy="4165414"/>
          </a:xfrm>
        </p:spPr>
        <p:txBody>
          <a:bodyPr/>
          <a:lstStyle/>
          <a:p>
            <a:r>
              <a:rPr lang="da-DK" b="1" dirty="0"/>
              <a:t>          </a:t>
            </a:r>
            <a:r>
              <a:rPr lang="da-DK" sz="2000" b="1" dirty="0"/>
              <a:t>Ombygning og andre    	forandringer</a:t>
            </a:r>
          </a:p>
          <a:p>
            <a:r>
              <a:rPr lang="da-DK" sz="2000" dirty="0"/>
              <a:t>Når noget bygges om eller forandres, som ikke falder under ændret anvendelse og tilbygning fx </a:t>
            </a:r>
          </a:p>
          <a:p>
            <a:pPr marL="342900" indent="-342900">
              <a:buFont typeface="Arial"/>
              <a:buChar char="•"/>
            </a:pPr>
            <a:r>
              <a:rPr lang="da-DK" sz="1800" dirty="0"/>
              <a:t>ny tagbelægning fx nyt tegltag el. stålpladetag</a:t>
            </a:r>
          </a:p>
          <a:p>
            <a:pPr marL="342900" indent="-342900">
              <a:buFont typeface="Arial"/>
              <a:buChar char="•"/>
            </a:pPr>
            <a:r>
              <a:rPr lang="da-DK" sz="1800" dirty="0"/>
              <a:t>ny </a:t>
            </a:r>
            <a:r>
              <a:rPr lang="da-DK" sz="1800" dirty="0" err="1"/>
              <a:t>regnskærm</a:t>
            </a:r>
            <a:r>
              <a:rPr lang="da-DK" sz="1800" dirty="0"/>
              <a:t> på let ydervæg</a:t>
            </a:r>
          </a:p>
          <a:p>
            <a:pPr marL="342900" indent="-342900">
              <a:buFont typeface="Arial"/>
              <a:buChar char="•"/>
            </a:pPr>
            <a:r>
              <a:rPr lang="da-DK" sz="1800" dirty="0"/>
              <a:t>ny-pudsning af facade (ikke tidligere pudset)</a:t>
            </a:r>
          </a:p>
          <a:p>
            <a:pPr marL="342900" indent="-342900">
              <a:buFont typeface="Arial"/>
              <a:buChar char="•"/>
            </a:pPr>
            <a:endParaRPr lang="da-DK" sz="2000" dirty="0"/>
          </a:p>
          <a:p>
            <a:endParaRPr lang="da-DK" dirty="0"/>
          </a:p>
        </p:txBody>
      </p:sp>
      <p:sp>
        <p:nvSpPr>
          <p:cNvPr id="6" name="Pladsholder til indhold 5"/>
          <p:cNvSpPr>
            <a:spLocks noGrp="1"/>
          </p:cNvSpPr>
          <p:nvPr>
            <p:ph sz="half" idx="11"/>
          </p:nvPr>
        </p:nvSpPr>
        <p:spPr/>
        <p:txBody>
          <a:bodyPr/>
          <a:lstStyle/>
          <a:p>
            <a:r>
              <a:rPr lang="da-DK" b="1" dirty="0"/>
              <a:t>            </a:t>
            </a:r>
            <a:r>
              <a:rPr lang="da-DK" sz="2000" b="1" dirty="0"/>
              <a:t>Udskiftning</a:t>
            </a:r>
          </a:p>
          <a:p>
            <a:r>
              <a:rPr lang="da-DK" sz="2000" dirty="0"/>
              <a:t>Når en bygningsdel tages ud af bygningen og erstattes af en ny – uden øvrige ændringer af bygningen fx </a:t>
            </a:r>
          </a:p>
          <a:p>
            <a:pPr marL="342900" indent="-342900">
              <a:buFont typeface="Arial"/>
              <a:buChar char="•"/>
            </a:pPr>
            <a:r>
              <a:rPr lang="da-DK" sz="1800" dirty="0"/>
              <a:t>udskiftning af kedel</a:t>
            </a:r>
          </a:p>
          <a:p>
            <a:pPr marL="342900" indent="-342900">
              <a:buFont typeface="Arial"/>
              <a:buChar char="•"/>
            </a:pPr>
            <a:r>
              <a:rPr lang="da-DK" sz="1800" dirty="0"/>
              <a:t>udskiftning af vinduer</a:t>
            </a:r>
          </a:p>
          <a:p>
            <a:pPr marL="342900" indent="-342900">
              <a:buFont typeface="Arial"/>
              <a:buChar char="•"/>
            </a:pPr>
            <a:r>
              <a:rPr lang="da-DK" sz="1800" dirty="0"/>
              <a:t>udskiftning af en </a:t>
            </a:r>
            <a:r>
              <a:rPr lang="da-DK" sz="1800" u="sng" dirty="0"/>
              <a:t>hel</a:t>
            </a:r>
            <a:r>
              <a:rPr lang="da-DK" sz="1800" dirty="0"/>
              <a:t> tagkonstruktion inkl. spær</a:t>
            </a:r>
            <a:endParaRPr lang="da-DK" dirty="0"/>
          </a:p>
        </p:txBody>
      </p:sp>
      <p:pic>
        <p:nvPicPr>
          <p:cNvPr id="2" name="Billed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79576" y="2092773"/>
            <a:ext cx="576064" cy="524476"/>
          </a:xfrm>
          <a:prstGeom prst="rect">
            <a:avLst/>
          </a:prstGeom>
        </p:spPr>
      </p:pic>
      <p:pic>
        <p:nvPicPr>
          <p:cNvPr id="4" name="Billed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28049" y="2068052"/>
            <a:ext cx="584191" cy="562393"/>
          </a:xfrm>
          <a:prstGeom prst="rect">
            <a:avLst/>
          </a:prstGeom>
        </p:spPr>
      </p:pic>
    </p:spTree>
    <p:extLst>
      <p:ext uri="{BB962C8B-B14F-4D97-AF65-F5344CB8AC3E}">
        <p14:creationId xmlns:p14="http://schemas.microsoft.com/office/powerpoint/2010/main" val="3955571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1991544" y="2047090"/>
            <a:ext cx="8064896" cy="28220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indhold 2"/>
          <p:cNvSpPr>
            <a:spLocks noGrp="1"/>
          </p:cNvSpPr>
          <p:nvPr>
            <p:ph sz="half" idx="2"/>
          </p:nvPr>
        </p:nvSpPr>
        <p:spPr>
          <a:xfrm>
            <a:off x="2207568" y="2492896"/>
            <a:ext cx="7632848" cy="3951288"/>
          </a:xfrm>
        </p:spPr>
        <p:txBody>
          <a:bodyPr/>
          <a:lstStyle/>
          <a:p>
            <a:r>
              <a:rPr lang="da-DK" sz="2000" b="1" dirty="0"/>
              <a:t>          Reparationer og vedligeholdelse</a:t>
            </a:r>
          </a:p>
          <a:p>
            <a:endParaRPr lang="da-DK" sz="600" b="1" dirty="0"/>
          </a:p>
          <a:p>
            <a:pPr marL="342900" indent="-342900">
              <a:buFont typeface="Arial"/>
              <a:buChar char="•"/>
            </a:pPr>
            <a:r>
              <a:rPr lang="da-DK" sz="2000" dirty="0"/>
              <a:t>Er ikke omfattet af kravene – malerbehandling, maling af eternittag, reparation af puds på facader, </a:t>
            </a:r>
            <a:r>
              <a:rPr lang="da-DK" sz="2000" dirty="0" err="1"/>
              <a:t>ompudsning</a:t>
            </a:r>
            <a:r>
              <a:rPr lang="da-DK" sz="2000" dirty="0"/>
              <a:t> af facade, nye skotrender og inddækninger og lapning af huller i tagdækningen o.l.</a:t>
            </a:r>
          </a:p>
          <a:p>
            <a:pPr marL="342900" indent="-342900">
              <a:buFont typeface="Arial"/>
              <a:buChar char="•"/>
            </a:pPr>
            <a:endParaRPr lang="da-DK" sz="2000" dirty="0"/>
          </a:p>
          <a:p>
            <a:pPr marL="342900" indent="-342900">
              <a:buFont typeface="Arial"/>
              <a:buChar char="•"/>
            </a:pPr>
            <a:endParaRPr lang="da-DK" sz="2000" dirty="0"/>
          </a:p>
          <a:p>
            <a:endParaRPr lang="da-DK" sz="2000" dirty="0"/>
          </a:p>
        </p:txBody>
      </p:sp>
      <p:sp>
        <p:nvSpPr>
          <p:cNvPr id="8" name="Titel 1"/>
          <p:cNvSpPr txBox="1">
            <a:spLocks/>
          </p:cNvSpPr>
          <p:nvPr/>
        </p:nvSpPr>
        <p:spPr>
          <a:xfrm>
            <a:off x="1991544" y="692696"/>
            <a:ext cx="8229600" cy="57606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a:lstStyle>
          <a:p>
            <a:r>
              <a:rPr lang="da-DK" sz="3200" dirty="0"/>
              <a:t>Definitioner </a:t>
            </a:r>
            <a:br>
              <a:rPr lang="da-DK" sz="3200" dirty="0"/>
            </a:br>
            <a:endParaRPr lang="da-DK" sz="3200" dirty="0"/>
          </a:p>
        </p:txBody>
      </p:sp>
      <p:pic>
        <p:nvPicPr>
          <p:cNvPr id="2" name="Billed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79577" y="2276872"/>
            <a:ext cx="582829" cy="648072"/>
          </a:xfrm>
          <a:prstGeom prst="rect">
            <a:avLst/>
          </a:prstGeom>
        </p:spPr>
      </p:pic>
    </p:spTree>
    <p:extLst>
      <p:ext uri="{BB962C8B-B14F-4D97-AF65-F5344CB8AC3E}">
        <p14:creationId xmlns:p14="http://schemas.microsoft.com/office/powerpoint/2010/main" val="2116854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hlinkClick r:id="rId3"/>
              </a:rPr>
              <a:t>https://eksempelsamling.bygningsreglementet.dk/ex_aendringer_krav</a:t>
            </a:r>
            <a:br>
              <a:rPr lang="da-DK" dirty="0"/>
            </a:br>
            <a:r>
              <a:rPr lang="da-DK" dirty="0"/>
              <a:t> </a:t>
            </a:r>
          </a:p>
        </p:txBody>
      </p:sp>
      <p:sp>
        <p:nvSpPr>
          <p:cNvPr id="4" name="Pladsholder til sidefod 3"/>
          <p:cNvSpPr>
            <a:spLocks noGrp="1"/>
          </p:cNvSpPr>
          <p:nvPr>
            <p:ph type="ftr" sz="quarter" idx="10"/>
          </p:nvPr>
        </p:nvSpPr>
        <p:spPr/>
        <p:txBody>
          <a:bodyPr/>
          <a:lstStyle/>
          <a:p>
            <a:endParaRPr lang="da-DK"/>
          </a:p>
        </p:txBody>
      </p:sp>
      <p:pic>
        <p:nvPicPr>
          <p:cNvPr id="6" name="Billede 5"/>
          <p:cNvPicPr>
            <a:picLocks noChangeAspect="1"/>
          </p:cNvPicPr>
          <p:nvPr/>
        </p:nvPicPr>
        <p:blipFill>
          <a:blip r:embed="rId4"/>
          <a:stretch>
            <a:fillRect/>
          </a:stretch>
        </p:blipFill>
        <p:spPr>
          <a:xfrm>
            <a:off x="1012874" y="916745"/>
            <a:ext cx="5486400" cy="5576130"/>
          </a:xfrm>
          <a:prstGeom prst="rect">
            <a:avLst/>
          </a:prstGeom>
        </p:spPr>
      </p:pic>
      <p:sp>
        <p:nvSpPr>
          <p:cNvPr id="3" name="Pil: venstre 2">
            <a:extLst>
              <a:ext uri="{FF2B5EF4-FFF2-40B4-BE49-F238E27FC236}">
                <a16:creationId xmlns:a16="http://schemas.microsoft.com/office/drawing/2014/main" id="{3B1B2E7C-E7D4-4CD6-B8DD-EAD76C96F642}"/>
              </a:ext>
            </a:extLst>
          </p:cNvPr>
          <p:cNvSpPr/>
          <p:nvPr/>
        </p:nvSpPr>
        <p:spPr>
          <a:xfrm>
            <a:off x="6485205" y="5229017"/>
            <a:ext cx="2264899" cy="35169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l: venstre 7">
            <a:extLst>
              <a:ext uri="{FF2B5EF4-FFF2-40B4-BE49-F238E27FC236}">
                <a16:creationId xmlns:a16="http://schemas.microsoft.com/office/drawing/2014/main" id="{C0C6CB92-DE0C-4354-9914-98DD8F4E3B82}"/>
              </a:ext>
            </a:extLst>
          </p:cNvPr>
          <p:cNvSpPr/>
          <p:nvPr/>
        </p:nvSpPr>
        <p:spPr>
          <a:xfrm>
            <a:off x="6485204" y="5941255"/>
            <a:ext cx="2264899" cy="35169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830694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0BC0C7-F3F5-4E1A-8DCF-678C97A02D13}"/>
              </a:ext>
            </a:extLst>
          </p:cNvPr>
          <p:cNvSpPr>
            <a:spLocks noGrp="1"/>
          </p:cNvSpPr>
          <p:nvPr>
            <p:ph type="title"/>
          </p:nvPr>
        </p:nvSpPr>
        <p:spPr>
          <a:xfrm>
            <a:off x="838200" y="365125"/>
            <a:ext cx="10515600" cy="955529"/>
          </a:xfrm>
        </p:spPr>
        <p:txBody>
          <a:bodyPr/>
          <a:lstStyle/>
          <a:p>
            <a:r>
              <a:rPr lang="da-DK" dirty="0"/>
              <a:t>Renovering af strøgulve</a:t>
            </a:r>
          </a:p>
        </p:txBody>
      </p:sp>
      <p:sp>
        <p:nvSpPr>
          <p:cNvPr id="3" name="Pladsholder til indhold 2">
            <a:extLst>
              <a:ext uri="{FF2B5EF4-FFF2-40B4-BE49-F238E27FC236}">
                <a16:creationId xmlns:a16="http://schemas.microsoft.com/office/drawing/2014/main" id="{8F88A725-39ED-4712-ABE5-50EBF73E9E59}"/>
              </a:ext>
            </a:extLst>
          </p:cNvPr>
          <p:cNvSpPr>
            <a:spLocks noGrp="1"/>
          </p:cNvSpPr>
          <p:nvPr>
            <p:ph idx="1"/>
          </p:nvPr>
        </p:nvSpPr>
        <p:spPr>
          <a:xfrm>
            <a:off x="838200" y="1575582"/>
            <a:ext cx="10883900" cy="4917293"/>
          </a:xfrm>
        </p:spPr>
        <p:txBody>
          <a:bodyPr/>
          <a:lstStyle/>
          <a:p>
            <a:r>
              <a:rPr lang="da-DK" dirty="0"/>
              <a:t>Denne præsentation omhandler renovering af gulvkonstruktioner – primært i bygninger fra før ca. 1980 uden kælder og med dårligt eller helt </a:t>
            </a:r>
            <a:r>
              <a:rPr lang="da-DK" dirty="0" err="1"/>
              <a:t>uisolerede</a:t>
            </a:r>
            <a:r>
              <a:rPr lang="da-DK" dirty="0"/>
              <a:t> gulvkonstruktioner. </a:t>
            </a:r>
          </a:p>
          <a:p>
            <a:r>
              <a:rPr lang="da-DK" dirty="0"/>
              <a:t>Formålet er at blive i stand til vælge en passende renovering i den konkrete situation og derved sikre optimal efterisolering uden at gøre skade på bygningen.</a:t>
            </a:r>
          </a:p>
          <a:p>
            <a:r>
              <a:rPr lang="da-DK" dirty="0"/>
              <a:t>Hvordan vælges den rigtige løsning</a:t>
            </a:r>
          </a:p>
          <a:p>
            <a:pPr lvl="1"/>
            <a:r>
              <a:rPr lang="da-DK" dirty="0"/>
              <a:t>Iht. BR18</a:t>
            </a:r>
          </a:p>
          <a:p>
            <a:pPr lvl="1"/>
            <a:r>
              <a:rPr lang="da-DK" dirty="0" err="1"/>
              <a:t>Fugtekniske</a:t>
            </a:r>
            <a:r>
              <a:rPr lang="da-DK" dirty="0"/>
              <a:t> og byggetekniske forhold</a:t>
            </a:r>
          </a:p>
          <a:p>
            <a:r>
              <a:rPr lang="da-DK" dirty="0"/>
              <a:t>Præsentationen supplerer guiden: </a:t>
            </a:r>
          </a:p>
          <a:p>
            <a:r>
              <a:rPr lang="da-DK" sz="2000" dirty="0">
                <a:hlinkClick r:id="rId3"/>
              </a:rPr>
              <a:t>https://www.byggeriogenergi.dk/media/2471/gulvrenoveringsguide.pdf</a:t>
            </a:r>
            <a:endParaRPr lang="da-DK" sz="2000" dirty="0"/>
          </a:p>
        </p:txBody>
      </p:sp>
      <p:pic>
        <p:nvPicPr>
          <p:cNvPr id="5" name="Billede 4">
            <a:extLst>
              <a:ext uri="{FF2B5EF4-FFF2-40B4-BE49-F238E27FC236}">
                <a16:creationId xmlns:a16="http://schemas.microsoft.com/office/drawing/2014/main" id="{C4087547-684F-4776-BCE9-1E74271152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20443" y="4802252"/>
            <a:ext cx="3222674" cy="1945551"/>
          </a:xfrm>
          <a:prstGeom prst="rect">
            <a:avLst/>
          </a:prstGeom>
        </p:spPr>
      </p:pic>
    </p:spTree>
    <p:extLst>
      <p:ext uri="{BB962C8B-B14F-4D97-AF65-F5344CB8AC3E}">
        <p14:creationId xmlns:p14="http://schemas.microsoft.com/office/powerpoint/2010/main" val="3640288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404664"/>
            <a:ext cx="8686800" cy="936104"/>
          </a:xfrm>
        </p:spPr>
        <p:txBody>
          <a:bodyPr>
            <a:normAutofit fontScale="90000"/>
          </a:bodyPr>
          <a:lstStyle/>
          <a:p>
            <a:r>
              <a:rPr lang="da-DK" sz="3200" dirty="0"/>
              <a:t>Husk altid fugten </a:t>
            </a:r>
            <a:br>
              <a:rPr lang="da-DK" sz="2000" dirty="0"/>
            </a:br>
            <a:r>
              <a:rPr lang="da-DK" sz="2000" dirty="0"/>
              <a:t>ved nybyggeri, ændret anvendelse, </a:t>
            </a:r>
            <a:br>
              <a:rPr lang="da-DK" sz="2000" dirty="0"/>
            </a:br>
            <a:r>
              <a:rPr lang="da-DK" sz="2000" dirty="0"/>
              <a:t>tilbygning eller ombygning og andre forandringer! </a:t>
            </a:r>
            <a:br>
              <a:rPr lang="da-DK" sz="2000" dirty="0"/>
            </a:br>
            <a:r>
              <a:rPr lang="da-DK" sz="2000" u="sng" dirty="0">
                <a:solidFill>
                  <a:schemeClr val="bg1">
                    <a:lumMod val="65000"/>
                  </a:schemeClr>
                </a:solidFill>
              </a:rPr>
              <a:t>									</a:t>
            </a:r>
            <a:endParaRPr lang="da-DK" sz="2000" dirty="0"/>
          </a:p>
        </p:txBody>
      </p:sp>
      <p:sp>
        <p:nvSpPr>
          <p:cNvPr id="8" name="Pladsholder til indhold 7"/>
          <p:cNvSpPr>
            <a:spLocks noGrp="1"/>
          </p:cNvSpPr>
          <p:nvPr>
            <p:ph idx="1"/>
          </p:nvPr>
        </p:nvSpPr>
        <p:spPr>
          <a:xfrm>
            <a:off x="2044834" y="1772816"/>
            <a:ext cx="8155623" cy="5085184"/>
          </a:xfrm>
          <a:ln w="6350" cmpd="sng"/>
        </p:spPr>
        <p:txBody>
          <a:bodyPr/>
          <a:lstStyle/>
          <a:p>
            <a:r>
              <a:rPr lang="da-DK" dirty="0"/>
              <a:t>Bygninger skal sikres mod </a:t>
            </a:r>
          </a:p>
          <a:p>
            <a:pPr marL="457200" indent="-457200">
              <a:buFont typeface="Arial"/>
              <a:buChar char="•"/>
            </a:pPr>
            <a:r>
              <a:rPr lang="da-DK" sz="2400" dirty="0"/>
              <a:t>Skadelig akkumulering af kondensfugt som følge af fugttransport fra </a:t>
            </a:r>
            <a:r>
              <a:rPr lang="da-DK" sz="2400" dirty="0" err="1"/>
              <a:t>indeluften</a:t>
            </a:r>
            <a:endParaRPr lang="da-DK" sz="2400" dirty="0"/>
          </a:p>
          <a:p>
            <a:pPr marL="457200" indent="-457200">
              <a:buFont typeface="Arial"/>
              <a:buChar char="•"/>
            </a:pPr>
            <a:r>
              <a:rPr lang="da-DK" sz="2400" dirty="0"/>
              <a:t>Kuldebroer i klimaskærmen må ikke medføre problemer med fx kondensdannelse og skimmelvækst</a:t>
            </a:r>
          </a:p>
          <a:p>
            <a:pPr marL="457200" indent="-457200">
              <a:buFont typeface="Arial"/>
              <a:buChar char="•"/>
            </a:pPr>
            <a:r>
              <a:rPr lang="da-DK" sz="2400" dirty="0"/>
              <a:t>Bygningskonstruktioner og –materialer må ikke have et fugtindhold, der ved indflytning medfører risiko for vækst af skimmelsvamp</a:t>
            </a:r>
          </a:p>
          <a:p>
            <a:pPr marL="457200" indent="-457200">
              <a:buFont typeface="Arial"/>
              <a:buChar char="•"/>
            </a:pPr>
            <a:r>
              <a:rPr lang="da-DK" sz="2400" dirty="0"/>
              <a:t>Indtrængning af vand fra grundvand og overfladevand og mod opsugning af fugt fra undergrunden</a:t>
            </a:r>
          </a:p>
          <a:p>
            <a:r>
              <a:rPr lang="da-DK" sz="2000" dirty="0"/>
              <a:t>BR18: §§ 334 338</a:t>
            </a:r>
          </a:p>
          <a:p>
            <a:pPr marL="457200" indent="-457200">
              <a:buFont typeface="Arial"/>
              <a:buChar char="•"/>
            </a:pPr>
            <a:endParaRPr lang="da-DK" sz="2400" dirty="0"/>
          </a:p>
          <a:p>
            <a:endParaRPr lang="da-DK" sz="2400" dirty="0"/>
          </a:p>
        </p:txBody>
      </p:sp>
    </p:spTree>
    <p:extLst>
      <p:ext uri="{BB962C8B-B14F-4D97-AF65-F5344CB8AC3E}">
        <p14:creationId xmlns:p14="http://schemas.microsoft.com/office/powerpoint/2010/main" val="643165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E33DD7-DEB7-426B-851E-1575D9B1EFAA}"/>
              </a:ext>
            </a:extLst>
          </p:cNvPr>
          <p:cNvSpPr>
            <a:spLocks noGrp="1"/>
          </p:cNvSpPr>
          <p:nvPr>
            <p:ph type="title"/>
          </p:nvPr>
        </p:nvSpPr>
        <p:spPr/>
        <p:txBody>
          <a:bodyPr/>
          <a:lstStyle/>
          <a:p>
            <a:r>
              <a:rPr lang="da-DK" dirty="0"/>
              <a:t>Så sådan deler man det op i BR</a:t>
            </a:r>
          </a:p>
        </p:txBody>
      </p:sp>
      <p:pic>
        <p:nvPicPr>
          <p:cNvPr id="5" name="Pladsholder til indhold 4">
            <a:extLst>
              <a:ext uri="{FF2B5EF4-FFF2-40B4-BE49-F238E27FC236}">
                <a16:creationId xmlns:a16="http://schemas.microsoft.com/office/drawing/2014/main" id="{C8DCF545-D34B-4A5C-B79C-905404748E5B}"/>
              </a:ext>
            </a:extLst>
          </p:cNvPr>
          <p:cNvPicPr>
            <a:picLocks noGrp="1" noChangeAspect="1"/>
          </p:cNvPicPr>
          <p:nvPr>
            <p:ph idx="1"/>
          </p:nvPr>
        </p:nvPicPr>
        <p:blipFill>
          <a:blip r:embed="rId3"/>
          <a:stretch>
            <a:fillRect/>
          </a:stretch>
        </p:blipFill>
        <p:spPr>
          <a:xfrm>
            <a:off x="1054342" y="1690688"/>
            <a:ext cx="9823942" cy="4802187"/>
          </a:xfrm>
        </p:spPr>
      </p:pic>
    </p:spTree>
    <p:extLst>
      <p:ext uri="{BB962C8B-B14F-4D97-AF65-F5344CB8AC3E}">
        <p14:creationId xmlns:p14="http://schemas.microsoft.com/office/powerpoint/2010/main" val="2186997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p:cNvSpPr txBox="1"/>
          <p:nvPr/>
        </p:nvSpPr>
        <p:spPr>
          <a:xfrm>
            <a:off x="2584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9" name="Billed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3552" y="174763"/>
            <a:ext cx="432048" cy="393357"/>
          </a:xfrm>
          <a:prstGeom prst="rect">
            <a:avLst/>
          </a:prstGeom>
        </p:spPr>
      </p:pic>
      <p:pic>
        <p:nvPicPr>
          <p:cNvPr id="3" name="Billede 2">
            <a:extLst>
              <a:ext uri="{FF2B5EF4-FFF2-40B4-BE49-F238E27FC236}">
                <a16:creationId xmlns:a16="http://schemas.microsoft.com/office/drawing/2014/main" id="{2A06121B-3F5E-F74A-AF0B-F51FF6B4FF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0326" y="752839"/>
            <a:ext cx="8426548" cy="5705751"/>
          </a:xfrm>
          <a:prstGeom prst="rect">
            <a:avLst/>
          </a:prstGeom>
        </p:spPr>
      </p:pic>
    </p:spTree>
    <p:extLst>
      <p:ext uri="{BB962C8B-B14F-4D97-AF65-F5344CB8AC3E}">
        <p14:creationId xmlns:p14="http://schemas.microsoft.com/office/powerpoint/2010/main" val="3132202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p:cNvSpPr txBox="1"/>
          <p:nvPr/>
        </p:nvSpPr>
        <p:spPr>
          <a:xfrm>
            <a:off x="2584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9" name="Billed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3552" y="174763"/>
            <a:ext cx="432048" cy="393357"/>
          </a:xfrm>
          <a:prstGeom prst="rect">
            <a:avLst/>
          </a:prstGeom>
        </p:spPr>
      </p:pic>
      <p:pic>
        <p:nvPicPr>
          <p:cNvPr id="5" name="Billede 4">
            <a:extLst>
              <a:ext uri="{FF2B5EF4-FFF2-40B4-BE49-F238E27FC236}">
                <a16:creationId xmlns:a16="http://schemas.microsoft.com/office/drawing/2014/main" id="{D50B84D9-5429-D74E-8AB4-ED8B998D6D6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7967" y="1308295"/>
            <a:ext cx="10367095" cy="4515729"/>
          </a:xfrm>
          <a:prstGeom prst="rect">
            <a:avLst/>
          </a:prstGeom>
        </p:spPr>
      </p:pic>
    </p:spTree>
    <p:extLst>
      <p:ext uri="{BB962C8B-B14F-4D97-AF65-F5344CB8AC3E}">
        <p14:creationId xmlns:p14="http://schemas.microsoft.com/office/powerpoint/2010/main" val="4041429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7758" y="2447144"/>
            <a:ext cx="4905251" cy="1325563"/>
          </a:xfrm>
        </p:spPr>
        <p:txBody>
          <a:bodyPr>
            <a:normAutofit fontScale="90000"/>
          </a:bodyPr>
          <a:lstStyle/>
          <a:p>
            <a:br>
              <a:rPr lang="da-DK" dirty="0"/>
            </a:br>
            <a:r>
              <a:rPr lang="da-DK" dirty="0"/>
              <a:t>Nej, max. 75 mm</a:t>
            </a:r>
            <a:br>
              <a:rPr lang="da-DK" dirty="0"/>
            </a:br>
            <a:r>
              <a:rPr lang="da-DK" dirty="0"/>
              <a:t>Denne er fjernet </a:t>
            </a:r>
            <a:br>
              <a:rPr lang="da-DK" dirty="0"/>
            </a:br>
            <a:r>
              <a:rPr lang="da-DK" dirty="0"/>
              <a:t>….den skal vi lære om senere</a:t>
            </a:r>
            <a:br>
              <a:rPr lang="da-DK" dirty="0"/>
            </a:br>
            <a:r>
              <a:rPr lang="da-DK" dirty="0"/>
              <a:t>nu kun nedenstående…</a:t>
            </a:r>
          </a:p>
        </p:txBody>
      </p:sp>
      <p:sp>
        <p:nvSpPr>
          <p:cNvPr id="3" name="Pladsholder til sidefod 2"/>
          <p:cNvSpPr>
            <a:spLocks noGrp="1"/>
          </p:cNvSpPr>
          <p:nvPr>
            <p:ph type="ftr" sz="quarter" idx="10"/>
          </p:nvPr>
        </p:nvSpPr>
        <p:spPr/>
        <p:txBody>
          <a:bodyPr/>
          <a:lstStyle/>
          <a:p>
            <a:endParaRPr lang="da-DK"/>
          </a:p>
        </p:txBody>
      </p:sp>
      <p:pic>
        <p:nvPicPr>
          <p:cNvPr id="4" name="Billede 3"/>
          <p:cNvPicPr>
            <a:picLocks noChangeAspect="1"/>
          </p:cNvPicPr>
          <p:nvPr/>
        </p:nvPicPr>
        <p:blipFill>
          <a:blip r:embed="rId3"/>
          <a:stretch>
            <a:fillRect/>
          </a:stretch>
        </p:blipFill>
        <p:spPr>
          <a:xfrm>
            <a:off x="5965558" y="1456228"/>
            <a:ext cx="6112255" cy="5427025"/>
          </a:xfrm>
          <a:prstGeom prst="rect">
            <a:avLst/>
          </a:prstGeom>
        </p:spPr>
      </p:pic>
      <p:sp>
        <p:nvSpPr>
          <p:cNvPr id="5" name="Titel 1">
            <a:extLst>
              <a:ext uri="{FF2B5EF4-FFF2-40B4-BE49-F238E27FC236}">
                <a16:creationId xmlns:a16="http://schemas.microsoft.com/office/drawing/2014/main" id="{BDBA5141-3600-42EB-A812-35B26905CEC3}"/>
              </a:ext>
            </a:extLst>
          </p:cNvPr>
          <p:cNvSpPr txBox="1">
            <a:spLocks/>
          </p:cNvSpPr>
          <p:nvPr/>
        </p:nvSpPr>
        <p:spPr>
          <a:xfrm>
            <a:off x="838199" y="385236"/>
            <a:ext cx="8699695" cy="117627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400"/>
              <a:t>Vejledning</a:t>
            </a:r>
            <a:r>
              <a:rPr lang="da-DK" sz="2000"/>
              <a:t> </a:t>
            </a:r>
            <a:r>
              <a:rPr lang="da-DK" sz="2000">
                <a:hlinkClick r:id="rId4"/>
              </a:rPr>
              <a:t>https://historisk.bygningsreglementet.dk/file/585181/ofte_rentable_konstruktioner.pdf</a:t>
            </a:r>
            <a:br>
              <a:rPr lang="da-DK" sz="2000"/>
            </a:br>
            <a:r>
              <a:rPr lang="da-DK" sz="2000"/>
              <a:t>Ofte rentable konstruktioner (Bygningsreglementet.dk)</a:t>
            </a:r>
            <a:endParaRPr lang="da-DK" sz="2000" dirty="0"/>
          </a:p>
        </p:txBody>
      </p:sp>
    </p:spTree>
    <p:extLst>
      <p:ext uri="{BB962C8B-B14F-4D97-AF65-F5344CB8AC3E}">
        <p14:creationId xmlns:p14="http://schemas.microsoft.com/office/powerpoint/2010/main" val="2029571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47A06B-0E5D-4443-8EA4-6FB637E43F52}"/>
              </a:ext>
            </a:extLst>
          </p:cNvPr>
          <p:cNvSpPr>
            <a:spLocks noGrp="1"/>
          </p:cNvSpPr>
          <p:nvPr>
            <p:ph type="title"/>
          </p:nvPr>
        </p:nvSpPr>
        <p:spPr>
          <a:xfrm>
            <a:off x="725659" y="136525"/>
            <a:ext cx="10515600" cy="974823"/>
          </a:xfrm>
        </p:spPr>
        <p:txBody>
          <a:bodyPr>
            <a:normAutofit/>
          </a:bodyPr>
          <a:lstStyle/>
          <a:p>
            <a:r>
              <a:rPr lang="da-DK" sz="2800" dirty="0"/>
              <a:t>Men hér er det rentabelt – men det er en udskiftning (skal gøres uanset rentabilitet)</a:t>
            </a:r>
          </a:p>
        </p:txBody>
      </p:sp>
      <p:sp>
        <p:nvSpPr>
          <p:cNvPr id="3" name="Pladsholder til sidefod 2">
            <a:extLst>
              <a:ext uri="{FF2B5EF4-FFF2-40B4-BE49-F238E27FC236}">
                <a16:creationId xmlns:a16="http://schemas.microsoft.com/office/drawing/2014/main" id="{CC16D8FC-EEC8-4765-8215-3E2BCA1C259C}"/>
              </a:ext>
            </a:extLst>
          </p:cNvPr>
          <p:cNvSpPr>
            <a:spLocks noGrp="1"/>
          </p:cNvSpPr>
          <p:nvPr>
            <p:ph type="ftr" sz="quarter" idx="10"/>
          </p:nvPr>
        </p:nvSpPr>
        <p:spPr/>
        <p:txBody>
          <a:bodyPr/>
          <a:lstStyle/>
          <a:p>
            <a:endParaRPr lang="da-DK"/>
          </a:p>
        </p:txBody>
      </p:sp>
      <p:pic>
        <p:nvPicPr>
          <p:cNvPr id="4" name="Billede 3">
            <a:extLst>
              <a:ext uri="{FF2B5EF4-FFF2-40B4-BE49-F238E27FC236}">
                <a16:creationId xmlns:a16="http://schemas.microsoft.com/office/drawing/2014/main" id="{B61D506B-0B0F-4BF2-9A4E-6BFF6CA1A51B}"/>
              </a:ext>
            </a:extLst>
          </p:cNvPr>
          <p:cNvPicPr>
            <a:picLocks noChangeAspect="1"/>
          </p:cNvPicPr>
          <p:nvPr/>
        </p:nvPicPr>
        <p:blipFill>
          <a:blip r:embed="rId3"/>
          <a:stretch>
            <a:fillRect/>
          </a:stretch>
        </p:blipFill>
        <p:spPr>
          <a:xfrm>
            <a:off x="4216921" y="622538"/>
            <a:ext cx="6784014" cy="5980333"/>
          </a:xfrm>
          <a:prstGeom prst="rect">
            <a:avLst/>
          </a:prstGeom>
        </p:spPr>
      </p:pic>
      <p:sp>
        <p:nvSpPr>
          <p:cNvPr id="6" name="Tekstfelt 5">
            <a:extLst>
              <a:ext uri="{FF2B5EF4-FFF2-40B4-BE49-F238E27FC236}">
                <a16:creationId xmlns:a16="http://schemas.microsoft.com/office/drawing/2014/main" id="{E582CA76-8539-4DE0-818B-FD772ACBA16D}"/>
              </a:ext>
            </a:extLst>
          </p:cNvPr>
          <p:cNvSpPr txBox="1"/>
          <p:nvPr/>
        </p:nvSpPr>
        <p:spPr>
          <a:xfrm>
            <a:off x="648223" y="1611143"/>
            <a:ext cx="3250938" cy="1200329"/>
          </a:xfrm>
          <a:prstGeom prst="rect">
            <a:avLst/>
          </a:prstGeom>
          <a:noFill/>
        </p:spPr>
        <p:txBody>
          <a:bodyPr wrap="square">
            <a:spAutoFit/>
          </a:bodyPr>
          <a:lstStyle/>
          <a:p>
            <a:r>
              <a:rPr lang="da-DK" dirty="0">
                <a:hlinkClick r:id="rId4"/>
              </a:rPr>
              <a:t>file:///C:/Users/ibo/Downloads/Vejledning%20Ofte%20rentable%20konstruktioner_BR18_januar19.pdf</a:t>
            </a:r>
            <a:endParaRPr lang="da-DK" dirty="0"/>
          </a:p>
        </p:txBody>
      </p:sp>
    </p:spTree>
    <p:extLst>
      <p:ext uri="{BB962C8B-B14F-4D97-AF65-F5344CB8AC3E}">
        <p14:creationId xmlns:p14="http://schemas.microsoft.com/office/powerpoint/2010/main" val="2721435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hlinkClick r:id="rId3"/>
              </a:rPr>
              <a:t>https://eksempelsamling.bygningsreglementet.dk/ex_aendringer_krav</a:t>
            </a:r>
            <a:br>
              <a:rPr lang="da-DK" dirty="0"/>
            </a:br>
            <a:r>
              <a:rPr lang="da-DK" dirty="0"/>
              <a:t> </a:t>
            </a:r>
          </a:p>
        </p:txBody>
      </p:sp>
      <p:sp>
        <p:nvSpPr>
          <p:cNvPr id="4" name="Pladsholder til sidefod 3"/>
          <p:cNvSpPr>
            <a:spLocks noGrp="1"/>
          </p:cNvSpPr>
          <p:nvPr>
            <p:ph type="ftr" sz="quarter" idx="10"/>
          </p:nvPr>
        </p:nvSpPr>
        <p:spPr/>
        <p:txBody>
          <a:bodyPr/>
          <a:lstStyle/>
          <a:p>
            <a:endParaRPr lang="da-DK"/>
          </a:p>
        </p:txBody>
      </p:sp>
      <p:pic>
        <p:nvPicPr>
          <p:cNvPr id="6" name="Billede 5"/>
          <p:cNvPicPr>
            <a:picLocks noChangeAspect="1"/>
          </p:cNvPicPr>
          <p:nvPr/>
        </p:nvPicPr>
        <p:blipFill>
          <a:blip r:embed="rId4"/>
          <a:stretch>
            <a:fillRect/>
          </a:stretch>
        </p:blipFill>
        <p:spPr>
          <a:xfrm>
            <a:off x="1012874" y="916745"/>
            <a:ext cx="5486400" cy="5576130"/>
          </a:xfrm>
          <a:prstGeom prst="rect">
            <a:avLst/>
          </a:prstGeom>
        </p:spPr>
      </p:pic>
      <p:sp>
        <p:nvSpPr>
          <p:cNvPr id="3" name="Pil: venstre 2">
            <a:extLst>
              <a:ext uri="{FF2B5EF4-FFF2-40B4-BE49-F238E27FC236}">
                <a16:creationId xmlns:a16="http://schemas.microsoft.com/office/drawing/2014/main" id="{3B1B2E7C-E7D4-4CD6-B8DD-EAD76C96F642}"/>
              </a:ext>
            </a:extLst>
          </p:cNvPr>
          <p:cNvSpPr/>
          <p:nvPr/>
        </p:nvSpPr>
        <p:spPr>
          <a:xfrm>
            <a:off x="6485205" y="5229017"/>
            <a:ext cx="2264899" cy="35169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l: venstre 7">
            <a:extLst>
              <a:ext uri="{FF2B5EF4-FFF2-40B4-BE49-F238E27FC236}">
                <a16:creationId xmlns:a16="http://schemas.microsoft.com/office/drawing/2014/main" id="{C0C6CB92-DE0C-4354-9914-98DD8F4E3B82}"/>
              </a:ext>
            </a:extLst>
          </p:cNvPr>
          <p:cNvSpPr/>
          <p:nvPr/>
        </p:nvSpPr>
        <p:spPr>
          <a:xfrm>
            <a:off x="6485204" y="5941255"/>
            <a:ext cx="2264899" cy="35169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72268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a:xfrm>
            <a:off x="1981200" y="620688"/>
            <a:ext cx="4762872" cy="639762"/>
          </a:xfrm>
        </p:spPr>
        <p:txBody>
          <a:bodyPr/>
          <a:lstStyle/>
          <a:p>
            <a:r>
              <a:rPr lang="da-DK" sz="3200" dirty="0"/>
              <a:t>Hvad er rentabilitet?</a:t>
            </a:r>
          </a:p>
        </p:txBody>
      </p:sp>
      <p:sp>
        <p:nvSpPr>
          <p:cNvPr id="7" name="Tekstfelt 6"/>
          <p:cNvSpPr txBox="1"/>
          <p:nvPr/>
        </p:nvSpPr>
        <p:spPr>
          <a:xfrm>
            <a:off x="1991544" y="3284985"/>
            <a:ext cx="5184576" cy="3170099"/>
          </a:xfrm>
          <a:prstGeom prst="rect">
            <a:avLst/>
          </a:prstGeom>
          <a:noFill/>
        </p:spPr>
        <p:txBody>
          <a:bodyPr wrap="square" rtlCol="0">
            <a:spAutoFit/>
          </a:bodyPr>
          <a:lstStyle/>
          <a:p>
            <a:pPr marL="342900" indent="-342900">
              <a:buFont typeface="Arial"/>
              <a:buChar char="•"/>
            </a:pPr>
            <a:r>
              <a:rPr lang="da-DK" sz="2000" dirty="0">
                <a:solidFill>
                  <a:schemeClr val="tx1">
                    <a:lumMod val="65000"/>
                    <a:lumOff val="35000"/>
                  </a:schemeClr>
                </a:solidFill>
                <a:latin typeface="Trebuchet MS"/>
                <a:cs typeface="Trebuchet MS"/>
              </a:rPr>
              <a:t>= Betalt tilbage ved sparede energiomkostninger inden </a:t>
            </a:r>
            <a:br>
              <a:rPr lang="da-DK" sz="2000" dirty="0">
                <a:solidFill>
                  <a:schemeClr val="tx1">
                    <a:lumMod val="65000"/>
                    <a:lumOff val="35000"/>
                  </a:schemeClr>
                </a:solidFill>
                <a:latin typeface="Trebuchet MS"/>
                <a:cs typeface="Trebuchet MS"/>
              </a:rPr>
            </a:br>
            <a:r>
              <a:rPr lang="da-DK" sz="2000" dirty="0">
                <a:solidFill>
                  <a:schemeClr val="tx1">
                    <a:lumMod val="65000"/>
                    <a:lumOff val="35000"/>
                  </a:schemeClr>
                </a:solidFill>
                <a:latin typeface="Trebuchet MS"/>
                <a:cs typeface="Trebuchet MS"/>
              </a:rPr>
              <a:t>for ¾ af levetiden </a:t>
            </a:r>
          </a:p>
          <a:p>
            <a:endParaRPr lang="da-DK" sz="2000" dirty="0">
              <a:solidFill>
                <a:schemeClr val="tx1">
                  <a:lumMod val="65000"/>
                  <a:lumOff val="35000"/>
                </a:schemeClr>
              </a:solidFill>
              <a:latin typeface="Trebuchet MS"/>
              <a:cs typeface="Trebuchet MS"/>
            </a:endParaRPr>
          </a:p>
          <a:p>
            <a:pPr marL="342900" indent="-342900">
              <a:buFont typeface="Arial"/>
              <a:buChar char="•"/>
            </a:pPr>
            <a:r>
              <a:rPr lang="da-DK" sz="2000" dirty="0">
                <a:solidFill>
                  <a:schemeClr val="tx1">
                    <a:lumMod val="65000"/>
                    <a:lumOff val="35000"/>
                  </a:schemeClr>
                </a:solidFill>
                <a:latin typeface="Trebuchet MS"/>
                <a:cs typeface="Trebuchet MS"/>
              </a:rPr>
              <a:t>Medregn kun ekstra investering ved isolering o.l. samt følgearbejder</a:t>
            </a:r>
          </a:p>
          <a:p>
            <a:pPr marL="342900" indent="-342900">
              <a:buFont typeface="Arial"/>
              <a:buChar char="•"/>
            </a:pPr>
            <a:endParaRPr lang="da-DK" sz="2000" dirty="0">
              <a:solidFill>
                <a:schemeClr val="tx1">
                  <a:lumMod val="65000"/>
                  <a:lumOff val="35000"/>
                </a:schemeClr>
              </a:solidFill>
              <a:latin typeface="Trebuchet MS"/>
              <a:cs typeface="Trebuchet MS"/>
            </a:endParaRPr>
          </a:p>
          <a:p>
            <a:pPr marL="342900" indent="-342900">
              <a:buFont typeface="Arial"/>
              <a:buChar char="•"/>
            </a:pPr>
            <a:r>
              <a:rPr lang="da-DK" sz="2000" dirty="0">
                <a:solidFill>
                  <a:schemeClr val="tx1">
                    <a:lumMod val="65000"/>
                    <a:lumOff val="35000"/>
                  </a:schemeClr>
                </a:solidFill>
                <a:latin typeface="Trebuchet MS"/>
                <a:cs typeface="Trebuchet MS"/>
              </a:rPr>
              <a:t>Find besparelsen i energiløsningerne eller med </a:t>
            </a:r>
            <a:r>
              <a:rPr lang="da-DK" sz="2000" dirty="0" err="1">
                <a:solidFill>
                  <a:schemeClr val="tx1">
                    <a:lumMod val="65000"/>
                    <a:lumOff val="35000"/>
                  </a:schemeClr>
                </a:solidFill>
                <a:latin typeface="Trebuchet MS"/>
                <a:cs typeface="Trebuchet MS"/>
              </a:rPr>
              <a:t>Videncentrets</a:t>
            </a:r>
            <a:r>
              <a:rPr lang="da-DK" sz="2000" dirty="0">
                <a:solidFill>
                  <a:schemeClr val="tx1">
                    <a:lumMod val="65000"/>
                    <a:lumOff val="35000"/>
                  </a:schemeClr>
                </a:solidFill>
                <a:latin typeface="Trebuchet MS"/>
                <a:cs typeface="Trebuchet MS"/>
              </a:rPr>
              <a:t> besparelses-beregner</a:t>
            </a:r>
            <a:endParaRPr lang="da-DK" sz="2400" dirty="0">
              <a:solidFill>
                <a:schemeClr val="tx1">
                  <a:lumMod val="65000"/>
                  <a:lumOff val="35000"/>
                </a:schemeClr>
              </a:solidFill>
              <a:latin typeface="Trebuchet MS"/>
              <a:cs typeface="Trebuchet MS"/>
            </a:endParaRPr>
          </a:p>
        </p:txBody>
      </p:sp>
      <p:pic>
        <p:nvPicPr>
          <p:cNvPr id="8" name="Billed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8028" y="2154910"/>
            <a:ext cx="4552028" cy="743454"/>
          </a:xfrm>
          <a:prstGeom prst="rect">
            <a:avLst/>
          </a:prstGeom>
        </p:spPr>
      </p:pic>
      <p:sp>
        <p:nvSpPr>
          <p:cNvPr id="11" name="Tekstfelt 10"/>
          <p:cNvSpPr txBox="1"/>
          <p:nvPr/>
        </p:nvSpPr>
        <p:spPr>
          <a:xfrm>
            <a:off x="2584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12" name="Billed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63552" y="174763"/>
            <a:ext cx="432048" cy="393357"/>
          </a:xfrm>
          <a:prstGeom prst="rect">
            <a:avLst/>
          </a:prstGeom>
        </p:spPr>
      </p:pic>
    </p:spTree>
    <p:extLst>
      <p:ext uri="{BB962C8B-B14F-4D97-AF65-F5344CB8AC3E}">
        <p14:creationId xmlns:p14="http://schemas.microsoft.com/office/powerpoint/2010/main" val="3489343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396884-27E7-4C73-A11D-8799E64E383C}"/>
              </a:ext>
            </a:extLst>
          </p:cNvPr>
          <p:cNvSpPr>
            <a:spLocks noGrp="1"/>
          </p:cNvSpPr>
          <p:nvPr>
            <p:ph type="title"/>
          </p:nvPr>
        </p:nvSpPr>
        <p:spPr/>
        <p:txBody>
          <a:bodyPr/>
          <a:lstStyle/>
          <a:p>
            <a:r>
              <a:rPr lang="da-DK" dirty="0"/>
              <a:t>Her er eksempel på ombygning</a:t>
            </a:r>
          </a:p>
        </p:txBody>
      </p:sp>
      <p:sp>
        <p:nvSpPr>
          <p:cNvPr id="3" name="Pladsholder til indhold 2">
            <a:extLst>
              <a:ext uri="{FF2B5EF4-FFF2-40B4-BE49-F238E27FC236}">
                <a16:creationId xmlns:a16="http://schemas.microsoft.com/office/drawing/2014/main" id="{8B01D6EA-6E65-430D-8FA2-6B44047332AC}"/>
              </a:ext>
            </a:extLst>
          </p:cNvPr>
          <p:cNvSpPr>
            <a:spLocks noGrp="1"/>
          </p:cNvSpPr>
          <p:nvPr>
            <p:ph idx="1"/>
          </p:nvPr>
        </p:nvSpPr>
        <p:spPr/>
        <p:txBody>
          <a:bodyPr/>
          <a:lstStyle/>
          <a:p>
            <a:endParaRPr lang="da-DK" dirty="0"/>
          </a:p>
          <a:p>
            <a:endParaRPr lang="da-DK" dirty="0"/>
          </a:p>
          <a:p>
            <a:endParaRPr lang="da-DK" dirty="0"/>
          </a:p>
          <a:p>
            <a:endParaRPr lang="da-DK" dirty="0"/>
          </a:p>
          <a:p>
            <a:endParaRPr lang="da-DK" dirty="0"/>
          </a:p>
        </p:txBody>
      </p:sp>
      <p:pic>
        <p:nvPicPr>
          <p:cNvPr id="5" name="Billede 4">
            <a:extLst>
              <a:ext uri="{FF2B5EF4-FFF2-40B4-BE49-F238E27FC236}">
                <a16:creationId xmlns:a16="http://schemas.microsoft.com/office/drawing/2014/main" id="{E532C655-6B2A-44C0-B3EA-9941DB2AD262}"/>
              </a:ext>
            </a:extLst>
          </p:cNvPr>
          <p:cNvPicPr>
            <a:picLocks noChangeAspect="1"/>
          </p:cNvPicPr>
          <p:nvPr/>
        </p:nvPicPr>
        <p:blipFill>
          <a:blip r:embed="rId3"/>
          <a:stretch>
            <a:fillRect/>
          </a:stretch>
        </p:blipFill>
        <p:spPr>
          <a:xfrm>
            <a:off x="949423" y="1825625"/>
            <a:ext cx="4676775" cy="1400175"/>
          </a:xfrm>
          <a:prstGeom prst="rect">
            <a:avLst/>
          </a:prstGeom>
        </p:spPr>
      </p:pic>
      <p:pic>
        <p:nvPicPr>
          <p:cNvPr id="7" name="Billede 6">
            <a:extLst>
              <a:ext uri="{FF2B5EF4-FFF2-40B4-BE49-F238E27FC236}">
                <a16:creationId xmlns:a16="http://schemas.microsoft.com/office/drawing/2014/main" id="{1DA1588E-7D77-4E4D-B5F8-50A1891A9E59}"/>
              </a:ext>
            </a:extLst>
          </p:cNvPr>
          <p:cNvPicPr>
            <a:picLocks noChangeAspect="1"/>
          </p:cNvPicPr>
          <p:nvPr/>
        </p:nvPicPr>
        <p:blipFill>
          <a:blip r:embed="rId4"/>
          <a:stretch>
            <a:fillRect/>
          </a:stretch>
        </p:blipFill>
        <p:spPr>
          <a:xfrm>
            <a:off x="6267450" y="2028825"/>
            <a:ext cx="5924550" cy="4829175"/>
          </a:xfrm>
          <a:prstGeom prst="rect">
            <a:avLst/>
          </a:prstGeom>
        </p:spPr>
      </p:pic>
      <p:sp>
        <p:nvSpPr>
          <p:cNvPr id="8" name="Tekstfelt 7">
            <a:extLst>
              <a:ext uri="{FF2B5EF4-FFF2-40B4-BE49-F238E27FC236}">
                <a16:creationId xmlns:a16="http://schemas.microsoft.com/office/drawing/2014/main" id="{4E864034-A530-441D-B61B-E89AF8ADE045}"/>
              </a:ext>
            </a:extLst>
          </p:cNvPr>
          <p:cNvSpPr txBox="1"/>
          <p:nvPr/>
        </p:nvSpPr>
        <p:spPr>
          <a:xfrm>
            <a:off x="838200" y="3601329"/>
            <a:ext cx="4787998" cy="1754326"/>
          </a:xfrm>
          <a:prstGeom prst="rect">
            <a:avLst/>
          </a:prstGeom>
          <a:noFill/>
        </p:spPr>
        <p:txBody>
          <a:bodyPr wrap="square" rtlCol="0">
            <a:spAutoFit/>
          </a:bodyPr>
          <a:lstStyle/>
          <a:p>
            <a:r>
              <a:rPr lang="da-DK" dirty="0"/>
              <a:t>Levetid 40 år</a:t>
            </a:r>
          </a:p>
          <a:p>
            <a:r>
              <a:rPr lang="da-DK" dirty="0"/>
              <a:t>Energibesparelse i kroner</a:t>
            </a:r>
          </a:p>
          <a:p>
            <a:endParaRPr lang="da-DK" dirty="0"/>
          </a:p>
          <a:p>
            <a:endParaRPr lang="da-DK" dirty="0"/>
          </a:p>
          <a:p>
            <a:r>
              <a:rPr lang="da-DK" dirty="0"/>
              <a:t>Det skal tjenes hjem på 2/4 af levetiden</a:t>
            </a:r>
          </a:p>
          <a:p>
            <a:endParaRPr lang="da-DK" dirty="0"/>
          </a:p>
        </p:txBody>
      </p:sp>
    </p:spTree>
    <p:extLst>
      <p:ext uri="{BB962C8B-B14F-4D97-AF65-F5344CB8AC3E}">
        <p14:creationId xmlns:p14="http://schemas.microsoft.com/office/powerpoint/2010/main" val="88903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009" y="2370717"/>
            <a:ext cx="2822507" cy="1483832"/>
          </a:xfrm>
          <a:prstGeom prst="rect">
            <a:avLst/>
          </a:prstGeom>
        </p:spPr>
      </p:pic>
      <p:sp>
        <p:nvSpPr>
          <p:cNvPr id="2" name="Pladsholder til tekst 1"/>
          <p:cNvSpPr>
            <a:spLocks noGrp="1"/>
          </p:cNvSpPr>
          <p:nvPr>
            <p:ph type="body" sz="quarter" idx="11"/>
          </p:nvPr>
        </p:nvSpPr>
        <p:spPr>
          <a:xfrm>
            <a:off x="484713" y="654546"/>
            <a:ext cx="6912768" cy="648072"/>
          </a:xfrm>
        </p:spPr>
        <p:txBody>
          <a:bodyPr/>
          <a:lstStyle/>
          <a:p>
            <a:pPr marL="0" indent="0">
              <a:buNone/>
            </a:pPr>
            <a:r>
              <a:rPr lang="da-DK" sz="3200" dirty="0"/>
              <a:t>Energiløsninger</a:t>
            </a:r>
          </a:p>
        </p:txBody>
      </p:sp>
      <p:sp>
        <p:nvSpPr>
          <p:cNvPr id="3" name="Pladsholder til tekst 2"/>
          <p:cNvSpPr>
            <a:spLocks noGrp="1"/>
          </p:cNvSpPr>
          <p:nvPr>
            <p:ph type="body" sz="quarter" idx="12"/>
          </p:nvPr>
        </p:nvSpPr>
        <p:spPr>
          <a:xfrm>
            <a:off x="839416" y="1267186"/>
            <a:ext cx="6840760" cy="914400"/>
          </a:xfrm>
        </p:spPr>
        <p:txBody>
          <a:bodyPr/>
          <a:lstStyle/>
          <a:p>
            <a:r>
              <a:rPr lang="da-DK" sz="2000" dirty="0"/>
              <a:t>Energiløsninger til 79 forskellige</a:t>
            </a:r>
          </a:p>
          <a:p>
            <a:r>
              <a:rPr lang="da-DK" sz="2000" dirty="0"/>
              <a:t>bygningsdele og installationer</a:t>
            </a:r>
          </a:p>
        </p:txBody>
      </p:sp>
      <p:sp>
        <p:nvSpPr>
          <p:cNvPr id="7" name="Tekstboks 6"/>
          <p:cNvSpPr txBox="1"/>
          <p:nvPr/>
        </p:nvSpPr>
        <p:spPr>
          <a:xfrm>
            <a:off x="484103" y="3905624"/>
            <a:ext cx="3684317" cy="1938992"/>
          </a:xfrm>
          <a:prstGeom prst="rect">
            <a:avLst/>
          </a:prstGeom>
          <a:noFill/>
        </p:spPr>
        <p:txBody>
          <a:bodyPr wrap="square" rtlCol="0">
            <a:spAutoFit/>
          </a:bodyPr>
          <a:lstStyle/>
          <a:p>
            <a:pPr marL="457200" indent="-457200">
              <a:buFont typeface="Arial" panose="020B0604020202020204" pitchFamily="34" charset="0"/>
              <a:buChar char="•"/>
            </a:pPr>
            <a:r>
              <a:rPr lang="da-DK" sz="2000" dirty="0">
                <a:solidFill>
                  <a:schemeClr val="tx1">
                    <a:lumMod val="65000"/>
                    <a:lumOff val="35000"/>
                  </a:schemeClr>
                </a:solidFill>
                <a:latin typeface="Trebuchet MS" panose="020B0603020202020204" pitchFamily="34" charset="0"/>
              </a:rPr>
              <a:t>til klimaskærm</a:t>
            </a:r>
          </a:p>
          <a:p>
            <a:pPr marL="457200" indent="-457200">
              <a:buFont typeface="Arial" panose="020B0604020202020204" pitchFamily="34" charset="0"/>
              <a:buChar char="•"/>
            </a:pPr>
            <a:r>
              <a:rPr lang="da-DK" sz="2000" dirty="0">
                <a:solidFill>
                  <a:schemeClr val="tx1">
                    <a:lumMod val="65000"/>
                    <a:lumOff val="35000"/>
                  </a:schemeClr>
                </a:solidFill>
                <a:latin typeface="Trebuchet MS" panose="020B0603020202020204" pitchFamily="34" charset="0"/>
              </a:rPr>
              <a:t>til installationer</a:t>
            </a:r>
          </a:p>
          <a:p>
            <a:pPr marL="457200" indent="-457200">
              <a:buFont typeface="Arial" panose="020B0604020202020204" pitchFamily="34" charset="0"/>
              <a:buChar char="•"/>
            </a:pPr>
            <a:r>
              <a:rPr lang="da-DK" sz="2000" dirty="0">
                <a:solidFill>
                  <a:schemeClr val="tx1">
                    <a:lumMod val="65000"/>
                    <a:lumOff val="35000"/>
                  </a:schemeClr>
                </a:solidFill>
                <a:latin typeface="Trebuchet MS" panose="020B0603020202020204" pitchFamily="34" charset="0"/>
              </a:rPr>
              <a:t>til etageejendomme</a:t>
            </a:r>
          </a:p>
          <a:p>
            <a:pPr marL="457200" indent="-457200">
              <a:buFont typeface="Arial" panose="020B0604020202020204" pitchFamily="34" charset="0"/>
              <a:buChar char="•"/>
            </a:pPr>
            <a:r>
              <a:rPr lang="da-DK" sz="2000" dirty="0">
                <a:solidFill>
                  <a:schemeClr val="tx1">
                    <a:lumMod val="65000"/>
                    <a:lumOff val="35000"/>
                  </a:schemeClr>
                </a:solidFill>
                <a:latin typeface="Trebuchet MS" panose="020B0603020202020204" pitchFamily="34" charset="0"/>
              </a:rPr>
              <a:t>til el og ventilation i kontorbygninger  </a:t>
            </a:r>
          </a:p>
          <a:p>
            <a:pPr marL="285750" indent="-285750">
              <a:buFont typeface="Arial" panose="020B0604020202020204" pitchFamily="34" charset="0"/>
              <a:buChar char="•"/>
            </a:pPr>
            <a:endParaRPr lang="da-DK" sz="2000" dirty="0">
              <a:latin typeface="Trebuchet MS" panose="020B0603020202020204" pitchFamily="34" charset="0"/>
            </a:endParaRPr>
          </a:p>
        </p:txBody>
      </p:sp>
      <p:sp>
        <p:nvSpPr>
          <p:cNvPr id="9" name="Tekstfelt 8"/>
          <p:cNvSpPr txBox="1"/>
          <p:nvPr/>
        </p:nvSpPr>
        <p:spPr>
          <a:xfrm>
            <a:off x="7500156" y="5839107"/>
            <a:ext cx="2808312" cy="877163"/>
          </a:xfrm>
          <a:prstGeom prst="rect">
            <a:avLst/>
          </a:prstGeom>
          <a:noFill/>
        </p:spPr>
        <p:txBody>
          <a:bodyPr wrap="square" rtlCol="0">
            <a:spAutoFit/>
          </a:bodyPr>
          <a:lstStyle/>
          <a:p>
            <a:pPr>
              <a:lnSpc>
                <a:spcPct val="130000"/>
              </a:lnSpc>
            </a:pPr>
            <a:r>
              <a:rPr lang="da-DK" sz="2000" dirty="0">
                <a:solidFill>
                  <a:schemeClr val="tx1">
                    <a:lumMod val="65000"/>
                    <a:lumOff val="35000"/>
                  </a:schemeClr>
                </a:solidFill>
              </a:rPr>
              <a:t>Find energiløsningerne på </a:t>
            </a:r>
            <a:r>
              <a:rPr lang="da-DK" sz="2000" dirty="0" err="1">
                <a:solidFill>
                  <a:schemeClr val="tx1">
                    <a:lumMod val="65000"/>
                    <a:lumOff val="35000"/>
                  </a:schemeClr>
                </a:solidFill>
              </a:rPr>
              <a:t>ByggeriOgEnergi.dk</a:t>
            </a:r>
            <a:endParaRPr lang="da-DK" sz="2000" dirty="0">
              <a:solidFill>
                <a:schemeClr val="tx1">
                  <a:lumMod val="65000"/>
                  <a:lumOff val="35000"/>
                </a:schemeClr>
              </a:solidFill>
            </a:endParaRPr>
          </a:p>
        </p:txBody>
      </p:sp>
      <p:sp>
        <p:nvSpPr>
          <p:cNvPr id="10" name="Tekstfelt 9"/>
          <p:cNvSpPr txBox="1"/>
          <p:nvPr/>
        </p:nvSpPr>
        <p:spPr>
          <a:xfrm>
            <a:off x="2584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11" name="Billed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63552" y="174763"/>
            <a:ext cx="432048" cy="393357"/>
          </a:xfrm>
          <a:prstGeom prst="rect">
            <a:avLst/>
          </a:prstGeom>
        </p:spPr>
      </p:pic>
      <p:sp>
        <p:nvSpPr>
          <p:cNvPr id="12" name="Tekstfelt 11">
            <a:extLst>
              <a:ext uri="{FF2B5EF4-FFF2-40B4-BE49-F238E27FC236}">
                <a16:creationId xmlns:a16="http://schemas.microsoft.com/office/drawing/2014/main" id="{E9FD17C8-8ACB-46FE-AB29-6649CA1572BD}"/>
              </a:ext>
            </a:extLst>
          </p:cNvPr>
          <p:cNvSpPr txBox="1"/>
          <p:nvPr/>
        </p:nvSpPr>
        <p:spPr>
          <a:xfrm>
            <a:off x="1234440" y="5715938"/>
            <a:ext cx="6098344" cy="646331"/>
          </a:xfrm>
          <a:prstGeom prst="rect">
            <a:avLst/>
          </a:prstGeom>
          <a:noFill/>
        </p:spPr>
        <p:txBody>
          <a:bodyPr wrap="square">
            <a:spAutoFit/>
          </a:bodyPr>
          <a:lstStyle/>
          <a:p>
            <a:r>
              <a:rPr lang="da-DK" dirty="0">
                <a:hlinkClick r:id="rId5"/>
              </a:rPr>
              <a:t>https://www.byggeriogenergi.dk/vaerktoejer/energiloesninger-oversigt/#1390,1394,1404</a:t>
            </a:r>
            <a:endParaRPr lang="da-DK" dirty="0"/>
          </a:p>
        </p:txBody>
      </p:sp>
      <p:pic>
        <p:nvPicPr>
          <p:cNvPr id="8" name="Billede 7">
            <a:extLst>
              <a:ext uri="{FF2B5EF4-FFF2-40B4-BE49-F238E27FC236}">
                <a16:creationId xmlns:a16="http://schemas.microsoft.com/office/drawing/2014/main" id="{8A26CB98-72A1-44E4-A34F-425A3E2AED16}"/>
              </a:ext>
            </a:extLst>
          </p:cNvPr>
          <p:cNvPicPr>
            <a:picLocks noChangeAspect="1"/>
          </p:cNvPicPr>
          <p:nvPr/>
        </p:nvPicPr>
        <p:blipFill>
          <a:blip r:embed="rId6"/>
          <a:stretch>
            <a:fillRect/>
          </a:stretch>
        </p:blipFill>
        <p:spPr>
          <a:xfrm>
            <a:off x="4523123" y="455395"/>
            <a:ext cx="7209839" cy="5260544"/>
          </a:xfrm>
          <a:prstGeom prst="rect">
            <a:avLst/>
          </a:prstGeom>
        </p:spPr>
      </p:pic>
    </p:spTree>
    <p:extLst>
      <p:ext uri="{BB962C8B-B14F-4D97-AF65-F5344CB8AC3E}">
        <p14:creationId xmlns:p14="http://schemas.microsoft.com/office/powerpoint/2010/main" val="210166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6637D8-D2A6-4BC4-BED2-8ED0FAD5209A}"/>
              </a:ext>
            </a:extLst>
          </p:cNvPr>
          <p:cNvSpPr>
            <a:spLocks noGrp="1"/>
          </p:cNvSpPr>
          <p:nvPr>
            <p:ph type="title"/>
          </p:nvPr>
        </p:nvSpPr>
        <p:spPr>
          <a:xfrm>
            <a:off x="838200" y="787157"/>
            <a:ext cx="10515600" cy="886900"/>
          </a:xfrm>
        </p:spPr>
        <p:txBody>
          <a:bodyPr>
            <a:normAutofit fontScale="90000"/>
          </a:bodyPr>
          <a:lstStyle/>
          <a:p>
            <a:r>
              <a:rPr lang="da-DK" dirty="0"/>
              <a:t>Baggrund: </a:t>
            </a:r>
            <a:br>
              <a:rPr lang="da-DK" dirty="0"/>
            </a:br>
            <a:r>
              <a:rPr lang="da-DK" dirty="0"/>
              <a:t>Mange spørgsmål om renovering af strøgulve</a:t>
            </a:r>
            <a:br>
              <a:rPr lang="da-DK" dirty="0"/>
            </a:br>
            <a:endParaRPr lang="da-DK" dirty="0"/>
          </a:p>
        </p:txBody>
      </p:sp>
      <p:sp>
        <p:nvSpPr>
          <p:cNvPr id="3" name="Pladsholder til indhold 2">
            <a:extLst>
              <a:ext uri="{FF2B5EF4-FFF2-40B4-BE49-F238E27FC236}">
                <a16:creationId xmlns:a16="http://schemas.microsoft.com/office/drawing/2014/main" id="{5888504A-AB76-4A26-8A77-16BDFAC5F684}"/>
              </a:ext>
            </a:extLst>
          </p:cNvPr>
          <p:cNvSpPr>
            <a:spLocks noGrp="1"/>
          </p:cNvSpPr>
          <p:nvPr>
            <p:ph idx="1"/>
          </p:nvPr>
        </p:nvSpPr>
        <p:spPr>
          <a:xfrm>
            <a:off x="838200" y="1674057"/>
            <a:ext cx="10515600" cy="4502906"/>
          </a:xfrm>
        </p:spPr>
        <p:txBody>
          <a:bodyPr>
            <a:normAutofit/>
          </a:bodyPr>
          <a:lstStyle/>
          <a:p>
            <a:r>
              <a:rPr lang="da-DK" dirty="0"/>
              <a:t>Hvor meget isolering SKAL vi lægge i – BR18</a:t>
            </a:r>
          </a:p>
          <a:p>
            <a:r>
              <a:rPr lang="da-DK" dirty="0"/>
              <a:t>Hvor meget isolering må vi lægge i – eller på?</a:t>
            </a:r>
          </a:p>
          <a:p>
            <a:r>
              <a:rPr lang="da-DK" dirty="0"/>
              <a:t>Fugt-eksperter, energi-eksperter og BR-kendere:</a:t>
            </a:r>
          </a:p>
          <a:p>
            <a:r>
              <a:rPr lang="da-DK" dirty="0"/>
              <a:t>Britt Haker Høegh, Carsten Johansen, Sofie Marie Kristensen</a:t>
            </a:r>
          </a:p>
          <a:p>
            <a:r>
              <a:rPr lang="da-DK" dirty="0"/>
              <a:t>Søren Aggerholm, Iben Østergaard        </a:t>
            </a:r>
          </a:p>
          <a:p>
            <a:pPr algn="l"/>
            <a:r>
              <a:rPr lang="da-DK" sz="1800" b="0" i="0" u="none" strike="noStrike" baseline="0" dirty="0">
                <a:latin typeface="TrebuchetMS"/>
              </a:rPr>
              <a:t>Og </a:t>
            </a:r>
          </a:p>
          <a:p>
            <a:pPr algn="l"/>
            <a:r>
              <a:rPr lang="da-DK" dirty="0"/>
              <a:t>Morten Stender, Energistyrelsen</a:t>
            </a:r>
          </a:p>
          <a:p>
            <a:r>
              <a:rPr lang="da-DK" dirty="0"/>
              <a:t>Kennet Nielsen, KN BYG A/S</a:t>
            </a:r>
          </a:p>
          <a:p>
            <a:r>
              <a:rPr lang="da-DK" dirty="0"/>
              <a:t>Niels Freitag, Adamsen A/S</a:t>
            </a:r>
          </a:p>
        </p:txBody>
      </p:sp>
      <p:pic>
        <p:nvPicPr>
          <p:cNvPr id="9" name="Billede 8">
            <a:extLst>
              <a:ext uri="{FF2B5EF4-FFF2-40B4-BE49-F238E27FC236}">
                <a16:creationId xmlns:a16="http://schemas.microsoft.com/office/drawing/2014/main" id="{F87B50F9-16AE-4F50-94D7-1386BB229EDD}"/>
              </a:ext>
            </a:extLst>
          </p:cNvPr>
          <p:cNvPicPr>
            <a:picLocks noChangeAspect="1"/>
          </p:cNvPicPr>
          <p:nvPr/>
        </p:nvPicPr>
        <p:blipFill>
          <a:blip r:embed="rId3"/>
          <a:stretch>
            <a:fillRect/>
          </a:stretch>
        </p:blipFill>
        <p:spPr>
          <a:xfrm>
            <a:off x="7900695" y="3620928"/>
            <a:ext cx="3453105" cy="2556035"/>
          </a:xfrm>
          <a:prstGeom prst="rect">
            <a:avLst/>
          </a:prstGeom>
        </p:spPr>
      </p:pic>
    </p:spTree>
    <p:extLst>
      <p:ext uri="{BB962C8B-B14F-4D97-AF65-F5344CB8AC3E}">
        <p14:creationId xmlns:p14="http://schemas.microsoft.com/office/powerpoint/2010/main" val="232506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72686-900B-4FC6-8A34-F8E4C02CA418}"/>
              </a:ext>
            </a:extLst>
          </p:cNvPr>
          <p:cNvSpPr>
            <a:spLocks noGrp="1"/>
          </p:cNvSpPr>
          <p:nvPr>
            <p:ph type="title"/>
          </p:nvPr>
        </p:nvSpPr>
        <p:spPr/>
        <p:txBody>
          <a:bodyPr/>
          <a:lstStyle/>
          <a:p>
            <a:endParaRPr lang="da-DK"/>
          </a:p>
        </p:txBody>
      </p:sp>
      <p:pic>
        <p:nvPicPr>
          <p:cNvPr id="4" name="Billede 3">
            <a:extLst>
              <a:ext uri="{FF2B5EF4-FFF2-40B4-BE49-F238E27FC236}">
                <a16:creationId xmlns:a16="http://schemas.microsoft.com/office/drawing/2014/main" id="{92C3FE99-DDDA-4E16-84BB-2E86EA09F31B}"/>
              </a:ext>
            </a:extLst>
          </p:cNvPr>
          <p:cNvPicPr>
            <a:picLocks noChangeAspect="1"/>
          </p:cNvPicPr>
          <p:nvPr/>
        </p:nvPicPr>
        <p:blipFill>
          <a:blip r:embed="rId3"/>
          <a:stretch>
            <a:fillRect/>
          </a:stretch>
        </p:blipFill>
        <p:spPr>
          <a:xfrm>
            <a:off x="1631852" y="325507"/>
            <a:ext cx="8890782" cy="6233287"/>
          </a:xfrm>
          <a:prstGeom prst="rect">
            <a:avLst/>
          </a:prstGeom>
        </p:spPr>
      </p:pic>
    </p:spTree>
    <p:extLst>
      <p:ext uri="{BB962C8B-B14F-4D97-AF65-F5344CB8AC3E}">
        <p14:creationId xmlns:p14="http://schemas.microsoft.com/office/powerpoint/2010/main" val="477469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p:cNvSpPr txBox="1"/>
          <p:nvPr/>
        </p:nvSpPr>
        <p:spPr>
          <a:xfrm>
            <a:off x="2584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8" name="Billed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3552" y="174763"/>
            <a:ext cx="432048" cy="393357"/>
          </a:xfrm>
          <a:prstGeom prst="rect">
            <a:avLst/>
          </a:prstGeom>
        </p:spPr>
      </p:pic>
      <p:pic>
        <p:nvPicPr>
          <p:cNvPr id="4" name="Billede 3">
            <a:extLst>
              <a:ext uri="{FF2B5EF4-FFF2-40B4-BE49-F238E27FC236}">
                <a16:creationId xmlns:a16="http://schemas.microsoft.com/office/drawing/2014/main" id="{1003E5AC-63B7-4E86-9CE4-633382506492}"/>
              </a:ext>
            </a:extLst>
          </p:cNvPr>
          <p:cNvPicPr>
            <a:picLocks noChangeAspect="1"/>
          </p:cNvPicPr>
          <p:nvPr/>
        </p:nvPicPr>
        <p:blipFill>
          <a:blip r:embed="rId4"/>
          <a:stretch>
            <a:fillRect/>
          </a:stretch>
        </p:blipFill>
        <p:spPr>
          <a:xfrm>
            <a:off x="1350498" y="1561514"/>
            <a:ext cx="7556356" cy="5020319"/>
          </a:xfrm>
          <a:prstGeom prst="rect">
            <a:avLst/>
          </a:prstGeom>
        </p:spPr>
      </p:pic>
      <p:sp>
        <p:nvSpPr>
          <p:cNvPr id="5" name="Tekstfelt 4">
            <a:extLst>
              <a:ext uri="{FF2B5EF4-FFF2-40B4-BE49-F238E27FC236}">
                <a16:creationId xmlns:a16="http://schemas.microsoft.com/office/drawing/2014/main" id="{761D73A2-76BB-462B-B651-307E48975017}"/>
              </a:ext>
            </a:extLst>
          </p:cNvPr>
          <p:cNvSpPr txBox="1"/>
          <p:nvPr/>
        </p:nvSpPr>
        <p:spPr>
          <a:xfrm>
            <a:off x="1477108" y="815926"/>
            <a:ext cx="6485206" cy="369332"/>
          </a:xfrm>
          <a:prstGeom prst="rect">
            <a:avLst/>
          </a:prstGeom>
          <a:noFill/>
        </p:spPr>
        <p:txBody>
          <a:bodyPr wrap="square" rtlCol="0">
            <a:spAutoFit/>
          </a:bodyPr>
          <a:lstStyle/>
          <a:p>
            <a:r>
              <a:rPr lang="da-DK" dirty="0"/>
              <a:t>Ved opbygning af nyt terrændæk</a:t>
            </a:r>
          </a:p>
        </p:txBody>
      </p:sp>
    </p:spTree>
    <p:extLst>
      <p:ext uri="{BB962C8B-B14F-4D97-AF65-F5344CB8AC3E}">
        <p14:creationId xmlns:p14="http://schemas.microsoft.com/office/powerpoint/2010/main" val="2647489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D582D2-195A-4E1A-A936-3A850AAB3539}"/>
              </a:ext>
            </a:extLst>
          </p:cNvPr>
          <p:cNvSpPr>
            <a:spLocks noGrp="1"/>
          </p:cNvSpPr>
          <p:nvPr>
            <p:ph type="title"/>
          </p:nvPr>
        </p:nvSpPr>
        <p:spPr/>
        <p:txBody>
          <a:bodyPr>
            <a:normAutofit/>
          </a:bodyPr>
          <a:lstStyle/>
          <a:p>
            <a:r>
              <a:rPr lang="da-DK" sz="2400" b="1" u="sng" dirty="0">
                <a:hlinkClick r:id="rId3"/>
              </a:rPr>
              <a:t>Sådan regnes energibesparelserne</a:t>
            </a:r>
            <a:br>
              <a:rPr lang="da-DK" sz="2400" dirty="0">
                <a:hlinkClick r:id="rId3"/>
              </a:rPr>
            </a:br>
            <a:br>
              <a:rPr lang="da-DK" sz="2400" dirty="0">
                <a:hlinkClick r:id="rId3"/>
              </a:rPr>
            </a:br>
            <a:r>
              <a:rPr lang="da-DK" sz="2400" dirty="0">
                <a:hlinkClick r:id="rId3"/>
              </a:rPr>
              <a:t>http://www.besparelsesberegner.sbi.dk/bld</a:t>
            </a:r>
            <a:endParaRPr lang="da-DK" sz="2400" dirty="0"/>
          </a:p>
        </p:txBody>
      </p:sp>
      <p:pic>
        <p:nvPicPr>
          <p:cNvPr id="5" name="Pladsholder til indhold 4">
            <a:extLst>
              <a:ext uri="{FF2B5EF4-FFF2-40B4-BE49-F238E27FC236}">
                <a16:creationId xmlns:a16="http://schemas.microsoft.com/office/drawing/2014/main" id="{F1C8D151-9E1F-4243-8787-2DC0312C0734}"/>
              </a:ext>
            </a:extLst>
          </p:cNvPr>
          <p:cNvPicPr>
            <a:picLocks noGrp="1" noChangeAspect="1"/>
          </p:cNvPicPr>
          <p:nvPr>
            <p:ph idx="1"/>
          </p:nvPr>
        </p:nvPicPr>
        <p:blipFill>
          <a:blip r:embed="rId4"/>
          <a:stretch>
            <a:fillRect/>
          </a:stretch>
        </p:blipFill>
        <p:spPr>
          <a:xfrm>
            <a:off x="838199" y="1678157"/>
            <a:ext cx="5337903" cy="4814718"/>
          </a:xfrm>
        </p:spPr>
      </p:pic>
      <p:sp>
        <p:nvSpPr>
          <p:cNvPr id="3" name="Tekstfelt 2">
            <a:extLst>
              <a:ext uri="{FF2B5EF4-FFF2-40B4-BE49-F238E27FC236}">
                <a16:creationId xmlns:a16="http://schemas.microsoft.com/office/drawing/2014/main" id="{930C001E-DDA6-4341-B5B7-9C089BEC4286}"/>
              </a:ext>
            </a:extLst>
          </p:cNvPr>
          <p:cNvSpPr txBox="1"/>
          <p:nvPr/>
        </p:nvSpPr>
        <p:spPr>
          <a:xfrm>
            <a:off x="7188591" y="2489982"/>
            <a:ext cx="3319975" cy="1200329"/>
          </a:xfrm>
          <a:prstGeom prst="rect">
            <a:avLst/>
          </a:prstGeom>
          <a:noFill/>
        </p:spPr>
        <p:txBody>
          <a:bodyPr wrap="square" rtlCol="0">
            <a:spAutoFit/>
          </a:bodyPr>
          <a:lstStyle/>
          <a:p>
            <a:r>
              <a:rPr lang="da-DK" sz="2400" b="1" dirty="0"/>
              <a:t>Benyt besparelsesberegneren lidt kreativt…</a:t>
            </a:r>
          </a:p>
        </p:txBody>
      </p:sp>
    </p:spTree>
    <p:extLst>
      <p:ext uri="{BB962C8B-B14F-4D97-AF65-F5344CB8AC3E}">
        <p14:creationId xmlns:p14="http://schemas.microsoft.com/office/powerpoint/2010/main" val="3904274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6208A5-538C-4070-92D0-7DC4D021615A}"/>
              </a:ext>
            </a:extLst>
          </p:cNvPr>
          <p:cNvSpPr>
            <a:spLocks noGrp="1"/>
          </p:cNvSpPr>
          <p:nvPr>
            <p:ph type="title"/>
          </p:nvPr>
        </p:nvSpPr>
        <p:spPr>
          <a:xfrm>
            <a:off x="6428934" y="365125"/>
            <a:ext cx="4924865" cy="1325563"/>
          </a:xfrm>
        </p:spPr>
        <p:txBody>
          <a:bodyPr>
            <a:normAutofit/>
          </a:bodyPr>
          <a:lstStyle/>
          <a:p>
            <a:r>
              <a:rPr lang="da-DK" sz="2800" dirty="0"/>
              <a:t>Sådan kan energibesparelsen findes</a:t>
            </a:r>
          </a:p>
        </p:txBody>
      </p:sp>
      <p:pic>
        <p:nvPicPr>
          <p:cNvPr id="5" name="Pladsholder til indhold 4">
            <a:extLst>
              <a:ext uri="{FF2B5EF4-FFF2-40B4-BE49-F238E27FC236}">
                <a16:creationId xmlns:a16="http://schemas.microsoft.com/office/drawing/2014/main" id="{446FF3D4-D7CD-4768-8E62-C2FF06FFFB84}"/>
              </a:ext>
            </a:extLst>
          </p:cNvPr>
          <p:cNvPicPr>
            <a:picLocks noGrp="1" noChangeAspect="1"/>
          </p:cNvPicPr>
          <p:nvPr>
            <p:ph idx="1"/>
          </p:nvPr>
        </p:nvPicPr>
        <p:blipFill>
          <a:blip r:embed="rId3"/>
          <a:stretch>
            <a:fillRect/>
          </a:stretch>
        </p:blipFill>
        <p:spPr>
          <a:xfrm>
            <a:off x="235121" y="37440"/>
            <a:ext cx="6010275" cy="3162300"/>
          </a:xfrm>
        </p:spPr>
      </p:pic>
      <p:pic>
        <p:nvPicPr>
          <p:cNvPr id="7" name="Billede 6">
            <a:extLst>
              <a:ext uri="{FF2B5EF4-FFF2-40B4-BE49-F238E27FC236}">
                <a16:creationId xmlns:a16="http://schemas.microsoft.com/office/drawing/2014/main" id="{A0C844A7-A335-4F06-84C9-4AED5C3A5957}"/>
              </a:ext>
            </a:extLst>
          </p:cNvPr>
          <p:cNvPicPr>
            <a:picLocks noChangeAspect="1"/>
          </p:cNvPicPr>
          <p:nvPr/>
        </p:nvPicPr>
        <p:blipFill>
          <a:blip r:embed="rId4"/>
          <a:stretch>
            <a:fillRect/>
          </a:stretch>
        </p:blipFill>
        <p:spPr>
          <a:xfrm>
            <a:off x="5302641" y="2768184"/>
            <a:ext cx="5924550" cy="2390775"/>
          </a:xfrm>
          <a:prstGeom prst="rect">
            <a:avLst/>
          </a:prstGeom>
        </p:spPr>
      </p:pic>
      <p:sp>
        <p:nvSpPr>
          <p:cNvPr id="8" name="Tekstfelt 7">
            <a:extLst>
              <a:ext uri="{FF2B5EF4-FFF2-40B4-BE49-F238E27FC236}">
                <a16:creationId xmlns:a16="http://schemas.microsoft.com/office/drawing/2014/main" id="{C17DA5B2-6628-424C-A29A-127E502C7599}"/>
              </a:ext>
            </a:extLst>
          </p:cNvPr>
          <p:cNvSpPr txBox="1"/>
          <p:nvPr/>
        </p:nvSpPr>
        <p:spPr>
          <a:xfrm>
            <a:off x="686863" y="3738488"/>
            <a:ext cx="4360984" cy="3139321"/>
          </a:xfrm>
          <a:prstGeom prst="rect">
            <a:avLst/>
          </a:prstGeom>
          <a:noFill/>
        </p:spPr>
        <p:txBody>
          <a:bodyPr wrap="square" rtlCol="0">
            <a:spAutoFit/>
          </a:bodyPr>
          <a:lstStyle/>
          <a:p>
            <a:r>
              <a:rPr lang="da-DK" dirty="0"/>
              <a:t>Før – U-værdi 0,31 W/m2*K</a:t>
            </a:r>
          </a:p>
          <a:p>
            <a:r>
              <a:rPr lang="da-DK" dirty="0"/>
              <a:t>Efter U-værdi 0,27  W/m2*K</a:t>
            </a:r>
          </a:p>
          <a:p>
            <a:r>
              <a:rPr lang="da-DK" dirty="0"/>
              <a:t>Delta U= 0,04 W/m2*K</a:t>
            </a:r>
          </a:p>
          <a:p>
            <a:r>
              <a:rPr lang="da-DK" dirty="0"/>
              <a:t>0,04 x 100 =  4 kWh/m2</a:t>
            </a:r>
          </a:p>
          <a:p>
            <a:endParaRPr lang="da-DK" dirty="0"/>
          </a:p>
          <a:p>
            <a:r>
              <a:rPr lang="da-DK" dirty="0"/>
              <a:t>Energibesparelse/år= 100x delta U</a:t>
            </a:r>
          </a:p>
          <a:p>
            <a:r>
              <a:rPr lang="da-DK" dirty="0"/>
              <a:t>X 100 m2 = 400 kWh</a:t>
            </a:r>
          </a:p>
          <a:p>
            <a:endParaRPr lang="da-DK" dirty="0"/>
          </a:p>
          <a:p>
            <a:r>
              <a:rPr lang="da-DK" u="sng" dirty="0"/>
              <a:t>40 år x 400 kWh x 0,8 </a:t>
            </a:r>
            <a:r>
              <a:rPr lang="da-DK" u="sng" dirty="0" err="1"/>
              <a:t>kr</a:t>
            </a:r>
            <a:r>
              <a:rPr lang="da-DK" u="sng" dirty="0"/>
              <a:t>/kWh =  1,33 </a:t>
            </a:r>
          </a:p>
          <a:p>
            <a:r>
              <a:rPr lang="da-DK" dirty="0"/>
              <a:t>Ekstra investering</a:t>
            </a:r>
          </a:p>
          <a:p>
            <a:endParaRPr lang="da-DK" dirty="0"/>
          </a:p>
        </p:txBody>
      </p:sp>
      <p:sp>
        <p:nvSpPr>
          <p:cNvPr id="9" name="Tekstfelt 8">
            <a:extLst>
              <a:ext uri="{FF2B5EF4-FFF2-40B4-BE49-F238E27FC236}">
                <a16:creationId xmlns:a16="http://schemas.microsoft.com/office/drawing/2014/main" id="{60C3EE39-741E-4EC5-971E-C4B9443F6539}"/>
              </a:ext>
            </a:extLst>
          </p:cNvPr>
          <p:cNvSpPr txBox="1"/>
          <p:nvPr/>
        </p:nvSpPr>
        <p:spPr>
          <a:xfrm>
            <a:off x="5570806" y="5444197"/>
            <a:ext cx="5162843" cy="646331"/>
          </a:xfrm>
          <a:prstGeom prst="rect">
            <a:avLst/>
          </a:prstGeom>
          <a:noFill/>
        </p:spPr>
        <p:txBody>
          <a:bodyPr wrap="square" rtlCol="0">
            <a:spAutoFit/>
          </a:bodyPr>
          <a:lstStyle/>
          <a:p>
            <a:r>
              <a:rPr lang="da-DK" dirty="0"/>
              <a:t>I dette tilfælde vil man altid lægge så meget på, som er fugtteknisk forsvarligt.</a:t>
            </a:r>
          </a:p>
        </p:txBody>
      </p:sp>
      <p:sp>
        <p:nvSpPr>
          <p:cNvPr id="12" name="Tekstfelt 11">
            <a:extLst>
              <a:ext uri="{FF2B5EF4-FFF2-40B4-BE49-F238E27FC236}">
                <a16:creationId xmlns:a16="http://schemas.microsoft.com/office/drawing/2014/main" id="{3D0A6ECC-2639-4C1E-96A3-FEDD707DEB0C}"/>
              </a:ext>
            </a:extLst>
          </p:cNvPr>
          <p:cNvSpPr txBox="1"/>
          <p:nvPr/>
        </p:nvSpPr>
        <p:spPr>
          <a:xfrm>
            <a:off x="1179342" y="3119512"/>
            <a:ext cx="1477107" cy="369332"/>
          </a:xfrm>
          <a:prstGeom prst="rect">
            <a:avLst/>
          </a:prstGeom>
          <a:noFill/>
        </p:spPr>
        <p:txBody>
          <a:bodyPr wrap="square" rtlCol="0">
            <a:spAutoFit/>
          </a:bodyPr>
          <a:lstStyle/>
          <a:p>
            <a:r>
              <a:rPr lang="da-DK" dirty="0"/>
              <a:t>Før</a:t>
            </a:r>
          </a:p>
        </p:txBody>
      </p:sp>
      <p:sp>
        <p:nvSpPr>
          <p:cNvPr id="14" name="Tekstfelt 13">
            <a:extLst>
              <a:ext uri="{FF2B5EF4-FFF2-40B4-BE49-F238E27FC236}">
                <a16:creationId xmlns:a16="http://schemas.microsoft.com/office/drawing/2014/main" id="{780F73B9-8794-4FF7-A466-7273A29F03AC}"/>
              </a:ext>
            </a:extLst>
          </p:cNvPr>
          <p:cNvSpPr txBox="1"/>
          <p:nvPr/>
        </p:nvSpPr>
        <p:spPr>
          <a:xfrm>
            <a:off x="7915422" y="2298280"/>
            <a:ext cx="1477107" cy="369332"/>
          </a:xfrm>
          <a:prstGeom prst="rect">
            <a:avLst/>
          </a:prstGeom>
          <a:noFill/>
        </p:spPr>
        <p:txBody>
          <a:bodyPr wrap="square" rtlCol="0">
            <a:spAutoFit/>
          </a:bodyPr>
          <a:lstStyle/>
          <a:p>
            <a:r>
              <a:rPr lang="da-DK" dirty="0"/>
              <a:t>Efter </a:t>
            </a:r>
          </a:p>
        </p:txBody>
      </p:sp>
    </p:spTree>
    <p:extLst>
      <p:ext uri="{BB962C8B-B14F-4D97-AF65-F5344CB8AC3E}">
        <p14:creationId xmlns:p14="http://schemas.microsoft.com/office/powerpoint/2010/main" val="225215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08168-9A3A-4BF0-9702-36314897EB2D}"/>
              </a:ext>
            </a:extLst>
          </p:cNvPr>
          <p:cNvSpPr>
            <a:spLocks noGrp="1"/>
          </p:cNvSpPr>
          <p:nvPr>
            <p:ph type="title"/>
          </p:nvPr>
        </p:nvSpPr>
        <p:spPr>
          <a:xfrm>
            <a:off x="838200" y="529056"/>
            <a:ext cx="10515600" cy="816561"/>
          </a:xfrm>
        </p:spPr>
        <p:txBody>
          <a:bodyPr>
            <a:normAutofit/>
          </a:bodyPr>
          <a:lstStyle/>
          <a:p>
            <a:r>
              <a:rPr lang="da-DK" sz="2800" dirty="0">
                <a:hlinkClick r:id="rId3"/>
              </a:rPr>
              <a:t>https://krav.byggeriogenergi.dk/</a:t>
            </a:r>
            <a:endParaRPr lang="da-DK" sz="2800" dirty="0"/>
          </a:p>
        </p:txBody>
      </p:sp>
      <p:pic>
        <p:nvPicPr>
          <p:cNvPr id="5" name="Pladsholder til indhold 4">
            <a:extLst>
              <a:ext uri="{FF2B5EF4-FFF2-40B4-BE49-F238E27FC236}">
                <a16:creationId xmlns:a16="http://schemas.microsoft.com/office/drawing/2014/main" id="{E1B26531-BDA0-4BD3-A494-130632680B75}"/>
              </a:ext>
            </a:extLst>
          </p:cNvPr>
          <p:cNvPicPr>
            <a:picLocks noGrp="1" noChangeAspect="1"/>
          </p:cNvPicPr>
          <p:nvPr>
            <p:ph idx="1"/>
          </p:nvPr>
        </p:nvPicPr>
        <p:blipFill>
          <a:blip r:embed="rId4"/>
          <a:stretch>
            <a:fillRect/>
          </a:stretch>
        </p:blipFill>
        <p:spPr>
          <a:xfrm>
            <a:off x="2588456" y="1249584"/>
            <a:ext cx="7047914" cy="5529172"/>
          </a:xfrm>
        </p:spPr>
      </p:pic>
      <p:sp>
        <p:nvSpPr>
          <p:cNvPr id="6" name="Tekstfelt 5">
            <a:extLst>
              <a:ext uri="{FF2B5EF4-FFF2-40B4-BE49-F238E27FC236}">
                <a16:creationId xmlns:a16="http://schemas.microsoft.com/office/drawing/2014/main" id="{DAC7C2AA-8A1F-4127-8F29-B33C70055C8A}"/>
              </a:ext>
            </a:extLst>
          </p:cNvPr>
          <p:cNvSpPr txBox="1"/>
          <p:nvPr/>
        </p:nvSpPr>
        <p:spPr>
          <a:xfrm>
            <a:off x="436098" y="1842868"/>
            <a:ext cx="1800665" cy="1200329"/>
          </a:xfrm>
          <a:prstGeom prst="rect">
            <a:avLst/>
          </a:prstGeom>
          <a:noFill/>
        </p:spPr>
        <p:txBody>
          <a:bodyPr wrap="square" rtlCol="0">
            <a:spAutoFit/>
          </a:bodyPr>
          <a:lstStyle/>
          <a:p>
            <a:r>
              <a:rPr lang="da-DK" dirty="0"/>
              <a:t>En anden indgangsvinkel til at finde hvilken kategori man er i </a:t>
            </a:r>
          </a:p>
        </p:txBody>
      </p:sp>
    </p:spTree>
    <p:extLst>
      <p:ext uri="{BB962C8B-B14F-4D97-AF65-F5344CB8AC3E}">
        <p14:creationId xmlns:p14="http://schemas.microsoft.com/office/powerpoint/2010/main" val="1347586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C929-7128-41EA-B84E-155CB314538E}"/>
              </a:ext>
            </a:extLst>
          </p:cNvPr>
          <p:cNvSpPr>
            <a:spLocks noGrp="1"/>
          </p:cNvSpPr>
          <p:nvPr>
            <p:ph type="title"/>
          </p:nvPr>
        </p:nvSpPr>
        <p:spPr/>
        <p:txBody>
          <a:bodyPr/>
          <a:lstStyle/>
          <a:p>
            <a:endParaRPr lang="da-DK"/>
          </a:p>
        </p:txBody>
      </p:sp>
      <p:pic>
        <p:nvPicPr>
          <p:cNvPr id="5" name="Pladsholder til indhold 4">
            <a:extLst>
              <a:ext uri="{FF2B5EF4-FFF2-40B4-BE49-F238E27FC236}">
                <a16:creationId xmlns:a16="http://schemas.microsoft.com/office/drawing/2014/main" id="{E731AC9C-F5AD-4134-A81C-59AEB67D8203}"/>
              </a:ext>
            </a:extLst>
          </p:cNvPr>
          <p:cNvPicPr>
            <a:picLocks noGrp="1" noChangeAspect="1"/>
          </p:cNvPicPr>
          <p:nvPr>
            <p:ph idx="1"/>
          </p:nvPr>
        </p:nvPicPr>
        <p:blipFill>
          <a:blip r:embed="rId3"/>
          <a:stretch>
            <a:fillRect/>
          </a:stretch>
        </p:blipFill>
        <p:spPr>
          <a:xfrm>
            <a:off x="182879" y="123433"/>
            <a:ext cx="11497065" cy="6249232"/>
          </a:xfrm>
        </p:spPr>
      </p:pic>
    </p:spTree>
    <p:extLst>
      <p:ext uri="{BB962C8B-B14F-4D97-AF65-F5344CB8AC3E}">
        <p14:creationId xmlns:p14="http://schemas.microsoft.com/office/powerpoint/2010/main" val="1296802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4F48DD-2814-484F-AFE8-10A316FA97F8}"/>
              </a:ext>
            </a:extLst>
          </p:cNvPr>
          <p:cNvSpPr>
            <a:spLocks noGrp="1"/>
          </p:cNvSpPr>
          <p:nvPr>
            <p:ph type="title"/>
          </p:nvPr>
        </p:nvSpPr>
        <p:spPr/>
        <p:txBody>
          <a:bodyPr/>
          <a:lstStyle/>
          <a:p>
            <a:endParaRPr lang="da-DK"/>
          </a:p>
        </p:txBody>
      </p:sp>
      <p:pic>
        <p:nvPicPr>
          <p:cNvPr id="5" name="Pladsholder til indhold 4">
            <a:extLst>
              <a:ext uri="{FF2B5EF4-FFF2-40B4-BE49-F238E27FC236}">
                <a16:creationId xmlns:a16="http://schemas.microsoft.com/office/drawing/2014/main" id="{FBB06DE6-0928-45ED-B17B-2DC41BF96E66}"/>
              </a:ext>
            </a:extLst>
          </p:cNvPr>
          <p:cNvPicPr>
            <a:picLocks noGrp="1" noChangeAspect="1"/>
          </p:cNvPicPr>
          <p:nvPr>
            <p:ph idx="1"/>
          </p:nvPr>
        </p:nvPicPr>
        <p:blipFill>
          <a:blip r:embed="rId3"/>
          <a:stretch>
            <a:fillRect/>
          </a:stretch>
        </p:blipFill>
        <p:spPr>
          <a:xfrm>
            <a:off x="639692" y="1575583"/>
            <a:ext cx="10714108" cy="4763172"/>
          </a:xfrm>
        </p:spPr>
      </p:pic>
    </p:spTree>
    <p:extLst>
      <p:ext uri="{BB962C8B-B14F-4D97-AF65-F5344CB8AC3E}">
        <p14:creationId xmlns:p14="http://schemas.microsoft.com/office/powerpoint/2010/main" val="15690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A07DB0-CF7B-44CD-9846-C4453EBD30FB}"/>
              </a:ext>
            </a:extLst>
          </p:cNvPr>
          <p:cNvSpPr>
            <a:spLocks noGrp="1"/>
          </p:cNvSpPr>
          <p:nvPr>
            <p:ph type="title"/>
          </p:nvPr>
        </p:nvSpPr>
        <p:spPr/>
        <p:txBody>
          <a:bodyPr/>
          <a:lstStyle/>
          <a:p>
            <a:endParaRPr lang="da-DK" dirty="0"/>
          </a:p>
        </p:txBody>
      </p:sp>
      <p:pic>
        <p:nvPicPr>
          <p:cNvPr id="5" name="Pladsholder til indhold 4">
            <a:extLst>
              <a:ext uri="{FF2B5EF4-FFF2-40B4-BE49-F238E27FC236}">
                <a16:creationId xmlns:a16="http://schemas.microsoft.com/office/drawing/2014/main" id="{EA9596DC-9A0D-4FE5-9E5F-4E1D7EAA60AD}"/>
              </a:ext>
            </a:extLst>
          </p:cNvPr>
          <p:cNvPicPr>
            <a:picLocks noGrp="1" noChangeAspect="1"/>
          </p:cNvPicPr>
          <p:nvPr>
            <p:ph idx="1"/>
          </p:nvPr>
        </p:nvPicPr>
        <p:blipFill>
          <a:blip r:embed="rId3"/>
          <a:stretch>
            <a:fillRect/>
          </a:stretch>
        </p:blipFill>
        <p:spPr>
          <a:xfrm>
            <a:off x="478301" y="119711"/>
            <a:ext cx="3235570" cy="6877797"/>
          </a:xfrm>
        </p:spPr>
      </p:pic>
      <p:sp>
        <p:nvSpPr>
          <p:cNvPr id="4" name="Tekstfelt 3">
            <a:extLst>
              <a:ext uri="{FF2B5EF4-FFF2-40B4-BE49-F238E27FC236}">
                <a16:creationId xmlns:a16="http://schemas.microsoft.com/office/drawing/2014/main" id="{E6043ECC-5A27-4E2E-AC3E-5DBAACB2337C}"/>
              </a:ext>
            </a:extLst>
          </p:cNvPr>
          <p:cNvSpPr txBox="1"/>
          <p:nvPr/>
        </p:nvSpPr>
        <p:spPr>
          <a:xfrm>
            <a:off x="5219113" y="3052689"/>
            <a:ext cx="6494586" cy="1754326"/>
          </a:xfrm>
          <a:prstGeom prst="rect">
            <a:avLst/>
          </a:prstGeom>
          <a:noFill/>
        </p:spPr>
        <p:txBody>
          <a:bodyPr wrap="square" rtlCol="0">
            <a:spAutoFit/>
          </a:bodyPr>
          <a:lstStyle/>
          <a:p>
            <a:r>
              <a:rPr lang="da-DK" dirty="0"/>
              <a:t>Ved 100 m2 gulv og  70 øre/ kWh</a:t>
            </a:r>
          </a:p>
          <a:p>
            <a:r>
              <a:rPr lang="da-DK" u="sng" dirty="0"/>
              <a:t>40 år * 400 kWh/år * 0,70 kr./ kWh= 11.200 = 1,12</a:t>
            </a:r>
          </a:p>
          <a:p>
            <a:r>
              <a:rPr lang="da-DK" dirty="0"/>
              <a:t>10.000                                                      10.000</a:t>
            </a:r>
          </a:p>
          <a:p>
            <a:endParaRPr lang="da-DK" dirty="0"/>
          </a:p>
          <a:p>
            <a:endParaRPr lang="da-DK" dirty="0"/>
          </a:p>
          <a:p>
            <a:endParaRPr lang="da-DK" dirty="0"/>
          </a:p>
        </p:txBody>
      </p:sp>
    </p:spTree>
    <p:extLst>
      <p:ext uri="{BB962C8B-B14F-4D97-AF65-F5344CB8AC3E}">
        <p14:creationId xmlns:p14="http://schemas.microsoft.com/office/powerpoint/2010/main" val="876071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3"/>
          <a:stretch>
            <a:fillRect/>
          </a:stretch>
        </p:blipFill>
        <p:spPr>
          <a:xfrm>
            <a:off x="2495601" y="908721"/>
            <a:ext cx="5616623" cy="5362285"/>
          </a:xfrm>
          <a:prstGeom prst="rect">
            <a:avLst/>
          </a:prstGeom>
        </p:spPr>
      </p:pic>
      <p:sp>
        <p:nvSpPr>
          <p:cNvPr id="7" name="Tekstfelt 6"/>
          <p:cNvSpPr txBox="1"/>
          <p:nvPr/>
        </p:nvSpPr>
        <p:spPr>
          <a:xfrm>
            <a:off x="2584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Ombygning og andre forandringer</a:t>
            </a:r>
          </a:p>
        </p:txBody>
      </p:sp>
      <p:pic>
        <p:nvPicPr>
          <p:cNvPr id="10" name="Billed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63552" y="174763"/>
            <a:ext cx="432048" cy="393357"/>
          </a:xfrm>
          <a:prstGeom prst="rect">
            <a:avLst/>
          </a:prstGeom>
        </p:spPr>
      </p:pic>
    </p:spTree>
    <p:extLst>
      <p:ext uri="{BB962C8B-B14F-4D97-AF65-F5344CB8AC3E}">
        <p14:creationId xmlns:p14="http://schemas.microsoft.com/office/powerpoint/2010/main" val="963181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3C975-59EB-45CA-97A8-F6A31BA6683C}"/>
              </a:ext>
            </a:extLst>
          </p:cNvPr>
          <p:cNvSpPr>
            <a:spLocks noGrp="1"/>
          </p:cNvSpPr>
          <p:nvPr>
            <p:ph type="title"/>
          </p:nvPr>
        </p:nvSpPr>
        <p:spPr/>
        <p:txBody>
          <a:bodyPr/>
          <a:lstStyle/>
          <a:p>
            <a:r>
              <a:rPr lang="da-DK" dirty="0"/>
              <a:t>Priser</a:t>
            </a:r>
          </a:p>
        </p:txBody>
      </p:sp>
      <p:pic>
        <p:nvPicPr>
          <p:cNvPr id="5" name="Content Placeholder 4">
            <a:extLst>
              <a:ext uri="{FF2B5EF4-FFF2-40B4-BE49-F238E27FC236}">
                <a16:creationId xmlns:a16="http://schemas.microsoft.com/office/drawing/2014/main" id="{CE1948C3-E718-473F-B265-797354289A04}"/>
              </a:ext>
            </a:extLst>
          </p:cNvPr>
          <p:cNvPicPr>
            <a:picLocks noGrp="1" noChangeAspect="1"/>
          </p:cNvPicPr>
          <p:nvPr>
            <p:ph idx="1"/>
          </p:nvPr>
        </p:nvPicPr>
        <p:blipFill>
          <a:blip r:embed="rId3"/>
          <a:stretch>
            <a:fillRect/>
          </a:stretch>
        </p:blipFill>
        <p:spPr>
          <a:xfrm>
            <a:off x="1981201" y="1497510"/>
            <a:ext cx="5364351" cy="1687661"/>
          </a:xfrm>
          <a:prstGeom prst="rect">
            <a:avLst/>
          </a:prstGeom>
        </p:spPr>
      </p:pic>
      <p:sp>
        <p:nvSpPr>
          <p:cNvPr id="4" name="Footer Placeholder 3">
            <a:extLst>
              <a:ext uri="{FF2B5EF4-FFF2-40B4-BE49-F238E27FC236}">
                <a16:creationId xmlns:a16="http://schemas.microsoft.com/office/drawing/2014/main" id="{6CDFD87E-3100-4310-A88B-BED728726711}"/>
              </a:ext>
            </a:extLst>
          </p:cNvPr>
          <p:cNvSpPr>
            <a:spLocks noGrp="1"/>
          </p:cNvSpPr>
          <p:nvPr>
            <p:ph type="ftr" sz="quarter" idx="10"/>
          </p:nvPr>
        </p:nvSpPr>
        <p:spPr/>
        <p:txBody>
          <a:bodyPr/>
          <a:lstStyle/>
          <a:p>
            <a:endParaRPr lang="da-DK"/>
          </a:p>
        </p:txBody>
      </p:sp>
      <p:sp>
        <p:nvSpPr>
          <p:cNvPr id="6" name="TextBox 5">
            <a:extLst>
              <a:ext uri="{FF2B5EF4-FFF2-40B4-BE49-F238E27FC236}">
                <a16:creationId xmlns:a16="http://schemas.microsoft.com/office/drawing/2014/main" id="{4FB1C523-CC9D-492A-9BC4-B306C339DBA8}"/>
              </a:ext>
            </a:extLst>
          </p:cNvPr>
          <p:cNvSpPr txBox="1"/>
          <p:nvPr/>
        </p:nvSpPr>
        <p:spPr>
          <a:xfrm>
            <a:off x="2135560" y="3429001"/>
            <a:ext cx="7128792" cy="1015663"/>
          </a:xfrm>
          <a:prstGeom prst="rect">
            <a:avLst/>
          </a:prstGeom>
          <a:noFill/>
        </p:spPr>
        <p:txBody>
          <a:bodyPr wrap="square" rtlCol="0">
            <a:spAutoFit/>
          </a:bodyPr>
          <a:lstStyle/>
          <a:p>
            <a:r>
              <a:rPr lang="da-DK" sz="2000" dirty="0"/>
              <a:t>1 liter olie koster ?? 9 </a:t>
            </a:r>
            <a:r>
              <a:rPr lang="da-DK" sz="2000" dirty="0" err="1"/>
              <a:t>kr</a:t>
            </a:r>
            <a:r>
              <a:rPr lang="da-DK" sz="2000" dirty="0"/>
              <a:t>… dvs. ca. 1 kr. pr. kWh. olie</a:t>
            </a:r>
          </a:p>
          <a:p>
            <a:r>
              <a:rPr lang="da-DK" sz="2000" dirty="0"/>
              <a:t>1 kubikmeter gas koster 7 kr.  Dvs. ca. 0,70 kr. pr. kWh gas</a:t>
            </a:r>
          </a:p>
          <a:p>
            <a:r>
              <a:rPr lang="da-DK" sz="2000" dirty="0"/>
              <a:t>Fjernvarme landsgennemsnit 0,66 kr. pr. kWh</a:t>
            </a:r>
          </a:p>
        </p:txBody>
      </p:sp>
    </p:spTree>
    <p:extLst>
      <p:ext uri="{BB962C8B-B14F-4D97-AF65-F5344CB8AC3E}">
        <p14:creationId xmlns:p14="http://schemas.microsoft.com/office/powerpoint/2010/main" val="2787143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30B7FE-F5F4-4220-A2D4-35F9FDBB3C4C}"/>
              </a:ext>
            </a:extLst>
          </p:cNvPr>
          <p:cNvSpPr>
            <a:spLocks noGrp="1"/>
          </p:cNvSpPr>
          <p:nvPr>
            <p:ph type="title"/>
          </p:nvPr>
        </p:nvSpPr>
        <p:spPr>
          <a:xfrm>
            <a:off x="838200" y="365126"/>
            <a:ext cx="10515600" cy="315912"/>
          </a:xfrm>
        </p:spPr>
        <p:txBody>
          <a:bodyPr>
            <a:normAutofit fontScale="90000"/>
          </a:bodyPr>
          <a:lstStyle/>
          <a:p>
            <a:r>
              <a:rPr lang="da-DK" dirty="0"/>
              <a:t>Sådan er guiden bygget op</a:t>
            </a:r>
          </a:p>
        </p:txBody>
      </p:sp>
      <p:sp>
        <p:nvSpPr>
          <p:cNvPr id="3" name="Pladsholder til indhold 2">
            <a:extLst>
              <a:ext uri="{FF2B5EF4-FFF2-40B4-BE49-F238E27FC236}">
                <a16:creationId xmlns:a16="http://schemas.microsoft.com/office/drawing/2014/main" id="{3AC5C0F9-A6C8-46C0-896A-A6AE41086CD9}"/>
              </a:ext>
            </a:extLst>
          </p:cNvPr>
          <p:cNvSpPr>
            <a:spLocks noGrp="1"/>
          </p:cNvSpPr>
          <p:nvPr>
            <p:ph idx="1"/>
          </p:nvPr>
        </p:nvSpPr>
        <p:spPr>
          <a:xfrm>
            <a:off x="838200" y="872197"/>
            <a:ext cx="10515600" cy="5726797"/>
          </a:xfrm>
        </p:spPr>
        <p:txBody>
          <a:bodyPr>
            <a:normAutofit lnSpcReduction="10000"/>
          </a:bodyPr>
          <a:lstStyle/>
          <a:p>
            <a:pPr algn="l"/>
            <a:r>
              <a:rPr lang="da-DK" sz="2400" i="0" u="none" strike="noStrike" baseline="0" dirty="0">
                <a:latin typeface="TrebuchetMS-Bold"/>
              </a:rPr>
              <a:t>Gulve og terrændæk i Danmarks boliger</a:t>
            </a:r>
          </a:p>
          <a:p>
            <a:pPr algn="l"/>
            <a:r>
              <a:rPr lang="da-DK" sz="2400" i="0" u="none" strike="noStrike" baseline="0" dirty="0">
                <a:latin typeface="TrebuchetMS-Bold"/>
              </a:rPr>
              <a:t>Årsag til renovering</a:t>
            </a:r>
          </a:p>
          <a:p>
            <a:pPr algn="l"/>
            <a:r>
              <a:rPr lang="da-DK" sz="2400" i="0" u="none" strike="noStrike" baseline="0" dirty="0">
                <a:latin typeface="TrebuchetMS-Bold"/>
              </a:rPr>
              <a:t>Kortlæg den eksisterende konstruktion</a:t>
            </a:r>
          </a:p>
          <a:p>
            <a:r>
              <a:rPr lang="da-DK" sz="2400" i="0" u="none" strike="noStrike" baseline="0" dirty="0">
                <a:latin typeface="TrebuchetMS-Bold"/>
              </a:rPr>
              <a:t>Find den rette gulvrenoveringsløsning – </a:t>
            </a:r>
            <a:r>
              <a:rPr lang="da-DK" sz="2400" i="0" u="none" strike="noStrike" baseline="0" dirty="0" err="1">
                <a:latin typeface="TrebuchetMS-Bold"/>
              </a:rPr>
              <a:t>udfra</a:t>
            </a:r>
            <a:r>
              <a:rPr lang="da-DK" sz="2400" i="0" u="none" strike="noStrike" baseline="0" dirty="0">
                <a:latin typeface="TrebuchetMS-Bold"/>
              </a:rPr>
              <a:t> s</a:t>
            </a:r>
            <a:r>
              <a:rPr lang="da-DK" sz="2400" dirty="0">
                <a:latin typeface="TrebuchetMS-Bold"/>
              </a:rPr>
              <a:t>trøgulvhøjder og </a:t>
            </a:r>
            <a:r>
              <a:rPr lang="da-DK" sz="2400" i="0" u="none" strike="noStrike" baseline="0" dirty="0">
                <a:latin typeface="TrebuchetMS-Bold"/>
              </a:rPr>
              <a:t>disse hensyn:</a:t>
            </a:r>
          </a:p>
          <a:p>
            <a:pPr algn="l"/>
            <a:r>
              <a:rPr lang="da-DK" sz="2400" i="0" u="none" strike="noStrike" baseline="0" dirty="0">
                <a:latin typeface="TrebuchetMS-Bold"/>
              </a:rPr>
              <a:t>Bygningsreglementets krav</a:t>
            </a:r>
          </a:p>
          <a:p>
            <a:pPr algn="l"/>
            <a:r>
              <a:rPr lang="da-DK" sz="2400" i="0" u="none" strike="noStrike" baseline="0" dirty="0">
                <a:latin typeface="TrebuchetMS-Bold"/>
              </a:rPr>
              <a:t>Energioptimering</a:t>
            </a:r>
          </a:p>
          <a:p>
            <a:pPr algn="l"/>
            <a:r>
              <a:rPr lang="da-DK" sz="2400" i="0" u="none" strike="noStrike" baseline="0" dirty="0">
                <a:latin typeface="TrebuchetMS-Bold"/>
              </a:rPr>
              <a:t>Fugt- og radontekniske hensyn ved energirenovering</a:t>
            </a:r>
          </a:p>
          <a:p>
            <a:pPr algn="l"/>
            <a:r>
              <a:rPr lang="da-DK" sz="2400" i="0" u="none" strike="noStrike" baseline="0" dirty="0">
                <a:latin typeface="TrebuchetMS-Bold"/>
              </a:rPr>
              <a:t>Skadelige stoffer og mikroorganismer</a:t>
            </a:r>
          </a:p>
          <a:p>
            <a:pPr>
              <a:lnSpc>
                <a:spcPct val="100000"/>
              </a:lnSpc>
            </a:pPr>
            <a:r>
              <a:rPr lang="da-DK" sz="2400" i="0" u="none" strike="noStrike" baseline="0" dirty="0">
                <a:latin typeface="TrebuchetMS-Bold"/>
              </a:rPr>
              <a:t>Fugtspærrer/membraner - </a:t>
            </a:r>
            <a:r>
              <a:rPr lang="da-DK" sz="2400" dirty="0">
                <a:latin typeface="TrebuchetMS-Bold"/>
              </a:rPr>
              <a:t>Radonsikring</a:t>
            </a:r>
          </a:p>
          <a:p>
            <a:pPr>
              <a:lnSpc>
                <a:spcPct val="100000"/>
              </a:lnSpc>
            </a:pPr>
            <a:r>
              <a:rPr lang="da-DK" sz="2400" dirty="0">
                <a:latin typeface="TrebuchetMS-Bold"/>
              </a:rPr>
              <a:t>Fundamenter</a:t>
            </a:r>
          </a:p>
          <a:p>
            <a:pPr>
              <a:lnSpc>
                <a:spcPct val="100000"/>
              </a:lnSpc>
            </a:pPr>
            <a:r>
              <a:rPr lang="da-DK" sz="2400" dirty="0">
                <a:latin typeface="TrebuchetMS-Bold"/>
              </a:rPr>
              <a:t>Materialevalg</a:t>
            </a:r>
          </a:p>
          <a:p>
            <a:pPr>
              <a:lnSpc>
                <a:spcPct val="100000"/>
              </a:lnSpc>
            </a:pPr>
            <a:r>
              <a:rPr lang="da-DK" sz="2400" dirty="0">
                <a:latin typeface="TrebuchetMS-Bold"/>
              </a:rPr>
              <a:t>Hvornår er det relevant at tilkalde en rådgiver</a:t>
            </a:r>
          </a:p>
          <a:p>
            <a:pPr algn="l"/>
            <a:endParaRPr lang="da-DK" dirty="0"/>
          </a:p>
        </p:txBody>
      </p:sp>
    </p:spTree>
    <p:extLst>
      <p:ext uri="{BB962C8B-B14F-4D97-AF65-F5344CB8AC3E}">
        <p14:creationId xmlns:p14="http://schemas.microsoft.com/office/powerpoint/2010/main" val="405038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2D905-7BCF-4227-8588-8D312F81E4A3}"/>
              </a:ext>
            </a:extLst>
          </p:cNvPr>
          <p:cNvSpPr>
            <a:spLocks noGrp="1"/>
          </p:cNvSpPr>
          <p:nvPr>
            <p:ph type="title"/>
          </p:nvPr>
        </p:nvSpPr>
        <p:spPr/>
        <p:txBody>
          <a:bodyPr/>
          <a:lstStyle/>
          <a:p>
            <a:r>
              <a:rPr lang="da-DK" dirty="0"/>
              <a:t>Næstved fjernvarme</a:t>
            </a:r>
          </a:p>
        </p:txBody>
      </p:sp>
      <p:sp>
        <p:nvSpPr>
          <p:cNvPr id="3" name="Content Placeholder 2">
            <a:extLst>
              <a:ext uri="{FF2B5EF4-FFF2-40B4-BE49-F238E27FC236}">
                <a16:creationId xmlns:a16="http://schemas.microsoft.com/office/drawing/2014/main" id="{2D54C65F-4078-4CAC-98DB-8D9A60FA117E}"/>
              </a:ext>
            </a:extLst>
          </p:cNvPr>
          <p:cNvSpPr>
            <a:spLocks noGrp="1"/>
          </p:cNvSpPr>
          <p:nvPr>
            <p:ph idx="1"/>
          </p:nvPr>
        </p:nvSpPr>
        <p:spPr/>
        <p:txBody>
          <a:bodyPr/>
          <a:lstStyle/>
          <a:p>
            <a:endParaRPr lang="da-DK" dirty="0"/>
          </a:p>
        </p:txBody>
      </p:sp>
      <p:sp>
        <p:nvSpPr>
          <p:cNvPr id="4" name="Footer Placeholder 3">
            <a:extLst>
              <a:ext uri="{FF2B5EF4-FFF2-40B4-BE49-F238E27FC236}">
                <a16:creationId xmlns:a16="http://schemas.microsoft.com/office/drawing/2014/main" id="{2259A6E7-F1EC-4915-8F31-F9455FA3959F}"/>
              </a:ext>
            </a:extLst>
          </p:cNvPr>
          <p:cNvSpPr>
            <a:spLocks noGrp="1"/>
          </p:cNvSpPr>
          <p:nvPr>
            <p:ph type="ftr" sz="quarter" idx="10"/>
          </p:nvPr>
        </p:nvSpPr>
        <p:spPr/>
        <p:txBody>
          <a:bodyPr/>
          <a:lstStyle/>
          <a:p>
            <a:endParaRPr lang="da-DK"/>
          </a:p>
        </p:txBody>
      </p:sp>
      <p:pic>
        <p:nvPicPr>
          <p:cNvPr id="5" name="Picture 4">
            <a:extLst>
              <a:ext uri="{FF2B5EF4-FFF2-40B4-BE49-F238E27FC236}">
                <a16:creationId xmlns:a16="http://schemas.microsoft.com/office/drawing/2014/main" id="{B4F0EBE5-AA0F-4729-972C-EC137E3C1687}"/>
              </a:ext>
            </a:extLst>
          </p:cNvPr>
          <p:cNvPicPr>
            <a:picLocks noChangeAspect="1"/>
          </p:cNvPicPr>
          <p:nvPr/>
        </p:nvPicPr>
        <p:blipFill>
          <a:blip r:embed="rId3"/>
          <a:stretch>
            <a:fillRect/>
          </a:stretch>
        </p:blipFill>
        <p:spPr>
          <a:xfrm>
            <a:off x="2063553" y="1601943"/>
            <a:ext cx="8245673" cy="3541411"/>
          </a:xfrm>
          <a:prstGeom prst="rect">
            <a:avLst/>
          </a:prstGeom>
        </p:spPr>
      </p:pic>
    </p:spTree>
    <p:extLst>
      <p:ext uri="{BB962C8B-B14F-4D97-AF65-F5344CB8AC3E}">
        <p14:creationId xmlns:p14="http://schemas.microsoft.com/office/powerpoint/2010/main" val="26271779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idx="1"/>
          </p:nvPr>
        </p:nvSpPr>
        <p:spPr>
          <a:xfrm>
            <a:off x="2207568" y="1340768"/>
            <a:ext cx="3600400" cy="639762"/>
          </a:xfrm>
        </p:spPr>
        <p:txBody>
          <a:bodyPr/>
          <a:lstStyle/>
          <a:p>
            <a:r>
              <a:rPr lang="da-DK" dirty="0">
                <a:solidFill>
                  <a:schemeClr val="tx1">
                    <a:lumMod val="65000"/>
                    <a:lumOff val="35000"/>
                  </a:schemeClr>
                </a:solidFill>
              </a:rPr>
              <a:t>Ombygning</a:t>
            </a:r>
          </a:p>
        </p:txBody>
      </p:sp>
      <p:sp>
        <p:nvSpPr>
          <p:cNvPr id="4" name="Pladsholder til indhold 3"/>
          <p:cNvSpPr>
            <a:spLocks noGrp="1"/>
          </p:cNvSpPr>
          <p:nvPr>
            <p:ph sz="half" idx="2"/>
          </p:nvPr>
        </p:nvSpPr>
        <p:spPr>
          <a:xfrm>
            <a:off x="2207568" y="2060848"/>
            <a:ext cx="3744416" cy="3951288"/>
          </a:xfrm>
        </p:spPr>
        <p:txBody>
          <a:bodyPr/>
          <a:lstStyle/>
          <a:p>
            <a:r>
              <a:rPr lang="da-DK" dirty="0"/>
              <a:t>Ny gulvbelægning fx i et rum</a:t>
            </a:r>
          </a:p>
          <a:p>
            <a:endParaRPr lang="da-DK" sz="600" dirty="0"/>
          </a:p>
          <a:p>
            <a:r>
              <a:rPr lang="da-DK" dirty="0">
                <a:solidFill>
                  <a:schemeClr val="tx1">
                    <a:lumMod val="65000"/>
                    <a:lumOff val="35000"/>
                  </a:schemeClr>
                </a:solidFill>
              </a:rPr>
              <a:t>Nyt tagpap, nyt stråtag eller anden ny </a:t>
            </a:r>
            <a:r>
              <a:rPr lang="da-DK" dirty="0" err="1">
                <a:solidFill>
                  <a:schemeClr val="tx1">
                    <a:lumMod val="65000"/>
                    <a:lumOff val="35000"/>
                  </a:schemeClr>
                </a:solidFill>
              </a:rPr>
              <a:t>tag-belægning</a:t>
            </a:r>
            <a:r>
              <a:rPr lang="da-DK" dirty="0">
                <a:solidFill>
                  <a:schemeClr val="tx1">
                    <a:lumMod val="65000"/>
                    <a:lumOff val="35000"/>
                  </a:schemeClr>
                </a:solidFill>
              </a:rPr>
              <a:t> </a:t>
            </a:r>
          </a:p>
          <a:p>
            <a:endParaRPr lang="da-DK" sz="600" dirty="0"/>
          </a:p>
          <a:p>
            <a:pPr lvl="0"/>
            <a:r>
              <a:rPr lang="da-DK" dirty="0">
                <a:solidFill>
                  <a:schemeClr val="tx1">
                    <a:lumMod val="65000"/>
                    <a:lumOff val="35000"/>
                  </a:schemeClr>
                </a:solidFill>
              </a:rPr>
              <a:t>Ny puds på ikke pudset gasbeton eller murværks- facade</a:t>
            </a:r>
          </a:p>
          <a:p>
            <a:endParaRPr lang="da-DK" dirty="0">
              <a:solidFill>
                <a:schemeClr val="tx1">
                  <a:lumMod val="65000"/>
                  <a:lumOff val="35000"/>
                </a:schemeClr>
              </a:solidFill>
            </a:endParaRPr>
          </a:p>
          <a:p>
            <a:endParaRPr lang="da-DK" dirty="0">
              <a:solidFill>
                <a:schemeClr val="tx1">
                  <a:lumMod val="65000"/>
                  <a:lumOff val="35000"/>
                </a:schemeClr>
              </a:solidFill>
            </a:endParaRPr>
          </a:p>
          <a:p>
            <a:endParaRPr lang="da-DK" dirty="0">
              <a:solidFill>
                <a:schemeClr val="tx1">
                  <a:lumMod val="65000"/>
                  <a:lumOff val="35000"/>
                </a:schemeClr>
              </a:solidFill>
            </a:endParaRPr>
          </a:p>
        </p:txBody>
      </p:sp>
      <p:sp>
        <p:nvSpPr>
          <p:cNvPr id="5" name="Pladsholder til tekst 4"/>
          <p:cNvSpPr>
            <a:spLocks noGrp="1"/>
          </p:cNvSpPr>
          <p:nvPr>
            <p:ph type="body" idx="10"/>
          </p:nvPr>
        </p:nvSpPr>
        <p:spPr>
          <a:xfrm>
            <a:off x="6240016" y="1340768"/>
            <a:ext cx="3600400" cy="639762"/>
          </a:xfrm>
        </p:spPr>
        <p:txBody>
          <a:bodyPr/>
          <a:lstStyle/>
          <a:p>
            <a:r>
              <a:rPr lang="da-DK" dirty="0">
                <a:solidFill>
                  <a:schemeClr val="tx1">
                    <a:lumMod val="65000"/>
                    <a:lumOff val="35000"/>
                  </a:schemeClr>
                </a:solidFill>
              </a:rPr>
              <a:t>Udskiftning</a:t>
            </a:r>
          </a:p>
        </p:txBody>
      </p:sp>
      <p:sp>
        <p:nvSpPr>
          <p:cNvPr id="6" name="Pladsholder til indhold 5"/>
          <p:cNvSpPr>
            <a:spLocks noGrp="1"/>
          </p:cNvSpPr>
          <p:nvPr>
            <p:ph sz="half" idx="11"/>
          </p:nvPr>
        </p:nvSpPr>
        <p:spPr>
          <a:xfrm>
            <a:off x="6240016" y="2060848"/>
            <a:ext cx="3816424" cy="3700234"/>
          </a:xfrm>
        </p:spPr>
        <p:txBody>
          <a:bodyPr/>
          <a:lstStyle/>
          <a:p>
            <a:pPr lvl="0"/>
            <a:r>
              <a:rPr lang="da-DK" dirty="0">
                <a:solidFill>
                  <a:schemeClr val="tx1">
                    <a:lumMod val="65000"/>
                    <a:lumOff val="35000"/>
                  </a:schemeClr>
                </a:solidFill>
              </a:rPr>
              <a:t>Ny terrændæks-konstruktion (fx efter vandskade)</a:t>
            </a:r>
          </a:p>
          <a:p>
            <a:pPr lvl="0"/>
            <a:endParaRPr lang="da-DK" sz="600" dirty="0">
              <a:solidFill>
                <a:schemeClr val="tx1">
                  <a:lumMod val="65000"/>
                  <a:lumOff val="35000"/>
                </a:schemeClr>
              </a:solidFill>
            </a:endParaRPr>
          </a:p>
          <a:p>
            <a:r>
              <a:rPr lang="da-DK" dirty="0">
                <a:solidFill>
                  <a:schemeClr val="tx1">
                    <a:lumMod val="65000"/>
                    <a:lumOff val="35000"/>
                  </a:schemeClr>
                </a:solidFill>
              </a:rPr>
              <a:t>Ny hel tagkonstruktion inkl. tagdækning, spær, isolering og loft </a:t>
            </a:r>
            <a:br>
              <a:rPr lang="da-DK" dirty="0">
                <a:solidFill>
                  <a:schemeClr val="tx1">
                    <a:lumMod val="65000"/>
                    <a:lumOff val="35000"/>
                  </a:schemeClr>
                </a:solidFill>
              </a:rPr>
            </a:br>
            <a:endParaRPr lang="da-DK" sz="600" dirty="0">
              <a:solidFill>
                <a:schemeClr val="tx1">
                  <a:lumMod val="65000"/>
                  <a:lumOff val="35000"/>
                </a:schemeClr>
              </a:solidFill>
            </a:endParaRPr>
          </a:p>
          <a:p>
            <a:r>
              <a:rPr lang="da-DK" dirty="0">
                <a:solidFill>
                  <a:schemeClr val="tx1">
                    <a:lumMod val="65000"/>
                    <a:lumOff val="35000"/>
                  </a:schemeClr>
                </a:solidFill>
              </a:rPr>
              <a:t>Nyt vindue eller ny dør</a:t>
            </a:r>
          </a:p>
          <a:p>
            <a:endParaRPr lang="da-DK" dirty="0">
              <a:solidFill>
                <a:schemeClr val="tx1">
                  <a:lumMod val="65000"/>
                  <a:lumOff val="35000"/>
                </a:schemeClr>
              </a:solidFill>
            </a:endParaRPr>
          </a:p>
        </p:txBody>
      </p:sp>
      <p:sp>
        <p:nvSpPr>
          <p:cNvPr id="7" name="Pladsholder til tekst 1"/>
          <p:cNvSpPr txBox="1">
            <a:spLocks/>
          </p:cNvSpPr>
          <p:nvPr/>
        </p:nvSpPr>
        <p:spPr bwMode="auto">
          <a:xfrm>
            <a:off x="1991544" y="692696"/>
            <a:ext cx="6912768" cy="288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50000"/>
                    <a:lumOff val="50000"/>
                  </a:schemeClr>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da-DK" sz="2000" b="1" dirty="0">
                <a:solidFill>
                  <a:schemeClr val="tx1"/>
                </a:solidFill>
              </a:rPr>
              <a:t>Så kommer vi til udskiftning</a:t>
            </a:r>
          </a:p>
        </p:txBody>
      </p:sp>
      <p:sp>
        <p:nvSpPr>
          <p:cNvPr id="11" name="Tekstfelt 10"/>
          <p:cNvSpPr txBox="1"/>
          <p:nvPr/>
        </p:nvSpPr>
        <p:spPr>
          <a:xfrm>
            <a:off x="2584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Udskiftning</a:t>
            </a:r>
          </a:p>
        </p:txBody>
      </p:sp>
      <p:pic>
        <p:nvPicPr>
          <p:cNvPr id="12" name="Billed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9126" y="201246"/>
            <a:ext cx="360901" cy="347435"/>
          </a:xfrm>
          <a:prstGeom prst="rect">
            <a:avLst/>
          </a:prstGeom>
        </p:spPr>
      </p:pic>
    </p:spTree>
    <p:extLst>
      <p:ext uri="{BB962C8B-B14F-4D97-AF65-F5344CB8AC3E}">
        <p14:creationId xmlns:p14="http://schemas.microsoft.com/office/powerpoint/2010/main" val="30198663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felt 10"/>
          <p:cNvSpPr txBox="1"/>
          <p:nvPr/>
        </p:nvSpPr>
        <p:spPr>
          <a:xfrm>
            <a:off x="2584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Udskiftning</a:t>
            </a:r>
          </a:p>
        </p:txBody>
      </p:sp>
      <p:pic>
        <p:nvPicPr>
          <p:cNvPr id="12" name="Billed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9126" y="201246"/>
            <a:ext cx="360901" cy="347435"/>
          </a:xfrm>
          <a:prstGeom prst="rect">
            <a:avLst/>
          </a:prstGeom>
        </p:spPr>
      </p:pic>
      <p:pic>
        <p:nvPicPr>
          <p:cNvPr id="4" name="Billede 3">
            <a:extLst>
              <a:ext uri="{FF2B5EF4-FFF2-40B4-BE49-F238E27FC236}">
                <a16:creationId xmlns:a16="http://schemas.microsoft.com/office/drawing/2014/main" id="{582A7DF2-3FD4-7742-A356-B91D55AC31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0829" y="1340769"/>
            <a:ext cx="7884368" cy="4518159"/>
          </a:xfrm>
          <a:prstGeom prst="rect">
            <a:avLst/>
          </a:prstGeom>
        </p:spPr>
      </p:pic>
    </p:spTree>
    <p:extLst>
      <p:ext uri="{BB962C8B-B14F-4D97-AF65-F5344CB8AC3E}">
        <p14:creationId xmlns:p14="http://schemas.microsoft.com/office/powerpoint/2010/main" val="2537125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p:cNvSpPr txBox="1"/>
          <p:nvPr/>
        </p:nvSpPr>
        <p:spPr>
          <a:xfrm>
            <a:off x="2584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Udskiftning</a:t>
            </a:r>
          </a:p>
        </p:txBody>
      </p:sp>
      <p:pic>
        <p:nvPicPr>
          <p:cNvPr id="10" name="Billed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9126" y="201246"/>
            <a:ext cx="360901" cy="347435"/>
          </a:xfrm>
          <a:prstGeom prst="rect">
            <a:avLst/>
          </a:prstGeom>
        </p:spPr>
      </p:pic>
      <p:pic>
        <p:nvPicPr>
          <p:cNvPr id="5" name="Billede 4">
            <a:extLst>
              <a:ext uri="{FF2B5EF4-FFF2-40B4-BE49-F238E27FC236}">
                <a16:creationId xmlns:a16="http://schemas.microsoft.com/office/drawing/2014/main" id="{B98BAB12-24C8-9B40-95AA-FD99F26DC4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47528" y="1556792"/>
            <a:ext cx="8431020" cy="3672408"/>
          </a:xfrm>
          <a:prstGeom prst="rect">
            <a:avLst/>
          </a:prstGeom>
        </p:spPr>
      </p:pic>
    </p:spTree>
    <p:extLst>
      <p:ext uri="{BB962C8B-B14F-4D97-AF65-F5344CB8AC3E}">
        <p14:creationId xmlns:p14="http://schemas.microsoft.com/office/powerpoint/2010/main" val="11736440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8237FD-BC24-4A97-845E-8844EC8B77A6}"/>
              </a:ext>
            </a:extLst>
          </p:cNvPr>
          <p:cNvSpPr>
            <a:spLocks noGrp="1"/>
          </p:cNvSpPr>
          <p:nvPr>
            <p:ph type="title"/>
          </p:nvPr>
        </p:nvSpPr>
        <p:spPr>
          <a:xfrm>
            <a:off x="781930" y="1279525"/>
            <a:ext cx="3776003" cy="3784844"/>
          </a:xfrm>
        </p:spPr>
        <p:txBody>
          <a:bodyPr>
            <a:normAutofit fontScale="90000"/>
          </a:bodyPr>
          <a:lstStyle/>
          <a:p>
            <a:r>
              <a:rPr lang="da-DK" sz="2800" dirty="0"/>
              <a:t>Hvis der skal laves nyt terrændæk – gulvvarme eller ej – </a:t>
            </a:r>
            <a:br>
              <a:rPr lang="da-DK" sz="2800" dirty="0"/>
            </a:br>
            <a:r>
              <a:rPr lang="da-DK" sz="2800" dirty="0"/>
              <a:t>det er en ”udskiftning” – så U-værdikravet skal overholdes… </a:t>
            </a:r>
            <a:br>
              <a:rPr lang="da-DK" sz="2800" dirty="0"/>
            </a:br>
            <a:r>
              <a:rPr lang="da-DK" sz="2800" dirty="0"/>
              <a:t>(hvis ikke der skal understøbes ved fundament)</a:t>
            </a:r>
            <a:br>
              <a:rPr lang="da-DK" sz="2800" dirty="0"/>
            </a:br>
            <a:br>
              <a:rPr lang="da-DK" sz="2800" dirty="0"/>
            </a:br>
            <a:br>
              <a:rPr lang="da-DK" sz="2800" dirty="0"/>
            </a:br>
            <a:endParaRPr lang="da-DK" sz="2800" dirty="0"/>
          </a:p>
        </p:txBody>
      </p:sp>
      <p:pic>
        <p:nvPicPr>
          <p:cNvPr id="5" name="Pladsholder til indhold 4">
            <a:extLst>
              <a:ext uri="{FF2B5EF4-FFF2-40B4-BE49-F238E27FC236}">
                <a16:creationId xmlns:a16="http://schemas.microsoft.com/office/drawing/2014/main" id="{FFFE1F82-51A4-4F68-9A77-75C032BDB8DE}"/>
              </a:ext>
            </a:extLst>
          </p:cNvPr>
          <p:cNvPicPr>
            <a:picLocks noGrp="1" noChangeAspect="1"/>
          </p:cNvPicPr>
          <p:nvPr>
            <p:ph idx="1"/>
          </p:nvPr>
        </p:nvPicPr>
        <p:blipFill>
          <a:blip r:embed="rId3"/>
          <a:stretch>
            <a:fillRect/>
          </a:stretch>
        </p:blipFill>
        <p:spPr>
          <a:xfrm>
            <a:off x="4867422" y="91440"/>
            <a:ext cx="7132320" cy="6673567"/>
          </a:xfrm>
        </p:spPr>
      </p:pic>
    </p:spTree>
    <p:extLst>
      <p:ext uri="{BB962C8B-B14F-4D97-AF65-F5344CB8AC3E}">
        <p14:creationId xmlns:p14="http://schemas.microsoft.com/office/powerpoint/2010/main" val="1640904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47A06B-0E5D-4443-8EA4-6FB637E43F52}"/>
              </a:ext>
            </a:extLst>
          </p:cNvPr>
          <p:cNvSpPr>
            <a:spLocks noGrp="1"/>
          </p:cNvSpPr>
          <p:nvPr>
            <p:ph type="title"/>
          </p:nvPr>
        </p:nvSpPr>
        <p:spPr>
          <a:xfrm>
            <a:off x="725659" y="136525"/>
            <a:ext cx="10515600" cy="974823"/>
          </a:xfrm>
        </p:spPr>
        <p:txBody>
          <a:bodyPr>
            <a:normAutofit/>
          </a:bodyPr>
          <a:lstStyle/>
          <a:p>
            <a:r>
              <a:rPr lang="da-DK" sz="2800" dirty="0"/>
              <a:t>hér er det rentabelt –   det er en udskiftning (skal gøres uanset rentabilitet)</a:t>
            </a:r>
          </a:p>
        </p:txBody>
      </p:sp>
      <p:sp>
        <p:nvSpPr>
          <p:cNvPr id="3" name="Pladsholder til sidefod 2">
            <a:extLst>
              <a:ext uri="{FF2B5EF4-FFF2-40B4-BE49-F238E27FC236}">
                <a16:creationId xmlns:a16="http://schemas.microsoft.com/office/drawing/2014/main" id="{CC16D8FC-EEC8-4765-8215-3E2BCA1C259C}"/>
              </a:ext>
            </a:extLst>
          </p:cNvPr>
          <p:cNvSpPr>
            <a:spLocks noGrp="1"/>
          </p:cNvSpPr>
          <p:nvPr>
            <p:ph type="ftr" sz="quarter" idx="10"/>
          </p:nvPr>
        </p:nvSpPr>
        <p:spPr/>
        <p:txBody>
          <a:bodyPr/>
          <a:lstStyle/>
          <a:p>
            <a:endParaRPr lang="da-DK"/>
          </a:p>
        </p:txBody>
      </p:sp>
      <p:pic>
        <p:nvPicPr>
          <p:cNvPr id="4" name="Billede 3">
            <a:extLst>
              <a:ext uri="{FF2B5EF4-FFF2-40B4-BE49-F238E27FC236}">
                <a16:creationId xmlns:a16="http://schemas.microsoft.com/office/drawing/2014/main" id="{B61D506B-0B0F-4BF2-9A4E-6BFF6CA1A51B}"/>
              </a:ext>
            </a:extLst>
          </p:cNvPr>
          <p:cNvPicPr>
            <a:picLocks noChangeAspect="1"/>
          </p:cNvPicPr>
          <p:nvPr/>
        </p:nvPicPr>
        <p:blipFill>
          <a:blip r:embed="rId3"/>
          <a:stretch>
            <a:fillRect/>
          </a:stretch>
        </p:blipFill>
        <p:spPr>
          <a:xfrm>
            <a:off x="4216921" y="622538"/>
            <a:ext cx="6784014" cy="5980333"/>
          </a:xfrm>
          <a:prstGeom prst="rect">
            <a:avLst/>
          </a:prstGeom>
        </p:spPr>
      </p:pic>
      <p:sp>
        <p:nvSpPr>
          <p:cNvPr id="6" name="Tekstfelt 5">
            <a:extLst>
              <a:ext uri="{FF2B5EF4-FFF2-40B4-BE49-F238E27FC236}">
                <a16:creationId xmlns:a16="http://schemas.microsoft.com/office/drawing/2014/main" id="{E582CA76-8539-4DE0-818B-FD772ACBA16D}"/>
              </a:ext>
            </a:extLst>
          </p:cNvPr>
          <p:cNvSpPr txBox="1"/>
          <p:nvPr/>
        </p:nvSpPr>
        <p:spPr>
          <a:xfrm>
            <a:off x="648223" y="1611143"/>
            <a:ext cx="3250938" cy="1200329"/>
          </a:xfrm>
          <a:prstGeom prst="rect">
            <a:avLst/>
          </a:prstGeom>
          <a:noFill/>
        </p:spPr>
        <p:txBody>
          <a:bodyPr wrap="square">
            <a:spAutoFit/>
          </a:bodyPr>
          <a:lstStyle/>
          <a:p>
            <a:r>
              <a:rPr lang="da-DK" dirty="0">
                <a:hlinkClick r:id="rId4"/>
              </a:rPr>
              <a:t>file:///C:/Users/ibo/Downloads/Vejledning%20Ofte%20rentable%20konstruktioner_BR18_januar19.pdf</a:t>
            </a:r>
            <a:endParaRPr lang="da-DK" dirty="0"/>
          </a:p>
        </p:txBody>
      </p:sp>
      <p:pic>
        <p:nvPicPr>
          <p:cNvPr id="7" name="Picture 4" descr="Y:\Personal\IBO\Fotos_Iphone-2014\Dres_terrændæk\IMG_2450.JPG">
            <a:extLst>
              <a:ext uri="{FF2B5EF4-FFF2-40B4-BE49-F238E27FC236}">
                <a16:creationId xmlns:a16="http://schemas.microsoft.com/office/drawing/2014/main" id="{F7316461-09C5-48D6-9BF8-93727A8C801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841" y="3836290"/>
            <a:ext cx="4028945" cy="3021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80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sz="half" idx="2"/>
          </p:nvPr>
        </p:nvSpPr>
        <p:spPr>
          <a:xfrm>
            <a:off x="2135560" y="2952453"/>
            <a:ext cx="3600400" cy="3951288"/>
          </a:xfrm>
        </p:spPr>
        <p:txBody>
          <a:bodyPr/>
          <a:lstStyle/>
          <a:p>
            <a:pPr marL="342900" indent="-342900">
              <a:buFont typeface="Arial"/>
              <a:buChar char="•"/>
            </a:pPr>
            <a:r>
              <a:rPr lang="da-DK" sz="2000" dirty="0"/>
              <a:t>Når rum bygges om til nyt formål med et væsentligt højere energiforbrug fx</a:t>
            </a:r>
          </a:p>
          <a:p>
            <a:pPr marL="715963" lvl="1" indent="-342900">
              <a:buFont typeface="Arial"/>
              <a:buChar char="•"/>
            </a:pPr>
            <a:r>
              <a:rPr lang="da-DK" dirty="0">
                <a:latin typeface="Trebuchet MS"/>
                <a:cs typeface="Trebuchet MS"/>
              </a:rPr>
              <a:t>udhus inddrages til beboelse</a:t>
            </a:r>
          </a:p>
          <a:p>
            <a:pPr marL="715963" lvl="1" indent="-342900">
              <a:buFont typeface="Arial"/>
              <a:buChar char="•"/>
            </a:pPr>
            <a:r>
              <a:rPr lang="da-DK" dirty="0">
                <a:latin typeface="Trebuchet MS"/>
                <a:cs typeface="Trebuchet MS"/>
              </a:rPr>
              <a:t>uudnyttet tagetage inddrages til beboelse</a:t>
            </a:r>
          </a:p>
          <a:p>
            <a:pPr marL="715963" lvl="1" indent="-342900">
              <a:buFont typeface="Arial"/>
              <a:buChar char="•"/>
            </a:pPr>
            <a:r>
              <a:rPr lang="da-DK" dirty="0">
                <a:latin typeface="Trebuchet MS"/>
                <a:cs typeface="Trebuchet MS"/>
              </a:rPr>
              <a:t>tidligere pakhus, stald e.l. bygges om til kontorer</a:t>
            </a:r>
            <a:endParaRPr lang="da-DK" dirty="0"/>
          </a:p>
          <a:p>
            <a:pPr lvl="1" indent="0">
              <a:buNone/>
            </a:pPr>
            <a:endParaRPr lang="da-DK" sz="2400" dirty="0"/>
          </a:p>
          <a:p>
            <a:r>
              <a:rPr lang="da-DK" dirty="0"/>
              <a:t> </a:t>
            </a:r>
          </a:p>
          <a:p>
            <a:endParaRPr lang="da-DK" dirty="0"/>
          </a:p>
        </p:txBody>
      </p:sp>
      <p:sp>
        <p:nvSpPr>
          <p:cNvPr id="2" name="Titel 1"/>
          <p:cNvSpPr>
            <a:spLocks noGrp="1"/>
          </p:cNvSpPr>
          <p:nvPr>
            <p:ph type="title" idx="4294967295"/>
          </p:nvPr>
        </p:nvSpPr>
        <p:spPr>
          <a:xfrm>
            <a:off x="331556" y="470953"/>
            <a:ext cx="8229600" cy="576064"/>
          </a:xfrm>
          <a:prstGeom prst="rect">
            <a:avLst/>
          </a:prstGeom>
        </p:spPr>
        <p:txBody>
          <a:bodyPr>
            <a:normAutofit fontScale="90000"/>
          </a:bodyPr>
          <a:lstStyle/>
          <a:p>
            <a:br>
              <a:rPr lang="da-DK" sz="3200" dirty="0"/>
            </a:br>
            <a:r>
              <a:rPr lang="da-DK" sz="3200" dirty="0"/>
              <a:t>….der kan også være tale om  ændret anvendelse </a:t>
            </a:r>
            <a:br>
              <a:rPr lang="da-DK" sz="3200" dirty="0"/>
            </a:br>
            <a:br>
              <a:rPr lang="da-DK" sz="3200" dirty="0"/>
            </a:br>
            <a:endParaRPr lang="da-DK" sz="3200" dirty="0"/>
          </a:p>
        </p:txBody>
      </p:sp>
      <p:sp>
        <p:nvSpPr>
          <p:cNvPr id="7" name="Pladsholder til tekst 6"/>
          <p:cNvSpPr>
            <a:spLocks noGrp="1"/>
          </p:cNvSpPr>
          <p:nvPr>
            <p:ph type="body" idx="1"/>
          </p:nvPr>
        </p:nvSpPr>
        <p:spPr>
          <a:xfrm>
            <a:off x="2135560" y="2240080"/>
            <a:ext cx="3816424" cy="639762"/>
          </a:xfrm>
        </p:spPr>
        <p:txBody>
          <a:bodyPr/>
          <a:lstStyle/>
          <a:p>
            <a:r>
              <a:rPr lang="da-DK" dirty="0">
                <a:solidFill>
                  <a:schemeClr val="tx1">
                    <a:lumMod val="65000"/>
                    <a:lumOff val="35000"/>
                  </a:schemeClr>
                </a:solidFill>
              </a:rPr>
              <a:t>      </a:t>
            </a:r>
            <a:r>
              <a:rPr lang="da-DK" sz="2000" dirty="0">
                <a:solidFill>
                  <a:schemeClr val="tx1">
                    <a:lumMod val="65000"/>
                    <a:lumOff val="35000"/>
                  </a:schemeClr>
                </a:solidFill>
              </a:rPr>
              <a:t>Ændret anvendelse</a:t>
            </a:r>
            <a:endParaRPr lang="da-DK" dirty="0">
              <a:solidFill>
                <a:schemeClr val="tx1">
                  <a:lumMod val="65000"/>
                  <a:lumOff val="35000"/>
                </a:schemeClr>
              </a:solidFill>
            </a:endParaRPr>
          </a:p>
        </p:txBody>
      </p:sp>
      <p:pic>
        <p:nvPicPr>
          <p:cNvPr id="8" name="Billed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5561" y="2380042"/>
            <a:ext cx="502751" cy="400886"/>
          </a:xfrm>
          <a:prstGeom prst="rect">
            <a:avLst/>
          </a:prstGeom>
        </p:spPr>
      </p:pic>
      <p:pic>
        <p:nvPicPr>
          <p:cNvPr id="14" name="Billede 13">
            <a:extLst>
              <a:ext uri="{FF2B5EF4-FFF2-40B4-BE49-F238E27FC236}">
                <a16:creationId xmlns:a16="http://schemas.microsoft.com/office/drawing/2014/main" id="{5F467524-ADB6-400A-AC6C-D3D3A2D761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27778" y="3429000"/>
            <a:ext cx="4653262" cy="3096344"/>
          </a:xfrm>
          <a:prstGeom prst="rect">
            <a:avLst/>
          </a:prstGeom>
          <a:ln>
            <a:noFill/>
          </a:ln>
          <a:effectLst>
            <a:outerShdw blurRad="292100" dist="139700" dir="2700000" algn="tl" rotWithShape="0">
              <a:srgbClr val="333333">
                <a:alpha val="65000"/>
              </a:srgbClr>
            </a:outerShdw>
          </a:effectLst>
        </p:spPr>
      </p:pic>
      <p:pic>
        <p:nvPicPr>
          <p:cNvPr id="16" name="Billede 15" descr="IMG_8264.JPG">
            <a:extLst>
              <a:ext uri="{FF2B5EF4-FFF2-40B4-BE49-F238E27FC236}">
                <a16:creationId xmlns:a16="http://schemas.microsoft.com/office/drawing/2014/main" id="{78966C56-862F-4703-8DF6-016DF6D211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8447748" y="700184"/>
            <a:ext cx="4106390" cy="30797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6182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919536" y="1484784"/>
            <a:ext cx="7272808" cy="648072"/>
          </a:xfrm>
        </p:spPr>
        <p:txBody>
          <a:bodyPr/>
          <a:lstStyle/>
          <a:p>
            <a:r>
              <a:rPr lang="da-DK" sz="4000" dirty="0"/>
              <a:t>Metode 1: Energiramme</a:t>
            </a:r>
          </a:p>
          <a:p>
            <a:endParaRPr lang="da-DK" sz="4000" dirty="0"/>
          </a:p>
        </p:txBody>
      </p:sp>
      <p:sp>
        <p:nvSpPr>
          <p:cNvPr id="4" name="Tekstboks 3"/>
          <p:cNvSpPr txBox="1"/>
          <p:nvPr/>
        </p:nvSpPr>
        <p:spPr>
          <a:xfrm rot="16200000">
            <a:off x="7214879" y="2536306"/>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sp>
        <p:nvSpPr>
          <p:cNvPr id="8" name="Pladsholder til tekst 2"/>
          <p:cNvSpPr>
            <a:spLocks noGrp="1"/>
          </p:cNvSpPr>
          <p:nvPr>
            <p:ph type="body" sz="quarter" idx="4294967295"/>
          </p:nvPr>
        </p:nvSpPr>
        <p:spPr>
          <a:xfrm>
            <a:off x="1125415" y="2636912"/>
            <a:ext cx="9945859" cy="3173004"/>
          </a:xfrm>
          <a:prstGeom prst="rect">
            <a:avLst/>
          </a:prstGeom>
        </p:spPr>
        <p:txBody>
          <a:bodyPr>
            <a:normAutofit/>
          </a:bodyPr>
          <a:lstStyle/>
          <a:p>
            <a:r>
              <a:rPr lang="da-DK" sz="2400" dirty="0">
                <a:solidFill>
                  <a:schemeClr val="tx1">
                    <a:lumMod val="65000"/>
                    <a:lumOff val="35000"/>
                  </a:schemeClr>
                </a:solidFill>
              </a:rPr>
              <a:t>Som for nybyggeri – dog er det sådan at:  </a:t>
            </a:r>
            <a:br>
              <a:rPr lang="da-DK" sz="2400" dirty="0">
                <a:solidFill>
                  <a:schemeClr val="tx1">
                    <a:lumMod val="65000"/>
                    <a:lumOff val="35000"/>
                  </a:schemeClr>
                </a:solidFill>
              </a:rPr>
            </a:br>
            <a:endParaRPr lang="da-DK" sz="2400" dirty="0">
              <a:solidFill>
                <a:schemeClr val="tx1">
                  <a:lumMod val="65000"/>
                  <a:lumOff val="35000"/>
                </a:schemeClr>
              </a:solidFill>
            </a:endParaRPr>
          </a:p>
          <a:p>
            <a:pPr marL="342900" indent="-342900">
              <a:buFont typeface="Arial"/>
              <a:buChar char="•"/>
            </a:pPr>
            <a:r>
              <a:rPr lang="da-DK" sz="2400" dirty="0">
                <a:solidFill>
                  <a:schemeClr val="tx1">
                    <a:lumMod val="65000"/>
                    <a:lumOff val="35000"/>
                  </a:schemeClr>
                </a:solidFill>
              </a:rPr>
              <a:t>Ved ændret anvendelse ingen krav om vedvarende energi eller lufttæthed </a:t>
            </a:r>
            <a:br>
              <a:rPr lang="da-DK" sz="2400" dirty="0">
                <a:solidFill>
                  <a:schemeClr val="tx1">
                    <a:lumMod val="65000"/>
                    <a:lumOff val="35000"/>
                  </a:schemeClr>
                </a:solidFill>
              </a:rPr>
            </a:br>
            <a:r>
              <a:rPr lang="da-DK" sz="2400" dirty="0">
                <a:solidFill>
                  <a:schemeClr val="tx1">
                    <a:lumMod val="65000"/>
                    <a:lumOff val="35000"/>
                  </a:schemeClr>
                </a:solidFill>
              </a:rPr>
              <a:t>(men husk at vurdere fugtproblemer)</a:t>
            </a:r>
          </a:p>
          <a:p>
            <a:pPr marL="342900" indent="-342900">
              <a:buFont typeface="Arial"/>
              <a:buChar char="•"/>
            </a:pPr>
            <a:r>
              <a:rPr lang="da-DK" sz="2400" dirty="0">
                <a:solidFill>
                  <a:srgbClr val="595959"/>
                </a:solidFill>
              </a:rPr>
              <a:t>Metoden bruges dog sjældent ved ændret anvendelse</a:t>
            </a:r>
          </a:p>
          <a:p>
            <a:pPr marL="342900" indent="-342900">
              <a:buFont typeface="Arial"/>
              <a:buChar char="•"/>
            </a:pPr>
            <a:endParaRPr lang="da-DK" sz="2400" dirty="0">
              <a:solidFill>
                <a:schemeClr val="tx1">
                  <a:lumMod val="65000"/>
                  <a:lumOff val="35000"/>
                </a:schemeClr>
              </a:solidFill>
            </a:endParaRPr>
          </a:p>
        </p:txBody>
      </p:sp>
      <p:sp>
        <p:nvSpPr>
          <p:cNvPr id="9" name="Tekstfelt 8"/>
          <p:cNvSpPr txBox="1"/>
          <p:nvPr/>
        </p:nvSpPr>
        <p:spPr>
          <a:xfrm>
            <a:off x="2584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Ændret anvendelse</a:t>
            </a:r>
          </a:p>
        </p:txBody>
      </p:sp>
      <p:pic>
        <p:nvPicPr>
          <p:cNvPr id="10" name="Billed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0378" y="162767"/>
            <a:ext cx="445223" cy="405352"/>
          </a:xfrm>
          <a:prstGeom prst="rect">
            <a:avLst/>
          </a:prstGeom>
        </p:spPr>
      </p:pic>
    </p:spTree>
    <p:extLst>
      <p:ext uri="{BB962C8B-B14F-4D97-AF65-F5344CB8AC3E}">
        <p14:creationId xmlns:p14="http://schemas.microsoft.com/office/powerpoint/2010/main" val="6802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00257" y="388098"/>
            <a:ext cx="1812751" cy="382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kstfelt 11"/>
          <p:cNvSpPr txBox="1"/>
          <p:nvPr/>
        </p:nvSpPr>
        <p:spPr>
          <a:xfrm>
            <a:off x="2584968" y="306509"/>
            <a:ext cx="1480302" cy="261610"/>
          </a:xfrm>
          <a:prstGeom prst="rect">
            <a:avLst/>
          </a:prstGeom>
          <a:noFill/>
        </p:spPr>
        <p:txBody>
          <a:bodyPr wrap="square" rtlCol="0">
            <a:spAutoFit/>
          </a:bodyPr>
          <a:lstStyle/>
          <a:p>
            <a:r>
              <a:rPr lang="da-DK" sz="1100" dirty="0">
                <a:solidFill>
                  <a:srgbClr val="59B7DE"/>
                </a:solidFill>
                <a:latin typeface="+mj-lt"/>
              </a:rPr>
              <a:t>Nybyggeri</a:t>
            </a:r>
          </a:p>
        </p:txBody>
      </p:sp>
      <p:pic>
        <p:nvPicPr>
          <p:cNvPr id="6" name="Billed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63552" y="191603"/>
            <a:ext cx="428826" cy="385322"/>
          </a:xfrm>
          <a:prstGeom prst="rect">
            <a:avLst/>
          </a:prstGeom>
        </p:spPr>
      </p:pic>
      <p:pic>
        <p:nvPicPr>
          <p:cNvPr id="7" name="Billede 6">
            <a:extLst>
              <a:ext uri="{FF2B5EF4-FFF2-40B4-BE49-F238E27FC236}">
                <a16:creationId xmlns:a16="http://schemas.microsoft.com/office/drawing/2014/main" id="{6212F4D6-AA4E-5846-924D-C98B9816D7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3552" y="1268761"/>
            <a:ext cx="7243079" cy="5185386"/>
          </a:xfrm>
          <a:prstGeom prst="rect">
            <a:avLst/>
          </a:prstGeom>
        </p:spPr>
      </p:pic>
    </p:spTree>
    <p:extLst>
      <p:ext uri="{BB962C8B-B14F-4D97-AF65-F5344CB8AC3E}">
        <p14:creationId xmlns:p14="http://schemas.microsoft.com/office/powerpoint/2010/main" val="17362096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68EA60-2762-4FDF-B79C-EA39940467B3}"/>
              </a:ext>
            </a:extLst>
          </p:cNvPr>
          <p:cNvSpPr>
            <a:spLocks noGrp="1"/>
          </p:cNvSpPr>
          <p:nvPr>
            <p:ph type="title"/>
          </p:nvPr>
        </p:nvSpPr>
        <p:spPr>
          <a:xfrm>
            <a:off x="838200" y="365126"/>
            <a:ext cx="10515600" cy="774358"/>
          </a:xfrm>
        </p:spPr>
        <p:txBody>
          <a:bodyPr/>
          <a:lstStyle/>
          <a:p>
            <a:r>
              <a:rPr lang="da-DK" dirty="0"/>
              <a:t>Absolut mindsteværdier….</a:t>
            </a:r>
          </a:p>
        </p:txBody>
      </p:sp>
      <p:pic>
        <p:nvPicPr>
          <p:cNvPr id="4" name="Billede 3">
            <a:extLst>
              <a:ext uri="{FF2B5EF4-FFF2-40B4-BE49-F238E27FC236}">
                <a16:creationId xmlns:a16="http://schemas.microsoft.com/office/drawing/2014/main" id="{0329A631-9FC7-48C0-A5A7-C909F0D3F4B6}"/>
              </a:ext>
            </a:extLst>
          </p:cNvPr>
          <p:cNvPicPr>
            <a:picLocks noChangeAspect="1"/>
          </p:cNvPicPr>
          <p:nvPr/>
        </p:nvPicPr>
        <p:blipFill>
          <a:blip r:embed="rId3"/>
          <a:stretch>
            <a:fillRect/>
          </a:stretch>
        </p:blipFill>
        <p:spPr>
          <a:xfrm>
            <a:off x="838200" y="1350499"/>
            <a:ext cx="10607579" cy="2757268"/>
          </a:xfrm>
          <a:prstGeom prst="rect">
            <a:avLst/>
          </a:prstGeom>
        </p:spPr>
      </p:pic>
      <p:pic>
        <p:nvPicPr>
          <p:cNvPr id="8" name="Billede 7">
            <a:extLst>
              <a:ext uri="{FF2B5EF4-FFF2-40B4-BE49-F238E27FC236}">
                <a16:creationId xmlns:a16="http://schemas.microsoft.com/office/drawing/2014/main" id="{8FA1CD26-31DB-4D01-8EB3-60F1D0EC7F2D}"/>
              </a:ext>
            </a:extLst>
          </p:cNvPr>
          <p:cNvPicPr>
            <a:picLocks noChangeAspect="1"/>
          </p:cNvPicPr>
          <p:nvPr/>
        </p:nvPicPr>
        <p:blipFill>
          <a:blip r:embed="rId4"/>
          <a:stretch>
            <a:fillRect/>
          </a:stretch>
        </p:blipFill>
        <p:spPr>
          <a:xfrm>
            <a:off x="641984" y="4474016"/>
            <a:ext cx="7218495" cy="1033485"/>
          </a:xfrm>
          <a:prstGeom prst="rect">
            <a:avLst/>
          </a:prstGeom>
        </p:spPr>
      </p:pic>
      <p:sp>
        <p:nvSpPr>
          <p:cNvPr id="10" name="Tekstfelt 9">
            <a:extLst>
              <a:ext uri="{FF2B5EF4-FFF2-40B4-BE49-F238E27FC236}">
                <a16:creationId xmlns:a16="http://schemas.microsoft.com/office/drawing/2014/main" id="{BC9FF00D-7870-4733-96D7-AEFE81AE579F}"/>
              </a:ext>
            </a:extLst>
          </p:cNvPr>
          <p:cNvSpPr txBox="1"/>
          <p:nvPr/>
        </p:nvSpPr>
        <p:spPr>
          <a:xfrm>
            <a:off x="641984" y="5569545"/>
            <a:ext cx="10037454" cy="923330"/>
          </a:xfrm>
          <a:prstGeom prst="rect">
            <a:avLst/>
          </a:prstGeom>
          <a:noFill/>
        </p:spPr>
        <p:txBody>
          <a:bodyPr wrap="square">
            <a:spAutoFit/>
          </a:bodyPr>
          <a:lstStyle/>
          <a:p>
            <a:r>
              <a:rPr lang="da-DK" b="0" i="0" dirty="0">
                <a:solidFill>
                  <a:srgbClr val="000000"/>
                </a:solidFill>
                <a:effectLst/>
                <a:latin typeface="Arial" panose="020B0604020202020204" pitchFamily="34" charset="0"/>
              </a:rPr>
              <a:t> I visse tilfælde, f.eks. ved høje bygninger eller vanskelige jordforhold, kan kravene til linjetab ved fundament ikke overholdes. I disse tilfælde kan der accepteres en tilsvarende højere linjetabskoefficient, såfremt der ikke opstår problemer med fugt og kondens. </a:t>
            </a:r>
            <a:endParaRPr lang="da-DK" dirty="0"/>
          </a:p>
        </p:txBody>
      </p:sp>
    </p:spTree>
    <p:extLst>
      <p:ext uri="{BB962C8B-B14F-4D97-AF65-F5344CB8AC3E}">
        <p14:creationId xmlns:p14="http://schemas.microsoft.com/office/powerpoint/2010/main" val="1466952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30B7FE-F5F4-4220-A2D4-35F9FDBB3C4C}"/>
              </a:ext>
            </a:extLst>
          </p:cNvPr>
          <p:cNvSpPr>
            <a:spLocks noGrp="1"/>
          </p:cNvSpPr>
          <p:nvPr>
            <p:ph type="title"/>
          </p:nvPr>
        </p:nvSpPr>
        <p:spPr>
          <a:xfrm>
            <a:off x="838200" y="365126"/>
            <a:ext cx="10515600" cy="315912"/>
          </a:xfrm>
        </p:spPr>
        <p:txBody>
          <a:bodyPr>
            <a:normAutofit fontScale="90000"/>
          </a:bodyPr>
          <a:lstStyle/>
          <a:p>
            <a:r>
              <a:rPr lang="da-DK" dirty="0"/>
              <a:t>Sådan er præsentationen bygget op</a:t>
            </a:r>
          </a:p>
        </p:txBody>
      </p:sp>
      <p:sp>
        <p:nvSpPr>
          <p:cNvPr id="3" name="Pladsholder til indhold 2">
            <a:extLst>
              <a:ext uri="{FF2B5EF4-FFF2-40B4-BE49-F238E27FC236}">
                <a16:creationId xmlns:a16="http://schemas.microsoft.com/office/drawing/2014/main" id="{3AC5C0F9-A6C8-46C0-896A-A6AE41086CD9}"/>
              </a:ext>
            </a:extLst>
          </p:cNvPr>
          <p:cNvSpPr>
            <a:spLocks noGrp="1"/>
          </p:cNvSpPr>
          <p:nvPr>
            <p:ph idx="1"/>
          </p:nvPr>
        </p:nvSpPr>
        <p:spPr>
          <a:xfrm>
            <a:off x="838200" y="872197"/>
            <a:ext cx="10515600" cy="5726797"/>
          </a:xfrm>
        </p:spPr>
        <p:txBody>
          <a:bodyPr>
            <a:normAutofit fontScale="92500" lnSpcReduction="10000"/>
          </a:bodyPr>
          <a:lstStyle/>
          <a:p>
            <a:pPr algn="l"/>
            <a:r>
              <a:rPr lang="da-DK" sz="2400" i="0" u="none" strike="noStrike" baseline="0" dirty="0">
                <a:latin typeface="TrebuchetMS-Bold"/>
              </a:rPr>
              <a:t>Gulve og terrændæk i Danmarks boliger</a:t>
            </a:r>
          </a:p>
          <a:p>
            <a:pPr algn="l"/>
            <a:r>
              <a:rPr lang="da-DK" sz="2400" i="0" u="none" strike="noStrike" baseline="0" dirty="0">
                <a:latin typeface="TrebuchetMS-Bold"/>
              </a:rPr>
              <a:t>Årsag til renovering</a:t>
            </a:r>
          </a:p>
          <a:p>
            <a:r>
              <a:rPr lang="da-DK" sz="2400" i="0" u="none" strike="noStrike" baseline="0" dirty="0">
                <a:solidFill>
                  <a:srgbClr val="FF0000"/>
                </a:solidFill>
                <a:latin typeface="TrebuchetMS-Bold"/>
              </a:rPr>
              <a:t>BR 18 - Bygningsreglementets krav</a:t>
            </a:r>
          </a:p>
          <a:p>
            <a:pPr algn="l"/>
            <a:r>
              <a:rPr lang="da-DK" sz="2400" i="0" u="none" strike="noStrike" baseline="0" dirty="0">
                <a:solidFill>
                  <a:srgbClr val="FF0000"/>
                </a:solidFill>
                <a:latin typeface="TrebuchetMS-Bold"/>
              </a:rPr>
              <a:t>Ombygning - udskiftning - ændret anvendelse – sommerhuse - Gulvvarme</a:t>
            </a:r>
          </a:p>
          <a:p>
            <a:pPr algn="l"/>
            <a:r>
              <a:rPr lang="da-DK" sz="2400" i="0" u="none" strike="noStrike" baseline="0" dirty="0">
                <a:latin typeface="TrebuchetMS-Bold"/>
              </a:rPr>
              <a:t>Kortlæg den eksisterende konstruktion</a:t>
            </a:r>
          </a:p>
          <a:p>
            <a:r>
              <a:rPr lang="da-DK" sz="2400" i="0" u="none" strike="noStrike" baseline="0" dirty="0">
                <a:latin typeface="TrebuchetMS-Bold"/>
              </a:rPr>
              <a:t>Find den rette gulvrenoveringsløsning – ud fra s</a:t>
            </a:r>
            <a:r>
              <a:rPr lang="da-DK" sz="2400" dirty="0">
                <a:latin typeface="TrebuchetMS-Bold"/>
              </a:rPr>
              <a:t>trøgulvhøjder og </a:t>
            </a:r>
            <a:r>
              <a:rPr lang="da-DK" sz="2400" i="0" u="none" strike="noStrike" baseline="0" dirty="0">
                <a:latin typeface="TrebuchetMS-Bold"/>
              </a:rPr>
              <a:t>disse hensyn:</a:t>
            </a:r>
          </a:p>
          <a:p>
            <a:pPr algn="l"/>
            <a:r>
              <a:rPr lang="da-DK" sz="2400" i="0" u="none" strike="noStrike" baseline="0" dirty="0">
                <a:latin typeface="TrebuchetMS-Bold"/>
              </a:rPr>
              <a:t>Energioptimering</a:t>
            </a:r>
          </a:p>
          <a:p>
            <a:pPr algn="l"/>
            <a:r>
              <a:rPr lang="da-DK" sz="2400" i="0" u="none" strike="noStrike" baseline="0" dirty="0">
                <a:latin typeface="TrebuchetMS-Bold"/>
              </a:rPr>
              <a:t>Fugt- og radontekniske hensyn ved energirenovering</a:t>
            </a:r>
          </a:p>
          <a:p>
            <a:pPr algn="l"/>
            <a:r>
              <a:rPr lang="da-DK" sz="2400" i="0" u="none" strike="noStrike" baseline="0" dirty="0">
                <a:latin typeface="TrebuchetMS-Bold"/>
              </a:rPr>
              <a:t>Skadelige stoffer og mikroorganismer</a:t>
            </a:r>
          </a:p>
          <a:p>
            <a:pPr>
              <a:lnSpc>
                <a:spcPct val="100000"/>
              </a:lnSpc>
            </a:pPr>
            <a:r>
              <a:rPr lang="da-DK" sz="2400" i="0" u="none" strike="noStrike" baseline="0" dirty="0">
                <a:latin typeface="TrebuchetMS-Bold"/>
              </a:rPr>
              <a:t>Fugtspærrer/membraner - </a:t>
            </a:r>
            <a:r>
              <a:rPr lang="da-DK" sz="2400" dirty="0">
                <a:latin typeface="TrebuchetMS-Bold"/>
              </a:rPr>
              <a:t>Radonsikring</a:t>
            </a:r>
          </a:p>
          <a:p>
            <a:pPr>
              <a:lnSpc>
                <a:spcPct val="100000"/>
              </a:lnSpc>
            </a:pPr>
            <a:r>
              <a:rPr lang="da-DK" sz="2400" dirty="0">
                <a:latin typeface="TrebuchetMS-Bold"/>
              </a:rPr>
              <a:t>Fundamenter</a:t>
            </a:r>
          </a:p>
          <a:p>
            <a:pPr>
              <a:lnSpc>
                <a:spcPct val="100000"/>
              </a:lnSpc>
            </a:pPr>
            <a:r>
              <a:rPr lang="da-DK" sz="2400" dirty="0">
                <a:latin typeface="TrebuchetMS-Bold"/>
              </a:rPr>
              <a:t>Materialevalg</a:t>
            </a:r>
          </a:p>
          <a:p>
            <a:pPr>
              <a:lnSpc>
                <a:spcPct val="100000"/>
              </a:lnSpc>
            </a:pPr>
            <a:r>
              <a:rPr lang="da-DK" sz="2400" dirty="0">
                <a:latin typeface="TrebuchetMS-Bold"/>
              </a:rPr>
              <a:t>Hvornår er det relevant at tilkalde en rådgiver</a:t>
            </a:r>
          </a:p>
          <a:p>
            <a:pPr algn="l"/>
            <a:endParaRPr lang="da-DK" dirty="0"/>
          </a:p>
        </p:txBody>
      </p:sp>
    </p:spTree>
    <p:extLst>
      <p:ext uri="{BB962C8B-B14F-4D97-AF65-F5344CB8AC3E}">
        <p14:creationId xmlns:p14="http://schemas.microsoft.com/office/powerpoint/2010/main" val="9828676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2063552" y="1484784"/>
            <a:ext cx="7128792" cy="648072"/>
          </a:xfrm>
        </p:spPr>
        <p:txBody>
          <a:bodyPr/>
          <a:lstStyle/>
          <a:p>
            <a:r>
              <a:rPr lang="da-DK" sz="4000" dirty="0"/>
              <a:t>Metode 2: Mindstekrav</a:t>
            </a:r>
          </a:p>
        </p:txBody>
      </p:sp>
      <p:sp>
        <p:nvSpPr>
          <p:cNvPr id="4" name="Tekstboks 3"/>
          <p:cNvSpPr txBox="1"/>
          <p:nvPr/>
        </p:nvSpPr>
        <p:spPr>
          <a:xfrm rot="16200000">
            <a:off x="7214879" y="2536306"/>
            <a:ext cx="4685171" cy="1862048"/>
          </a:xfrm>
          <a:prstGeom prst="rect">
            <a:avLst/>
          </a:prstGeom>
          <a:noFill/>
        </p:spPr>
        <p:txBody>
          <a:bodyPr wrap="square" rtlCol="0">
            <a:spAutoFit/>
          </a:bodyPr>
          <a:lstStyle/>
          <a:p>
            <a:r>
              <a:rPr lang="da-DK" sz="11500" dirty="0">
                <a:solidFill>
                  <a:srgbClr val="B7DEE8"/>
                </a:solidFill>
                <a:latin typeface="Arial Black" panose="020B0A04020102020204" pitchFamily="34" charset="0"/>
                <a:ea typeface="Helvetica Neue" panose="02000803000000090004" pitchFamily="2" charset="2"/>
                <a:cs typeface="Helvetica Neue" panose="02000803000000090004" pitchFamily="2" charset="2"/>
              </a:rPr>
              <a:t>BR18</a:t>
            </a:r>
          </a:p>
        </p:txBody>
      </p:sp>
      <p:sp>
        <p:nvSpPr>
          <p:cNvPr id="8" name="Pladsholder til tekst 2"/>
          <p:cNvSpPr>
            <a:spLocks noGrp="1"/>
          </p:cNvSpPr>
          <p:nvPr>
            <p:ph type="body" sz="quarter" idx="4294967295"/>
          </p:nvPr>
        </p:nvSpPr>
        <p:spPr>
          <a:xfrm>
            <a:off x="1420837" y="2492896"/>
            <a:ext cx="7205603" cy="3317020"/>
          </a:xfrm>
          <a:prstGeom prst="rect">
            <a:avLst/>
          </a:prstGeom>
        </p:spPr>
        <p:txBody>
          <a:bodyPr>
            <a:normAutofit/>
          </a:bodyPr>
          <a:lstStyle/>
          <a:p>
            <a:r>
              <a:rPr lang="da-DK" sz="2400" dirty="0"/>
              <a:t>Mindstekrav til vinduer, glasydervægge, ovenlysvinduer og glastage som for nybyggeri </a:t>
            </a:r>
          </a:p>
          <a:p>
            <a:endParaRPr lang="da-DK" sz="2400" dirty="0"/>
          </a:p>
          <a:p>
            <a:r>
              <a:rPr lang="da-DK" sz="3600" dirty="0"/>
              <a:t>Mindstekrav til klimaskærm ved ændret anvendelse</a:t>
            </a:r>
          </a:p>
        </p:txBody>
      </p:sp>
      <p:sp>
        <p:nvSpPr>
          <p:cNvPr id="12" name="Tekstfelt 11"/>
          <p:cNvSpPr txBox="1"/>
          <p:nvPr/>
        </p:nvSpPr>
        <p:spPr>
          <a:xfrm>
            <a:off x="2584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Ændret anvendelse</a:t>
            </a:r>
          </a:p>
        </p:txBody>
      </p:sp>
      <p:pic>
        <p:nvPicPr>
          <p:cNvPr id="13" name="Billed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0378" y="162767"/>
            <a:ext cx="445223" cy="405352"/>
          </a:xfrm>
          <a:prstGeom prst="rect">
            <a:avLst/>
          </a:prstGeom>
        </p:spPr>
      </p:pic>
    </p:spTree>
    <p:extLst>
      <p:ext uri="{BB962C8B-B14F-4D97-AF65-F5344CB8AC3E}">
        <p14:creationId xmlns:p14="http://schemas.microsoft.com/office/powerpoint/2010/main" val="32038126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p:cNvSpPr txBox="1"/>
          <p:nvPr/>
        </p:nvSpPr>
        <p:spPr>
          <a:xfrm>
            <a:off x="2584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Ændret anvendelse</a:t>
            </a:r>
          </a:p>
        </p:txBody>
      </p:sp>
      <p:pic>
        <p:nvPicPr>
          <p:cNvPr id="13" name="Billed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0378" y="162767"/>
            <a:ext cx="445223" cy="405352"/>
          </a:xfrm>
          <a:prstGeom prst="rect">
            <a:avLst/>
          </a:prstGeom>
        </p:spPr>
      </p:pic>
      <p:pic>
        <p:nvPicPr>
          <p:cNvPr id="3" name="Billede 2">
            <a:extLst>
              <a:ext uri="{FF2B5EF4-FFF2-40B4-BE49-F238E27FC236}">
                <a16:creationId xmlns:a16="http://schemas.microsoft.com/office/drawing/2014/main" id="{A867DD2D-D89A-FC4C-B642-3285617EC9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0843" y="725013"/>
            <a:ext cx="9283595" cy="4536303"/>
          </a:xfrm>
          <a:prstGeom prst="rect">
            <a:avLst/>
          </a:prstGeom>
        </p:spPr>
      </p:pic>
    </p:spTree>
    <p:extLst>
      <p:ext uri="{BB962C8B-B14F-4D97-AF65-F5344CB8AC3E}">
        <p14:creationId xmlns:p14="http://schemas.microsoft.com/office/powerpoint/2010/main" val="35361359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1"/>
          <p:cNvSpPr>
            <a:spLocks noGrp="1"/>
          </p:cNvSpPr>
          <p:nvPr>
            <p:ph type="title"/>
          </p:nvPr>
        </p:nvSpPr>
        <p:spPr>
          <a:xfrm>
            <a:off x="1970856" y="1052736"/>
            <a:ext cx="8229600" cy="494928"/>
          </a:xfrm>
        </p:spPr>
        <p:txBody>
          <a:bodyPr/>
          <a:lstStyle/>
          <a:p>
            <a:r>
              <a:rPr lang="da-DK" sz="2800" dirty="0"/>
              <a:t>Krav til linjetab</a:t>
            </a:r>
          </a:p>
        </p:txBody>
      </p:sp>
      <p:sp>
        <p:nvSpPr>
          <p:cNvPr id="9" name="Tekstfelt 8"/>
          <p:cNvSpPr txBox="1"/>
          <p:nvPr/>
        </p:nvSpPr>
        <p:spPr>
          <a:xfrm>
            <a:off x="2584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Ændret anvendelse</a:t>
            </a:r>
          </a:p>
        </p:txBody>
      </p:sp>
      <p:pic>
        <p:nvPicPr>
          <p:cNvPr id="10" name="Billed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0378" y="162767"/>
            <a:ext cx="445223" cy="405352"/>
          </a:xfrm>
          <a:prstGeom prst="rect">
            <a:avLst/>
          </a:prstGeom>
        </p:spPr>
      </p:pic>
      <p:pic>
        <p:nvPicPr>
          <p:cNvPr id="6" name="Billede 5">
            <a:extLst>
              <a:ext uri="{FF2B5EF4-FFF2-40B4-BE49-F238E27FC236}">
                <a16:creationId xmlns:a16="http://schemas.microsoft.com/office/drawing/2014/main" id="{2E248097-782C-8C45-BC11-11024F2FAA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57153" y="2636912"/>
            <a:ext cx="7956376" cy="1769518"/>
          </a:xfrm>
          <a:prstGeom prst="rect">
            <a:avLst/>
          </a:prstGeom>
        </p:spPr>
      </p:pic>
    </p:spTree>
    <p:extLst>
      <p:ext uri="{BB962C8B-B14F-4D97-AF65-F5344CB8AC3E}">
        <p14:creationId xmlns:p14="http://schemas.microsoft.com/office/powerpoint/2010/main" val="15913177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215D9-DC25-44C1-89ED-76B8AC8495DB}"/>
              </a:ext>
            </a:extLst>
          </p:cNvPr>
          <p:cNvSpPr>
            <a:spLocks noGrp="1"/>
          </p:cNvSpPr>
          <p:nvPr>
            <p:ph type="title"/>
          </p:nvPr>
        </p:nvSpPr>
        <p:spPr/>
        <p:txBody>
          <a:bodyPr/>
          <a:lstStyle/>
          <a:p>
            <a:r>
              <a:rPr lang="da-DK" dirty="0"/>
              <a:t>268 og vejledning</a:t>
            </a:r>
          </a:p>
        </p:txBody>
      </p:sp>
      <p:sp>
        <p:nvSpPr>
          <p:cNvPr id="3" name="Footer Placeholder 2">
            <a:extLst>
              <a:ext uri="{FF2B5EF4-FFF2-40B4-BE49-F238E27FC236}">
                <a16:creationId xmlns:a16="http://schemas.microsoft.com/office/drawing/2014/main" id="{4B2B9AF9-94A6-4ECD-AA5B-C9D38441B960}"/>
              </a:ext>
            </a:extLst>
          </p:cNvPr>
          <p:cNvSpPr>
            <a:spLocks noGrp="1"/>
          </p:cNvSpPr>
          <p:nvPr>
            <p:ph type="ftr" sz="quarter" idx="10"/>
          </p:nvPr>
        </p:nvSpPr>
        <p:spPr/>
        <p:txBody>
          <a:bodyPr/>
          <a:lstStyle/>
          <a:p>
            <a:endParaRPr lang="da-DK"/>
          </a:p>
        </p:txBody>
      </p:sp>
      <p:pic>
        <p:nvPicPr>
          <p:cNvPr id="4" name="Picture 3">
            <a:extLst>
              <a:ext uri="{FF2B5EF4-FFF2-40B4-BE49-F238E27FC236}">
                <a16:creationId xmlns:a16="http://schemas.microsoft.com/office/drawing/2014/main" id="{136ACD72-78A3-4B58-B25C-EB43459C1682}"/>
              </a:ext>
            </a:extLst>
          </p:cNvPr>
          <p:cNvPicPr>
            <a:picLocks noChangeAspect="1"/>
          </p:cNvPicPr>
          <p:nvPr/>
        </p:nvPicPr>
        <p:blipFill>
          <a:blip r:embed="rId3"/>
          <a:stretch>
            <a:fillRect/>
          </a:stretch>
        </p:blipFill>
        <p:spPr>
          <a:xfrm>
            <a:off x="1961309" y="1485246"/>
            <a:ext cx="8329612" cy="734135"/>
          </a:xfrm>
          <a:prstGeom prst="rect">
            <a:avLst/>
          </a:prstGeom>
        </p:spPr>
      </p:pic>
      <p:pic>
        <p:nvPicPr>
          <p:cNvPr id="5" name="Picture 4">
            <a:extLst>
              <a:ext uri="{FF2B5EF4-FFF2-40B4-BE49-F238E27FC236}">
                <a16:creationId xmlns:a16="http://schemas.microsoft.com/office/drawing/2014/main" id="{533F6E8C-C1EA-46E3-A9AA-853C905FA097}"/>
              </a:ext>
            </a:extLst>
          </p:cNvPr>
          <p:cNvPicPr>
            <a:picLocks noChangeAspect="1"/>
          </p:cNvPicPr>
          <p:nvPr/>
        </p:nvPicPr>
        <p:blipFill>
          <a:blip r:embed="rId4"/>
          <a:stretch>
            <a:fillRect/>
          </a:stretch>
        </p:blipFill>
        <p:spPr>
          <a:xfrm>
            <a:off x="945044" y="3543675"/>
            <a:ext cx="8515350" cy="1466850"/>
          </a:xfrm>
          <a:prstGeom prst="rect">
            <a:avLst/>
          </a:prstGeom>
        </p:spPr>
      </p:pic>
      <p:sp>
        <p:nvSpPr>
          <p:cNvPr id="6" name="Rectangle 5">
            <a:extLst>
              <a:ext uri="{FF2B5EF4-FFF2-40B4-BE49-F238E27FC236}">
                <a16:creationId xmlns:a16="http://schemas.microsoft.com/office/drawing/2014/main" id="{6D16CFB6-9572-4647-BCED-6F68C65C246B}"/>
              </a:ext>
            </a:extLst>
          </p:cNvPr>
          <p:cNvSpPr/>
          <p:nvPr/>
        </p:nvSpPr>
        <p:spPr>
          <a:xfrm>
            <a:off x="1261551" y="5633354"/>
            <a:ext cx="8372475" cy="369332"/>
          </a:xfrm>
          <a:prstGeom prst="rect">
            <a:avLst/>
          </a:prstGeom>
        </p:spPr>
        <p:txBody>
          <a:bodyPr wrap="square">
            <a:spAutoFit/>
          </a:bodyPr>
          <a:lstStyle/>
          <a:p>
            <a:r>
              <a:rPr lang="da-DK" dirty="0">
                <a:hlinkClick r:id="rId5"/>
              </a:rPr>
              <a:t>http://bygningsreglementet.dk/Tekniske-bestemmelser/11/BRV/Energiforbrug/Kap-2_0</a:t>
            </a:r>
            <a:endParaRPr lang="da-DK" dirty="0"/>
          </a:p>
        </p:txBody>
      </p:sp>
      <p:sp>
        <p:nvSpPr>
          <p:cNvPr id="7" name="TextBox 6">
            <a:extLst>
              <a:ext uri="{FF2B5EF4-FFF2-40B4-BE49-F238E27FC236}">
                <a16:creationId xmlns:a16="http://schemas.microsoft.com/office/drawing/2014/main" id="{BDDBFAB4-2BC6-45AD-ABFE-9FBF9EAF4152}"/>
              </a:ext>
            </a:extLst>
          </p:cNvPr>
          <p:cNvSpPr txBox="1"/>
          <p:nvPr/>
        </p:nvSpPr>
        <p:spPr>
          <a:xfrm>
            <a:off x="1050536" y="2638628"/>
            <a:ext cx="5976664" cy="461665"/>
          </a:xfrm>
          <a:prstGeom prst="rect">
            <a:avLst/>
          </a:prstGeom>
          <a:noFill/>
        </p:spPr>
        <p:txBody>
          <a:bodyPr wrap="square" rtlCol="0">
            <a:spAutoFit/>
          </a:bodyPr>
          <a:lstStyle/>
          <a:p>
            <a:r>
              <a:rPr lang="da-DK" sz="2400" dirty="0"/>
              <a:t>Vedvarende energi kan erstatte isolering</a:t>
            </a:r>
          </a:p>
        </p:txBody>
      </p:sp>
    </p:spTree>
    <p:extLst>
      <p:ext uri="{BB962C8B-B14F-4D97-AF65-F5344CB8AC3E}">
        <p14:creationId xmlns:p14="http://schemas.microsoft.com/office/powerpoint/2010/main" val="41942576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B280B-A86B-412D-8DB2-2513CD1E3CED}"/>
              </a:ext>
            </a:extLst>
          </p:cNvPr>
          <p:cNvSpPr>
            <a:spLocks noGrp="1"/>
          </p:cNvSpPr>
          <p:nvPr>
            <p:ph type="title"/>
          </p:nvPr>
        </p:nvSpPr>
        <p:spPr/>
        <p:txBody>
          <a:bodyPr>
            <a:normAutofit/>
          </a:bodyPr>
          <a:lstStyle/>
          <a:p>
            <a:r>
              <a:rPr lang="da-DK" b="0" dirty="0">
                <a:effectLst/>
                <a:latin typeface="Spectral"/>
              </a:rPr>
              <a:t>§ 269 og § 270</a:t>
            </a:r>
            <a:br>
              <a:rPr lang="da-DK" b="0" dirty="0">
                <a:effectLst/>
                <a:latin typeface="Spectral"/>
              </a:rPr>
            </a:br>
            <a:r>
              <a:rPr lang="da-DK" dirty="0">
                <a:effectLst/>
              </a:rPr>
              <a:t>Ved ændret anvendelse</a:t>
            </a:r>
            <a:endParaRPr lang="da-DK" dirty="0"/>
          </a:p>
        </p:txBody>
      </p:sp>
      <p:sp>
        <p:nvSpPr>
          <p:cNvPr id="3" name="Pladsholder til indhold 2">
            <a:extLst>
              <a:ext uri="{FF2B5EF4-FFF2-40B4-BE49-F238E27FC236}">
                <a16:creationId xmlns:a16="http://schemas.microsoft.com/office/drawing/2014/main" id="{5053AA01-D5D7-41F9-947E-3C9DE8FB376A}"/>
              </a:ext>
            </a:extLst>
          </p:cNvPr>
          <p:cNvSpPr>
            <a:spLocks noGrp="1"/>
          </p:cNvSpPr>
          <p:nvPr>
            <p:ph idx="1"/>
          </p:nvPr>
        </p:nvSpPr>
        <p:spPr/>
        <p:txBody>
          <a:bodyPr>
            <a:normAutofit/>
          </a:bodyPr>
          <a:lstStyle/>
          <a:p>
            <a:r>
              <a:rPr lang="da-DK" dirty="0">
                <a:effectLst/>
              </a:rPr>
              <a:t>byggetekniske forhold kan indebære, at U-værdier ikke kan opfyldes. </a:t>
            </a:r>
          </a:p>
          <a:p>
            <a:r>
              <a:rPr lang="da-DK" dirty="0">
                <a:effectLst/>
              </a:rPr>
              <a:t>Den manglende ydeevne skal erstattes af andre energimæssige løsninger, der kompenserer herfor.</a:t>
            </a:r>
            <a:br>
              <a:rPr lang="da-DK" dirty="0">
                <a:effectLst/>
              </a:rPr>
            </a:br>
            <a:endParaRPr lang="da-DK" dirty="0">
              <a:effectLst/>
            </a:endParaRPr>
          </a:p>
          <a:p>
            <a:r>
              <a:rPr lang="da-DK" dirty="0">
                <a:effectLst/>
              </a:rPr>
              <a:t>Ændringer, der indebærer et forøget energiforbrug, kan gennemføres, hvis der udføres tilsvarende kompenserende energibesparelser.</a:t>
            </a:r>
          </a:p>
          <a:p>
            <a:pPr marL="0" indent="0">
              <a:buNone/>
            </a:pPr>
            <a:br>
              <a:rPr lang="da-DK" dirty="0">
                <a:effectLst/>
              </a:rPr>
            </a:br>
            <a:r>
              <a:rPr lang="da-DK" dirty="0">
                <a:effectLst/>
              </a:rPr>
              <a:t>Solceller </a:t>
            </a:r>
            <a:endParaRPr lang="da-DK" dirty="0"/>
          </a:p>
        </p:txBody>
      </p:sp>
      <p:sp>
        <p:nvSpPr>
          <p:cNvPr id="4" name="Pladsholder til sidefod 3">
            <a:extLst>
              <a:ext uri="{FF2B5EF4-FFF2-40B4-BE49-F238E27FC236}">
                <a16:creationId xmlns:a16="http://schemas.microsoft.com/office/drawing/2014/main" id="{13D4CAD9-058D-4DB1-A17B-0A566591F530}"/>
              </a:ext>
            </a:extLst>
          </p:cNvPr>
          <p:cNvSpPr>
            <a:spLocks noGrp="1"/>
          </p:cNvSpPr>
          <p:nvPr>
            <p:ph type="ftr" sz="quarter" idx="10"/>
          </p:nvPr>
        </p:nvSpPr>
        <p:spPr/>
        <p:txBody>
          <a:bodyPr/>
          <a:lstStyle/>
          <a:p>
            <a:pPr>
              <a:defRPr/>
            </a:pPr>
            <a:r>
              <a:rPr lang="da-DK"/>
              <a:t>	</a:t>
            </a:r>
          </a:p>
          <a:p>
            <a:pPr>
              <a:defRPr/>
            </a:pPr>
            <a:r>
              <a:rPr lang="da-DK"/>
              <a:t>	</a:t>
            </a:r>
            <a:r>
              <a:rPr lang="da-DK" b="1"/>
              <a:t>ENERGI</a:t>
            </a:r>
            <a:endParaRPr lang="da-DK"/>
          </a:p>
        </p:txBody>
      </p:sp>
      <p:pic>
        <p:nvPicPr>
          <p:cNvPr id="6" name="Billede 5">
            <a:extLst>
              <a:ext uri="{FF2B5EF4-FFF2-40B4-BE49-F238E27FC236}">
                <a16:creationId xmlns:a16="http://schemas.microsoft.com/office/drawing/2014/main" id="{65D2BFC6-C201-475C-97A6-BF82EED77C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3920" y="4435792"/>
            <a:ext cx="2804160" cy="2103120"/>
          </a:xfrm>
          <a:prstGeom prst="rect">
            <a:avLst/>
          </a:prstGeom>
        </p:spPr>
      </p:pic>
    </p:spTree>
    <p:extLst>
      <p:ext uri="{BB962C8B-B14F-4D97-AF65-F5344CB8AC3E}">
        <p14:creationId xmlns:p14="http://schemas.microsoft.com/office/powerpoint/2010/main" val="8108898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846158"/>
          </a:xfrm>
        </p:spPr>
        <p:txBody>
          <a:bodyPr>
            <a:normAutofit fontScale="90000"/>
          </a:bodyPr>
          <a:lstStyle/>
          <a:p>
            <a:r>
              <a:rPr lang="da-DK" dirty="0"/>
              <a:t>Solceller i bygningsreglementet </a:t>
            </a:r>
            <a:br>
              <a:rPr lang="da-DK" dirty="0"/>
            </a:br>
            <a:r>
              <a:rPr lang="da-DK" dirty="0"/>
              <a:t>ændret anvendelse</a:t>
            </a:r>
          </a:p>
        </p:txBody>
      </p:sp>
      <p:sp>
        <p:nvSpPr>
          <p:cNvPr id="3" name="Pladsholder til indhold 2"/>
          <p:cNvSpPr>
            <a:spLocks noGrp="1"/>
          </p:cNvSpPr>
          <p:nvPr>
            <p:ph idx="1"/>
          </p:nvPr>
        </p:nvSpPr>
        <p:spPr>
          <a:xfrm>
            <a:off x="580292" y="1440473"/>
            <a:ext cx="11611708" cy="4758471"/>
          </a:xfrm>
        </p:spPr>
        <p:txBody>
          <a:bodyPr>
            <a:normAutofit/>
          </a:bodyPr>
          <a:lstStyle/>
          <a:p>
            <a:r>
              <a:rPr lang="da-DK" dirty="0"/>
              <a:t>Solceller indregnes som max. 25 kWh/kvadratmeter bolig pr. år</a:t>
            </a:r>
          </a:p>
          <a:p>
            <a:r>
              <a:rPr lang="da-DK" dirty="0"/>
              <a:t>Lokale fællesanlæg kan indregnes</a:t>
            </a:r>
          </a:p>
          <a:p>
            <a:r>
              <a:rPr lang="da-DK" dirty="0"/>
              <a:t>Sparet primær energi regnes som: 1,9 x VE-elproduktion dog  max 25 kWh/m2 bolig – </a:t>
            </a:r>
            <a:endParaRPr lang="da-DK" sz="2400" dirty="0"/>
          </a:p>
        </p:txBody>
      </p:sp>
      <p:pic>
        <p:nvPicPr>
          <p:cNvPr id="4" name="Billed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96438" y="14898"/>
            <a:ext cx="2309554" cy="1075348"/>
          </a:xfrm>
          <a:prstGeom prst="rect">
            <a:avLst/>
          </a:prstGeom>
        </p:spPr>
      </p:pic>
      <p:pic>
        <p:nvPicPr>
          <p:cNvPr id="5" name="Picture 2">
            <a:extLst>
              <a:ext uri="{FF2B5EF4-FFF2-40B4-BE49-F238E27FC236}">
                <a16:creationId xmlns:a16="http://schemas.microsoft.com/office/drawing/2014/main" id="{79D1AD33-2A74-42CF-812E-6DD4D437122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558" y="4613568"/>
            <a:ext cx="3629816" cy="204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9148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846158"/>
          </a:xfrm>
        </p:spPr>
        <p:txBody>
          <a:bodyPr/>
          <a:lstStyle/>
          <a:p>
            <a:r>
              <a:rPr lang="da-DK" dirty="0"/>
              <a:t>Solceller i bygningsreglementet</a:t>
            </a:r>
          </a:p>
        </p:txBody>
      </p:sp>
      <p:sp>
        <p:nvSpPr>
          <p:cNvPr id="3" name="Pladsholder til indhold 2"/>
          <p:cNvSpPr>
            <a:spLocks noGrp="1"/>
          </p:cNvSpPr>
          <p:nvPr>
            <p:ph idx="1"/>
          </p:nvPr>
        </p:nvSpPr>
        <p:spPr>
          <a:xfrm>
            <a:off x="580292" y="1440473"/>
            <a:ext cx="11611708" cy="4758471"/>
          </a:xfrm>
        </p:spPr>
        <p:txBody>
          <a:bodyPr>
            <a:normAutofit/>
          </a:bodyPr>
          <a:lstStyle/>
          <a:p>
            <a:endParaRPr lang="da-DK" dirty="0"/>
          </a:p>
          <a:p>
            <a:r>
              <a:rPr lang="da-DK" dirty="0"/>
              <a:t>Eksempel: 150 m2 bolig med 20 m2 solceller, som producerer 3400 kWh</a:t>
            </a:r>
          </a:p>
          <a:p>
            <a:r>
              <a:rPr lang="da-DK" dirty="0"/>
              <a:t>(170 kWh/m2)</a:t>
            </a:r>
          </a:p>
          <a:p>
            <a:r>
              <a:rPr lang="da-DK" dirty="0"/>
              <a:t>3400/150= 23 kWh/m2; det ganges med 1,9 = 43,7 kWh (brændsel) pr. m2</a:t>
            </a:r>
          </a:p>
          <a:p>
            <a:r>
              <a:rPr lang="da-DK" dirty="0"/>
              <a:t>Men man må dog max modregne 25 kWh/m2</a:t>
            </a:r>
          </a:p>
          <a:p>
            <a:r>
              <a:rPr lang="da-DK" dirty="0"/>
              <a:t>Så for et 150 m2 hus bliver det 25 kWh * 150 m2 = 3750 kWh, </a:t>
            </a:r>
          </a:p>
          <a:p>
            <a:r>
              <a:rPr lang="da-DK" dirty="0"/>
              <a:t>der kompenseres for gulv. Hvor der blot er 75 mm i stedet for de krævede 300 mm</a:t>
            </a:r>
          </a:p>
          <a:p>
            <a:r>
              <a:rPr lang="da-DK" dirty="0"/>
              <a:t>Er det mon nok??</a:t>
            </a:r>
          </a:p>
        </p:txBody>
      </p:sp>
      <p:pic>
        <p:nvPicPr>
          <p:cNvPr id="4" name="Billed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96438" y="14898"/>
            <a:ext cx="2309554" cy="1075348"/>
          </a:xfrm>
          <a:prstGeom prst="rect">
            <a:avLst/>
          </a:prstGeom>
        </p:spPr>
      </p:pic>
    </p:spTree>
    <p:extLst>
      <p:ext uri="{BB962C8B-B14F-4D97-AF65-F5344CB8AC3E}">
        <p14:creationId xmlns:p14="http://schemas.microsoft.com/office/powerpoint/2010/main" val="39924243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A85323-07AB-452F-84C1-BABE47A67ACC}"/>
              </a:ext>
            </a:extLst>
          </p:cNvPr>
          <p:cNvSpPr>
            <a:spLocks noGrp="1"/>
          </p:cNvSpPr>
          <p:nvPr>
            <p:ph type="title"/>
          </p:nvPr>
        </p:nvSpPr>
        <p:spPr/>
        <p:txBody>
          <a:bodyPr/>
          <a:lstStyle/>
          <a:p>
            <a:endParaRPr lang="da-DK"/>
          </a:p>
        </p:txBody>
      </p:sp>
      <p:pic>
        <p:nvPicPr>
          <p:cNvPr id="5" name="Pladsholder til indhold 4">
            <a:extLst>
              <a:ext uri="{FF2B5EF4-FFF2-40B4-BE49-F238E27FC236}">
                <a16:creationId xmlns:a16="http://schemas.microsoft.com/office/drawing/2014/main" id="{73636C99-027E-4183-80CB-145BB9D91BA0}"/>
              </a:ext>
            </a:extLst>
          </p:cNvPr>
          <p:cNvPicPr>
            <a:picLocks noGrp="1" noChangeAspect="1"/>
          </p:cNvPicPr>
          <p:nvPr>
            <p:ph idx="1"/>
          </p:nvPr>
        </p:nvPicPr>
        <p:blipFill>
          <a:blip r:embed="rId3"/>
          <a:stretch>
            <a:fillRect/>
          </a:stretch>
        </p:blipFill>
        <p:spPr>
          <a:xfrm>
            <a:off x="176556" y="0"/>
            <a:ext cx="7389746" cy="4909625"/>
          </a:xfrm>
          <a:prstGeom prst="rect">
            <a:avLst/>
          </a:prstGeom>
        </p:spPr>
      </p:pic>
      <p:sp>
        <p:nvSpPr>
          <p:cNvPr id="6" name="Pil: venstre 5">
            <a:extLst>
              <a:ext uri="{FF2B5EF4-FFF2-40B4-BE49-F238E27FC236}">
                <a16:creationId xmlns:a16="http://schemas.microsoft.com/office/drawing/2014/main" id="{13809384-1F58-4DBC-8E6B-9E447A9A441F}"/>
              </a:ext>
            </a:extLst>
          </p:cNvPr>
          <p:cNvSpPr/>
          <p:nvPr/>
        </p:nvSpPr>
        <p:spPr>
          <a:xfrm>
            <a:off x="5983460" y="3004734"/>
            <a:ext cx="2485292" cy="19694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B24DBAE1-5F4D-4F22-BFB5-1768768C43BC}"/>
              </a:ext>
            </a:extLst>
          </p:cNvPr>
          <p:cNvSpPr txBox="1"/>
          <p:nvPr/>
        </p:nvSpPr>
        <p:spPr>
          <a:xfrm>
            <a:off x="7934180" y="3201682"/>
            <a:ext cx="3896752" cy="1477328"/>
          </a:xfrm>
          <a:prstGeom prst="rect">
            <a:avLst/>
          </a:prstGeom>
          <a:noFill/>
        </p:spPr>
        <p:txBody>
          <a:bodyPr wrap="square" rtlCol="0">
            <a:spAutoFit/>
          </a:bodyPr>
          <a:lstStyle/>
          <a:p>
            <a:r>
              <a:rPr lang="da-DK" dirty="0"/>
              <a:t>16 kWh x 150 m2 = 2400 kWh</a:t>
            </a:r>
          </a:p>
          <a:p>
            <a:endParaRPr lang="da-DK" dirty="0"/>
          </a:p>
          <a:p>
            <a:r>
              <a:rPr lang="da-DK" dirty="0"/>
              <a:t>Dvs. 3750 kWh er nok</a:t>
            </a:r>
          </a:p>
          <a:p>
            <a:endParaRPr lang="da-DK" dirty="0"/>
          </a:p>
          <a:p>
            <a:endParaRPr lang="da-DK" dirty="0"/>
          </a:p>
        </p:txBody>
      </p:sp>
      <p:sp>
        <p:nvSpPr>
          <p:cNvPr id="8" name="Tekstfelt 7">
            <a:extLst>
              <a:ext uri="{FF2B5EF4-FFF2-40B4-BE49-F238E27FC236}">
                <a16:creationId xmlns:a16="http://schemas.microsoft.com/office/drawing/2014/main" id="{B4A0581B-5A82-4C65-A558-B52DB6A10399}"/>
              </a:ext>
            </a:extLst>
          </p:cNvPr>
          <p:cNvSpPr txBox="1"/>
          <p:nvPr/>
        </p:nvSpPr>
        <p:spPr>
          <a:xfrm>
            <a:off x="1216858" y="5148775"/>
            <a:ext cx="5999868" cy="646331"/>
          </a:xfrm>
          <a:prstGeom prst="rect">
            <a:avLst/>
          </a:prstGeom>
          <a:noFill/>
        </p:spPr>
        <p:txBody>
          <a:bodyPr wrap="square" rtlCol="0">
            <a:spAutoFit/>
          </a:bodyPr>
          <a:lstStyle/>
          <a:p>
            <a:endParaRPr lang="da-DK" dirty="0"/>
          </a:p>
          <a:p>
            <a:endParaRPr lang="da-DK" dirty="0"/>
          </a:p>
        </p:txBody>
      </p:sp>
    </p:spTree>
    <p:extLst>
      <p:ext uri="{BB962C8B-B14F-4D97-AF65-F5344CB8AC3E}">
        <p14:creationId xmlns:p14="http://schemas.microsoft.com/office/powerpoint/2010/main" val="15388904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
          </p:nvPr>
        </p:nvSpPr>
        <p:spPr>
          <a:xfrm>
            <a:off x="1981200" y="548680"/>
            <a:ext cx="6203032" cy="639762"/>
          </a:xfrm>
        </p:spPr>
        <p:txBody>
          <a:bodyPr/>
          <a:lstStyle/>
          <a:p>
            <a:r>
              <a:rPr lang="da-DK" sz="3200" dirty="0"/>
              <a:t>Sommerhuse</a:t>
            </a:r>
          </a:p>
        </p:txBody>
      </p:sp>
      <p:sp>
        <p:nvSpPr>
          <p:cNvPr id="3" name="Pladsholder til indhold 2"/>
          <p:cNvSpPr>
            <a:spLocks noGrp="1"/>
          </p:cNvSpPr>
          <p:nvPr>
            <p:ph sz="half" idx="2"/>
          </p:nvPr>
        </p:nvSpPr>
        <p:spPr/>
        <p:txBody>
          <a:bodyPr/>
          <a:lstStyle/>
          <a:p>
            <a:pPr marL="342900" indent="-342900">
              <a:buFont typeface="Arial"/>
              <a:buChar char="•"/>
            </a:pPr>
            <a:r>
              <a:rPr lang="da-DK" b="1" dirty="0"/>
              <a:t>Ombygning, andre forandringer og udskiftninger </a:t>
            </a:r>
          </a:p>
          <a:p>
            <a:pPr marL="804863" lvl="1" indent="-341313">
              <a:buFont typeface="Arial"/>
              <a:buChar char="•"/>
            </a:pPr>
            <a:r>
              <a:rPr lang="da-DK" sz="2400" dirty="0"/>
              <a:t>Der skal energiforbedres, </a:t>
            </a:r>
            <a:r>
              <a:rPr lang="da-DK" sz="2400" dirty="0">
                <a:solidFill>
                  <a:srgbClr val="595959"/>
                </a:solidFill>
              </a:rPr>
              <a:t>hvis</a:t>
            </a:r>
            <a:r>
              <a:rPr lang="da-DK" sz="2400" dirty="0">
                <a:solidFill>
                  <a:schemeClr val="accent6"/>
                </a:solidFill>
              </a:rPr>
              <a:t> </a:t>
            </a:r>
            <a:r>
              <a:rPr lang="da-DK" sz="2400" dirty="0"/>
              <a:t>det er økonomisk rentabelt</a:t>
            </a:r>
          </a:p>
          <a:p>
            <a:pPr marL="804863" lvl="1" indent="-341313">
              <a:buFont typeface="Arial"/>
              <a:buChar char="•"/>
            </a:pPr>
            <a:r>
              <a:rPr lang="da-DK" sz="2400" dirty="0"/>
              <a:t>Ved beregning af rentabilitet betragtes </a:t>
            </a:r>
            <a:r>
              <a:rPr lang="da-DK" sz="2400" dirty="0">
                <a:solidFill>
                  <a:srgbClr val="595959"/>
                </a:solidFill>
              </a:rPr>
              <a:t>sommerhuset </a:t>
            </a:r>
            <a:r>
              <a:rPr lang="da-DK" sz="2400" dirty="0"/>
              <a:t>som et helårshus</a:t>
            </a:r>
          </a:p>
          <a:p>
            <a:pPr marL="804863" lvl="1" indent="-341313">
              <a:buFont typeface="Arial"/>
              <a:buChar char="•"/>
            </a:pPr>
            <a:r>
              <a:rPr lang="da-DK" sz="2400" dirty="0"/>
              <a:t>Hvis det er rentabelt skal man opfylde krav til U-værdier og linjetab, der følger af bilag 2, tabel 4 – se næste slide</a:t>
            </a:r>
          </a:p>
          <a:p>
            <a:pPr marL="342900" indent="-342900">
              <a:buFont typeface="Arial"/>
              <a:buChar char="•"/>
            </a:pPr>
            <a:endParaRPr lang="da-DK" dirty="0"/>
          </a:p>
          <a:p>
            <a:pPr marL="342900" indent="-342900">
              <a:buFont typeface="Arial"/>
              <a:buChar char="•"/>
            </a:pPr>
            <a:endParaRPr lang="da-DK" dirty="0"/>
          </a:p>
        </p:txBody>
      </p:sp>
      <p:sp>
        <p:nvSpPr>
          <p:cNvPr id="8" name="Tekstfelt 7"/>
          <p:cNvSpPr txBox="1"/>
          <p:nvPr/>
        </p:nvSpPr>
        <p:spPr>
          <a:xfrm>
            <a:off x="2584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Sommerhuse</a:t>
            </a:r>
          </a:p>
        </p:txBody>
      </p:sp>
      <p:pic>
        <p:nvPicPr>
          <p:cNvPr id="9" name="Billed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5561" y="147925"/>
            <a:ext cx="412379" cy="412379"/>
          </a:xfrm>
          <a:prstGeom prst="rect">
            <a:avLst/>
          </a:prstGeom>
        </p:spPr>
      </p:pic>
      <p:pic>
        <p:nvPicPr>
          <p:cNvPr id="10" name="Billede 9" descr="Et billede, der indeholder græs, udendørs, hus, bygning&#10;&#10;Automatisk genereret beskrivelse">
            <a:extLst>
              <a:ext uri="{FF2B5EF4-FFF2-40B4-BE49-F238E27FC236}">
                <a16:creationId xmlns:a16="http://schemas.microsoft.com/office/drawing/2014/main" id="{C8B2F8A7-7B1A-43FE-84F3-AD7962BD74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84232" y="4192172"/>
            <a:ext cx="3273083" cy="2454812"/>
          </a:xfrm>
          <a:prstGeom prst="rect">
            <a:avLst/>
          </a:prstGeom>
        </p:spPr>
      </p:pic>
      <p:pic>
        <p:nvPicPr>
          <p:cNvPr id="12" name="Billede 11" descr="Et billede, der indeholder indendørs, lever, værelse, vindue&#10;&#10;Automatisk genereret beskrivelse">
            <a:extLst>
              <a:ext uri="{FF2B5EF4-FFF2-40B4-BE49-F238E27FC236}">
                <a16:creationId xmlns:a16="http://schemas.microsoft.com/office/drawing/2014/main" id="{8660E1B3-0303-4108-BD31-B1D508631D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1447" y="4037428"/>
            <a:ext cx="3563529" cy="2672647"/>
          </a:xfrm>
          <a:prstGeom prst="rect">
            <a:avLst/>
          </a:prstGeom>
        </p:spPr>
      </p:pic>
    </p:spTree>
    <p:extLst>
      <p:ext uri="{BB962C8B-B14F-4D97-AF65-F5344CB8AC3E}">
        <p14:creationId xmlns:p14="http://schemas.microsoft.com/office/powerpoint/2010/main" val="24376163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p:cNvSpPr/>
          <p:nvPr/>
        </p:nvSpPr>
        <p:spPr>
          <a:xfrm>
            <a:off x="7338888" y="980728"/>
            <a:ext cx="2808312" cy="2664296"/>
          </a:xfrm>
          <a:prstGeom prst="rect">
            <a:avLst/>
          </a:prstGeom>
          <a:solidFill>
            <a:srgbClr val="E9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 name="Pladsholder til indhold 2"/>
          <p:cNvSpPr>
            <a:spLocks noGrp="1"/>
          </p:cNvSpPr>
          <p:nvPr>
            <p:ph sz="half" idx="4294967295"/>
          </p:nvPr>
        </p:nvSpPr>
        <p:spPr>
          <a:xfrm>
            <a:off x="7518908" y="1062455"/>
            <a:ext cx="2448272" cy="2376264"/>
          </a:xfrm>
          <a:prstGeom prst="rect">
            <a:avLst/>
          </a:prstGeom>
          <a:noFill/>
          <a:ln>
            <a:noFill/>
          </a:ln>
        </p:spPr>
        <p:txBody>
          <a:bodyPr/>
          <a:lstStyle/>
          <a:p>
            <a:endParaRPr lang="da-DK" sz="2000" dirty="0">
              <a:solidFill>
                <a:schemeClr val="tx1">
                  <a:lumMod val="65000"/>
                  <a:lumOff val="35000"/>
                </a:schemeClr>
              </a:solidFill>
            </a:endParaRPr>
          </a:p>
          <a:p>
            <a:r>
              <a:rPr lang="da-DK" sz="2000" dirty="0">
                <a:solidFill>
                  <a:schemeClr val="tx1">
                    <a:lumMod val="65000"/>
                    <a:lumOff val="35000"/>
                  </a:schemeClr>
                </a:solidFill>
              </a:rPr>
              <a:t>Forudsat samlet areal af vinduer og yderdøre, der højst udgør 30 pct. af det opvarmede etageareal </a:t>
            </a:r>
          </a:p>
        </p:txBody>
      </p:sp>
      <p:sp>
        <p:nvSpPr>
          <p:cNvPr id="12" name="Tekstfelt 11"/>
          <p:cNvSpPr txBox="1"/>
          <p:nvPr/>
        </p:nvSpPr>
        <p:spPr>
          <a:xfrm>
            <a:off x="2584968" y="306509"/>
            <a:ext cx="2934968"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Sommerhuse</a:t>
            </a:r>
          </a:p>
        </p:txBody>
      </p:sp>
      <p:pic>
        <p:nvPicPr>
          <p:cNvPr id="13" name="Billed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5561" y="147925"/>
            <a:ext cx="412379" cy="412379"/>
          </a:xfrm>
          <a:prstGeom prst="rect">
            <a:avLst/>
          </a:prstGeom>
        </p:spPr>
      </p:pic>
      <p:pic>
        <p:nvPicPr>
          <p:cNvPr id="5" name="Billede 4">
            <a:extLst>
              <a:ext uri="{FF2B5EF4-FFF2-40B4-BE49-F238E27FC236}">
                <a16:creationId xmlns:a16="http://schemas.microsoft.com/office/drawing/2014/main" id="{FEDEF4DB-337E-0E49-975E-BC04767F78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41750" y="568120"/>
            <a:ext cx="4582329" cy="5741201"/>
          </a:xfrm>
          <a:prstGeom prst="rect">
            <a:avLst/>
          </a:prstGeom>
        </p:spPr>
      </p:pic>
      <p:sp>
        <p:nvSpPr>
          <p:cNvPr id="7" name="Rektangel 6">
            <a:extLst>
              <a:ext uri="{FF2B5EF4-FFF2-40B4-BE49-F238E27FC236}">
                <a16:creationId xmlns:a16="http://schemas.microsoft.com/office/drawing/2014/main" id="{3ED13DF5-18EA-F440-A994-87F56515F47E}"/>
              </a:ext>
            </a:extLst>
          </p:cNvPr>
          <p:cNvSpPr/>
          <p:nvPr/>
        </p:nvSpPr>
        <p:spPr>
          <a:xfrm>
            <a:off x="7335544" y="3726752"/>
            <a:ext cx="2808312" cy="2582569"/>
          </a:xfrm>
          <a:prstGeom prst="rect">
            <a:avLst/>
          </a:prstGeom>
          <a:solidFill>
            <a:srgbClr val="E9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Pladsholder til indhold 2">
            <a:extLst>
              <a:ext uri="{FF2B5EF4-FFF2-40B4-BE49-F238E27FC236}">
                <a16:creationId xmlns:a16="http://schemas.microsoft.com/office/drawing/2014/main" id="{34D0A44A-C8F4-084C-8A34-0027EC15D213}"/>
              </a:ext>
            </a:extLst>
          </p:cNvPr>
          <p:cNvSpPr txBox="1">
            <a:spLocks/>
          </p:cNvSpPr>
          <p:nvPr/>
        </p:nvSpPr>
        <p:spPr bwMode="auto">
          <a:xfrm>
            <a:off x="7464152" y="3861048"/>
            <a:ext cx="2386099" cy="18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50000"/>
                    <a:lumOff val="50000"/>
                  </a:schemeClr>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b="1" dirty="0">
                <a:solidFill>
                  <a:schemeClr val="tx1">
                    <a:lumMod val="65000"/>
                    <a:lumOff val="35000"/>
                  </a:schemeClr>
                </a:solidFill>
              </a:rPr>
              <a:t>Varmetabsramme</a:t>
            </a:r>
          </a:p>
          <a:p>
            <a:r>
              <a:rPr lang="da-DK" sz="2000" dirty="0">
                <a:solidFill>
                  <a:schemeClr val="tx1">
                    <a:lumMod val="65000"/>
                    <a:lumOff val="35000"/>
                  </a:schemeClr>
                </a:solidFill>
              </a:rPr>
              <a:t>Værdierne kan fraviges, såfremt det samlede varmetab ikke derved bliver større</a:t>
            </a:r>
            <a:endParaRPr lang="da-DK" sz="2000" dirty="0">
              <a:solidFill>
                <a:srgbClr val="FF0000"/>
              </a:solidFill>
            </a:endParaRPr>
          </a:p>
        </p:txBody>
      </p:sp>
    </p:spTree>
    <p:extLst>
      <p:ext uri="{BB962C8B-B14F-4D97-AF65-F5344CB8AC3E}">
        <p14:creationId xmlns:p14="http://schemas.microsoft.com/office/powerpoint/2010/main" val="3805038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75551B-6C31-47A5-8AD9-C0321F518805}"/>
              </a:ext>
            </a:extLst>
          </p:cNvPr>
          <p:cNvSpPr>
            <a:spLocks noGrp="1"/>
          </p:cNvSpPr>
          <p:nvPr>
            <p:ph type="title"/>
          </p:nvPr>
        </p:nvSpPr>
        <p:spPr>
          <a:xfrm>
            <a:off x="838200" y="365125"/>
            <a:ext cx="10515600" cy="978483"/>
          </a:xfrm>
        </p:spPr>
        <p:txBody>
          <a:bodyPr/>
          <a:lstStyle/>
          <a:p>
            <a:r>
              <a:rPr lang="da-DK" dirty="0"/>
              <a:t>Danskernes huse</a:t>
            </a:r>
          </a:p>
        </p:txBody>
      </p:sp>
      <p:pic>
        <p:nvPicPr>
          <p:cNvPr id="4" name="Picture 31">
            <a:extLst>
              <a:ext uri="{FF2B5EF4-FFF2-40B4-BE49-F238E27FC236}">
                <a16:creationId xmlns:a16="http://schemas.microsoft.com/office/drawing/2014/main" id="{5ED074C4-6928-40F9-871F-90BDAA411A0D}"/>
              </a:ext>
            </a:extLst>
          </p:cNvPr>
          <p:cNvPicPr>
            <a:picLocks noGrp="1"/>
          </p:cNvPicPr>
          <p:nvPr>
            <p:ph idx="1"/>
          </p:nvPr>
        </p:nvPicPr>
        <p:blipFill>
          <a:blip r:embed="rId3" cstate="screen">
            <a:extLst>
              <a:ext uri="{28A0092B-C50C-407E-A947-70E740481C1C}">
                <a14:useLocalDpi xmlns:a14="http://schemas.microsoft.com/office/drawing/2010/main"/>
              </a:ext>
            </a:extLst>
          </a:blip>
          <a:stretch>
            <a:fillRect/>
          </a:stretch>
        </p:blipFill>
        <p:spPr>
          <a:xfrm>
            <a:off x="838200" y="1550729"/>
            <a:ext cx="4134336" cy="4043330"/>
          </a:xfrm>
          <a:prstGeom prst="rect">
            <a:avLst/>
          </a:prstGeom>
        </p:spPr>
      </p:pic>
      <p:pic>
        <p:nvPicPr>
          <p:cNvPr id="5" name="Billede 4">
            <a:extLst>
              <a:ext uri="{FF2B5EF4-FFF2-40B4-BE49-F238E27FC236}">
                <a16:creationId xmlns:a16="http://schemas.microsoft.com/office/drawing/2014/main" id="{22465B72-A98E-484B-8143-3670958A9CD0}"/>
              </a:ext>
            </a:extLst>
          </p:cNvPr>
          <p:cNvPicPr/>
          <p:nvPr/>
        </p:nvPicPr>
        <p:blipFill>
          <a:blip r:embed="rId4"/>
          <a:stretch>
            <a:fillRect/>
          </a:stretch>
        </p:blipFill>
        <p:spPr>
          <a:xfrm>
            <a:off x="5281162" y="365125"/>
            <a:ext cx="5325878" cy="4501785"/>
          </a:xfrm>
          <a:prstGeom prst="rect">
            <a:avLst/>
          </a:prstGeom>
        </p:spPr>
      </p:pic>
      <p:sp>
        <p:nvSpPr>
          <p:cNvPr id="7" name="Tekstfelt 6">
            <a:extLst>
              <a:ext uri="{FF2B5EF4-FFF2-40B4-BE49-F238E27FC236}">
                <a16:creationId xmlns:a16="http://schemas.microsoft.com/office/drawing/2014/main" id="{76DDFFC4-F078-4ED3-ADA1-9022696A842C}"/>
              </a:ext>
            </a:extLst>
          </p:cNvPr>
          <p:cNvSpPr txBox="1"/>
          <p:nvPr/>
        </p:nvSpPr>
        <p:spPr>
          <a:xfrm>
            <a:off x="699859" y="5690903"/>
            <a:ext cx="10163883" cy="707886"/>
          </a:xfrm>
          <a:prstGeom prst="rect">
            <a:avLst/>
          </a:prstGeom>
          <a:noFill/>
        </p:spPr>
        <p:txBody>
          <a:bodyPr wrap="square">
            <a:spAutoFit/>
          </a:bodyPr>
          <a:lstStyle/>
          <a:p>
            <a:pPr>
              <a:spcAft>
                <a:spcPts val="1000"/>
              </a:spcAft>
            </a:pPr>
            <a:r>
              <a:rPr lang="da-DK" sz="20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Grafen t.v. viser antal boliger opført for den angivne tidsperiode [1]: . Grafen t.h. viser antal af opførte enfamilieshuse sorteret efter bygningstype [2]</a:t>
            </a:r>
            <a:r>
              <a:rPr lang="da-DK" sz="1800"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a:t>
            </a:r>
            <a:endParaRPr lang="da-DK" sz="20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99094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9031F4-D534-4EEA-B563-D380657AFBEA}"/>
              </a:ext>
            </a:extLst>
          </p:cNvPr>
          <p:cNvSpPr>
            <a:spLocks noGrp="1"/>
          </p:cNvSpPr>
          <p:nvPr>
            <p:ph type="title"/>
          </p:nvPr>
        </p:nvSpPr>
        <p:spPr/>
        <p:txBody>
          <a:bodyPr/>
          <a:lstStyle/>
          <a:p>
            <a:r>
              <a:rPr lang="da-DK" dirty="0">
                <a:hlinkClick r:id="rId3"/>
              </a:rPr>
              <a:t>https://bygningsreglementet.dk/Tekniske-bestemmelser/11/Krav</a:t>
            </a:r>
            <a:endParaRPr lang="da-DK" dirty="0"/>
          </a:p>
        </p:txBody>
      </p:sp>
      <p:sp>
        <p:nvSpPr>
          <p:cNvPr id="7" name="Tekstfelt 6">
            <a:extLst>
              <a:ext uri="{FF2B5EF4-FFF2-40B4-BE49-F238E27FC236}">
                <a16:creationId xmlns:a16="http://schemas.microsoft.com/office/drawing/2014/main" id="{B3A8D461-ADA3-4291-826D-C3844EF3E219}"/>
              </a:ext>
            </a:extLst>
          </p:cNvPr>
          <p:cNvSpPr txBox="1"/>
          <p:nvPr/>
        </p:nvSpPr>
        <p:spPr>
          <a:xfrm>
            <a:off x="698109" y="1953699"/>
            <a:ext cx="10795782" cy="1815882"/>
          </a:xfrm>
          <a:prstGeom prst="rect">
            <a:avLst/>
          </a:prstGeom>
          <a:noFill/>
        </p:spPr>
        <p:txBody>
          <a:bodyPr wrap="square">
            <a:spAutoFit/>
          </a:bodyPr>
          <a:lstStyle/>
          <a:p>
            <a:r>
              <a:rPr lang="da-DK" sz="2800" b="0" i="0" dirty="0">
                <a:solidFill>
                  <a:srgbClr val="000000"/>
                </a:solidFill>
                <a:effectLst/>
                <a:latin typeface="Arial" panose="020B0604020202020204" pitchFamily="34" charset="0"/>
              </a:rPr>
              <a:t>Bygninger skal projekteres, udføres, ombygges og vedligeholdes, så unødvendigt energiforbrug til opvarmning, varmt vand, køling, ventilation og belysning undgås, under hensyn til bygningernes anvendelse og omfang af byggearbejdet.</a:t>
            </a:r>
            <a:endParaRPr lang="da-DK" sz="2800" dirty="0"/>
          </a:p>
        </p:txBody>
      </p:sp>
      <p:sp>
        <p:nvSpPr>
          <p:cNvPr id="11" name="Pladsholder til indhold 10">
            <a:extLst>
              <a:ext uri="{FF2B5EF4-FFF2-40B4-BE49-F238E27FC236}">
                <a16:creationId xmlns:a16="http://schemas.microsoft.com/office/drawing/2014/main" id="{15DAC8EC-1CEF-4FEC-8E9C-B3DC7727FAFC}"/>
              </a:ext>
            </a:extLst>
          </p:cNvPr>
          <p:cNvSpPr>
            <a:spLocks noGrp="1"/>
          </p:cNvSpPr>
          <p:nvPr>
            <p:ph idx="1"/>
          </p:nvPr>
        </p:nvSpPr>
        <p:spPr/>
        <p:txBody>
          <a:bodyPr/>
          <a:lstStyle/>
          <a:p>
            <a:endParaRPr lang="da-DK" dirty="0"/>
          </a:p>
          <a:p>
            <a:endParaRPr lang="da-DK" dirty="0"/>
          </a:p>
          <a:p>
            <a:endParaRPr lang="da-DK" dirty="0"/>
          </a:p>
          <a:p>
            <a:endParaRPr lang="da-DK" dirty="0"/>
          </a:p>
          <a:p>
            <a:endParaRPr lang="da-DK" dirty="0"/>
          </a:p>
          <a:p>
            <a:pPr marL="0" indent="0">
              <a:buNone/>
            </a:pPr>
            <a:r>
              <a:rPr lang="da-DK" dirty="0"/>
              <a:t>Men gulvvarme er tilladt….</a:t>
            </a:r>
          </a:p>
        </p:txBody>
      </p:sp>
    </p:spTree>
    <p:extLst>
      <p:ext uri="{BB962C8B-B14F-4D97-AF65-F5344CB8AC3E}">
        <p14:creationId xmlns:p14="http://schemas.microsoft.com/office/powerpoint/2010/main" val="4146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5" end="5"/>
                                            </p:txEl>
                                          </p:spTgt>
                                        </p:tgtEl>
                                        <p:attrNameLst>
                                          <p:attrName>style.visibility</p:attrName>
                                        </p:attrNameLst>
                                      </p:cBhvr>
                                      <p:to>
                                        <p:strVal val="visible"/>
                                      </p:to>
                                    </p:set>
                                    <p:anim calcmode="lin" valueType="num">
                                      <p:cBhvr additive="base">
                                        <p:cTn id="13"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2EA1B5-A1A1-4FAB-BABC-088D3BC5B4AD}"/>
              </a:ext>
            </a:extLst>
          </p:cNvPr>
          <p:cNvSpPr>
            <a:spLocks noGrp="1"/>
          </p:cNvSpPr>
          <p:nvPr>
            <p:ph type="title"/>
          </p:nvPr>
        </p:nvSpPr>
        <p:spPr/>
        <p:txBody>
          <a:bodyPr/>
          <a:lstStyle/>
          <a:p>
            <a:endParaRPr lang="da-DK"/>
          </a:p>
        </p:txBody>
      </p:sp>
      <p:pic>
        <p:nvPicPr>
          <p:cNvPr id="8" name="Pladsholder til indhold 7">
            <a:extLst>
              <a:ext uri="{FF2B5EF4-FFF2-40B4-BE49-F238E27FC236}">
                <a16:creationId xmlns:a16="http://schemas.microsoft.com/office/drawing/2014/main" id="{53702A4B-6541-4E02-B16E-7994F70FEB55}"/>
              </a:ext>
            </a:extLst>
          </p:cNvPr>
          <p:cNvPicPr>
            <a:picLocks noGrp="1" noChangeAspect="1"/>
          </p:cNvPicPr>
          <p:nvPr>
            <p:ph idx="1"/>
          </p:nvPr>
        </p:nvPicPr>
        <p:blipFill>
          <a:blip r:embed="rId3"/>
          <a:stretch>
            <a:fillRect/>
          </a:stretch>
        </p:blipFill>
        <p:spPr>
          <a:xfrm>
            <a:off x="661140" y="576141"/>
            <a:ext cx="9135235" cy="6127750"/>
          </a:xfrm>
        </p:spPr>
      </p:pic>
    </p:spTree>
    <p:extLst>
      <p:ext uri="{BB962C8B-B14F-4D97-AF65-F5344CB8AC3E}">
        <p14:creationId xmlns:p14="http://schemas.microsoft.com/office/powerpoint/2010/main" val="30242336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1BD8AD-E72D-40B2-A55E-4CF57EF4099A}"/>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5A380850-17A7-4AF4-9FF8-365353CE6816}"/>
              </a:ext>
            </a:extLst>
          </p:cNvPr>
          <p:cNvSpPr>
            <a:spLocks noGrp="1"/>
          </p:cNvSpPr>
          <p:nvPr>
            <p:ph idx="1"/>
          </p:nvPr>
        </p:nvSpPr>
        <p:spPr>
          <a:xfrm>
            <a:off x="8535754" y="2673449"/>
            <a:ext cx="3379581" cy="3503514"/>
          </a:xfrm>
        </p:spPr>
        <p:txBody>
          <a:bodyPr/>
          <a:lstStyle/>
          <a:p>
            <a:r>
              <a:rPr lang="da-DK" dirty="0"/>
              <a:t>4 kWh x 150 m2= 600 kWh årligt ekstra forbrug ved gulvvarme – v. 75 mm isolering i gulv – isoleret hulmur</a:t>
            </a:r>
          </a:p>
        </p:txBody>
      </p:sp>
      <p:pic>
        <p:nvPicPr>
          <p:cNvPr id="5" name="Billede 4">
            <a:extLst>
              <a:ext uri="{FF2B5EF4-FFF2-40B4-BE49-F238E27FC236}">
                <a16:creationId xmlns:a16="http://schemas.microsoft.com/office/drawing/2014/main" id="{2FEC3E5B-1064-432D-A237-9DD157D2C76C}"/>
              </a:ext>
            </a:extLst>
          </p:cNvPr>
          <p:cNvPicPr>
            <a:picLocks noChangeAspect="1"/>
          </p:cNvPicPr>
          <p:nvPr/>
        </p:nvPicPr>
        <p:blipFill>
          <a:blip r:embed="rId3"/>
          <a:stretch>
            <a:fillRect/>
          </a:stretch>
        </p:blipFill>
        <p:spPr>
          <a:xfrm>
            <a:off x="0" y="0"/>
            <a:ext cx="8024813" cy="6858000"/>
          </a:xfrm>
          <a:prstGeom prst="rect">
            <a:avLst/>
          </a:prstGeom>
        </p:spPr>
      </p:pic>
      <p:sp>
        <p:nvSpPr>
          <p:cNvPr id="4" name="Tekstfelt 3">
            <a:extLst>
              <a:ext uri="{FF2B5EF4-FFF2-40B4-BE49-F238E27FC236}">
                <a16:creationId xmlns:a16="http://schemas.microsoft.com/office/drawing/2014/main" id="{ED1702D7-5175-4986-809D-AD9AF0B29B33}"/>
              </a:ext>
            </a:extLst>
          </p:cNvPr>
          <p:cNvSpPr txBox="1"/>
          <p:nvPr/>
        </p:nvSpPr>
        <p:spPr>
          <a:xfrm>
            <a:off x="8024813" y="15290"/>
            <a:ext cx="3208606" cy="2308324"/>
          </a:xfrm>
          <a:prstGeom prst="rect">
            <a:avLst/>
          </a:prstGeom>
          <a:noFill/>
        </p:spPr>
        <p:txBody>
          <a:bodyPr wrap="square" rtlCol="0">
            <a:spAutoFit/>
          </a:bodyPr>
          <a:lstStyle/>
          <a:p>
            <a:r>
              <a:rPr lang="da-DK" sz="2400" dirty="0">
                <a:solidFill>
                  <a:schemeClr val="accent6">
                    <a:lumMod val="75000"/>
                  </a:schemeClr>
                </a:solidFill>
              </a:rPr>
              <a:t>Grønt område: Merforbrug ved gulvvarme</a:t>
            </a:r>
          </a:p>
          <a:p>
            <a:r>
              <a:rPr lang="da-DK" sz="2400" dirty="0">
                <a:solidFill>
                  <a:schemeClr val="accent1">
                    <a:lumMod val="75000"/>
                  </a:schemeClr>
                </a:solidFill>
              </a:rPr>
              <a:t>Blåt område: radiatorvarme mest energiforbrugende</a:t>
            </a:r>
          </a:p>
        </p:txBody>
      </p:sp>
      <p:sp>
        <p:nvSpPr>
          <p:cNvPr id="6" name="Pil: venstre 5">
            <a:extLst>
              <a:ext uri="{FF2B5EF4-FFF2-40B4-BE49-F238E27FC236}">
                <a16:creationId xmlns:a16="http://schemas.microsoft.com/office/drawing/2014/main" id="{7C0E74E1-8859-4C40-B769-A654909BF9E3}"/>
              </a:ext>
            </a:extLst>
          </p:cNvPr>
          <p:cNvSpPr/>
          <p:nvPr/>
        </p:nvSpPr>
        <p:spPr>
          <a:xfrm>
            <a:off x="6228653" y="4534387"/>
            <a:ext cx="2307102" cy="1171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111145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25FCB4-8679-4F8B-9797-4A1BEFF4D313}"/>
              </a:ext>
            </a:extLst>
          </p:cNvPr>
          <p:cNvSpPr>
            <a:spLocks noGrp="1"/>
          </p:cNvSpPr>
          <p:nvPr>
            <p:ph type="title"/>
          </p:nvPr>
        </p:nvSpPr>
        <p:spPr>
          <a:xfrm>
            <a:off x="838200" y="681037"/>
            <a:ext cx="10515600" cy="900967"/>
          </a:xfrm>
        </p:spPr>
        <p:txBody>
          <a:bodyPr>
            <a:normAutofit fontScale="90000"/>
          </a:bodyPr>
          <a:lstStyle/>
          <a:p>
            <a:r>
              <a:rPr lang="da-DK" sz="4400" b="0" i="0" u="none" strike="noStrike" baseline="0" dirty="0">
                <a:latin typeface="TrebuchetMS"/>
              </a:rPr>
              <a:t>Radiatorvarme er i de fleste situationer mere energibesparende i forhold til gulvvarme. </a:t>
            </a:r>
            <a:br>
              <a:rPr lang="da-DK" sz="4400" b="0" i="0" u="none" strike="noStrike" baseline="0" dirty="0">
                <a:latin typeface="TrebuchetMS"/>
              </a:rPr>
            </a:br>
            <a:endParaRPr lang="da-DK" dirty="0"/>
          </a:p>
        </p:txBody>
      </p:sp>
      <p:sp>
        <p:nvSpPr>
          <p:cNvPr id="3" name="Pladsholder til indhold 2">
            <a:extLst>
              <a:ext uri="{FF2B5EF4-FFF2-40B4-BE49-F238E27FC236}">
                <a16:creationId xmlns:a16="http://schemas.microsoft.com/office/drawing/2014/main" id="{3BA44035-BD77-4224-A582-242AF7B3BD3E}"/>
              </a:ext>
            </a:extLst>
          </p:cNvPr>
          <p:cNvSpPr>
            <a:spLocks noGrp="1"/>
          </p:cNvSpPr>
          <p:nvPr>
            <p:ph idx="1"/>
          </p:nvPr>
        </p:nvSpPr>
        <p:spPr/>
        <p:txBody>
          <a:bodyPr>
            <a:noAutofit/>
          </a:bodyPr>
          <a:lstStyle/>
          <a:p>
            <a:pPr algn="l"/>
            <a:r>
              <a:rPr lang="da-DK" sz="3600" b="0" i="0" u="none" strike="noStrike" baseline="0" dirty="0">
                <a:latin typeface="TrebuchetMS"/>
              </a:rPr>
              <a:t>Det gælder her:</a:t>
            </a:r>
          </a:p>
          <a:p>
            <a:pPr marL="0" indent="0" algn="l">
              <a:buNone/>
            </a:pPr>
            <a:r>
              <a:rPr lang="da-DK" sz="3600" b="0" i="0" u="none" strike="noStrike" baseline="0" dirty="0">
                <a:latin typeface="TrebuchetMS"/>
              </a:rPr>
              <a:t>• I huse, hvor ydervæggene er bare lidt isolerede,</a:t>
            </a:r>
          </a:p>
          <a:p>
            <a:pPr algn="l"/>
            <a:r>
              <a:rPr lang="da-DK" sz="3600" b="0" i="0" u="none" strike="noStrike" baseline="0" dirty="0">
                <a:latin typeface="TrebuchetMS"/>
              </a:rPr>
              <a:t>selv hvis terrændækket er isoleret helt op til 300-</a:t>
            </a:r>
          </a:p>
          <a:p>
            <a:pPr marL="0" indent="0" algn="l">
              <a:buNone/>
            </a:pPr>
            <a:r>
              <a:rPr lang="da-DK" sz="3600" b="0" i="0" u="none" strike="noStrike" baseline="0" dirty="0">
                <a:latin typeface="TrebuchetMS"/>
              </a:rPr>
              <a:t> 400 mm (</a:t>
            </a:r>
            <a:r>
              <a:rPr lang="da-DK" sz="3600" b="0" i="0" u="none" strike="noStrike" baseline="0" dirty="0">
                <a:solidFill>
                  <a:schemeClr val="accent6">
                    <a:lumMod val="75000"/>
                  </a:schemeClr>
                </a:solidFill>
                <a:latin typeface="TrebuchetMS"/>
              </a:rPr>
              <a:t>se de grønne cirkler på figur 3)</a:t>
            </a:r>
          </a:p>
          <a:p>
            <a:pPr marL="0" indent="0" algn="l">
              <a:buNone/>
            </a:pPr>
            <a:r>
              <a:rPr lang="da-DK" sz="3600" b="0" i="0" u="none" strike="noStrike" baseline="0" dirty="0">
                <a:latin typeface="TrebuchetMS"/>
              </a:rPr>
              <a:t>• I huse, der har hulmursisolering eller på anden vis</a:t>
            </a:r>
          </a:p>
          <a:p>
            <a:pPr algn="l"/>
            <a:r>
              <a:rPr lang="da-DK" sz="3600" b="0" i="0" u="none" strike="noStrike" baseline="0" dirty="0">
                <a:latin typeface="TrebuchetMS"/>
              </a:rPr>
              <a:t>isolerede ydervægge</a:t>
            </a:r>
            <a:endParaRPr lang="da-DK" sz="3600" dirty="0"/>
          </a:p>
        </p:txBody>
      </p:sp>
    </p:spTree>
    <p:extLst>
      <p:ext uri="{BB962C8B-B14F-4D97-AF65-F5344CB8AC3E}">
        <p14:creationId xmlns:p14="http://schemas.microsoft.com/office/powerpoint/2010/main" val="10460415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EF24A1-97BE-431B-8A42-BF578BDB10EC}"/>
              </a:ext>
            </a:extLst>
          </p:cNvPr>
          <p:cNvSpPr>
            <a:spLocks noGrp="1"/>
          </p:cNvSpPr>
          <p:nvPr>
            <p:ph type="title"/>
          </p:nvPr>
        </p:nvSpPr>
        <p:spPr/>
        <p:txBody>
          <a:bodyPr>
            <a:normAutofit/>
          </a:bodyPr>
          <a:lstStyle/>
          <a:p>
            <a:r>
              <a:rPr lang="da-DK" sz="3600" b="0" i="0" u="none" strike="noStrike" baseline="0" dirty="0">
                <a:latin typeface="TrebuchetMS"/>
              </a:rPr>
              <a:t>Gulvvarme er mere energibesparende i forhold til</a:t>
            </a:r>
            <a:br>
              <a:rPr lang="da-DK" sz="3600" b="0" i="0" u="none" strike="noStrike" baseline="0" dirty="0">
                <a:latin typeface="TrebuchetMS"/>
              </a:rPr>
            </a:br>
            <a:r>
              <a:rPr lang="da-DK" sz="3600" b="0" i="0" u="none" strike="noStrike" baseline="0" dirty="0">
                <a:latin typeface="TrebuchetMS"/>
              </a:rPr>
              <a:t>radiatorvarme i særlige tilfælde</a:t>
            </a:r>
            <a:endParaRPr lang="da-DK" sz="3600" dirty="0"/>
          </a:p>
        </p:txBody>
      </p:sp>
      <p:sp>
        <p:nvSpPr>
          <p:cNvPr id="3" name="Pladsholder til indhold 2">
            <a:extLst>
              <a:ext uri="{FF2B5EF4-FFF2-40B4-BE49-F238E27FC236}">
                <a16:creationId xmlns:a16="http://schemas.microsoft.com/office/drawing/2014/main" id="{A654DF1E-C765-492D-BB57-B05E1DF97C40}"/>
              </a:ext>
            </a:extLst>
          </p:cNvPr>
          <p:cNvSpPr>
            <a:spLocks noGrp="1"/>
          </p:cNvSpPr>
          <p:nvPr>
            <p:ph idx="1"/>
          </p:nvPr>
        </p:nvSpPr>
        <p:spPr/>
        <p:txBody>
          <a:bodyPr>
            <a:normAutofit/>
          </a:bodyPr>
          <a:lstStyle/>
          <a:p>
            <a:pPr algn="l"/>
            <a:endParaRPr lang="da-DK" sz="2000" b="0" i="0" u="none" strike="noStrike" baseline="0" dirty="0">
              <a:latin typeface="TrebuchetMS"/>
            </a:endParaRPr>
          </a:p>
          <a:p>
            <a:pPr algn="l"/>
            <a:r>
              <a:rPr lang="da-DK" sz="2000" b="0" i="0" u="none" strike="noStrike" baseline="0" dirty="0">
                <a:latin typeface="TrebuchetMS"/>
              </a:rPr>
              <a:t>I huse med meget ringe isolerede ydervægge, dvs. ½-1-stens murstensvægge, </a:t>
            </a:r>
            <a:r>
              <a:rPr lang="da-DK" sz="2000" b="0" i="0" u="none" strike="noStrike" baseline="0" dirty="0" err="1">
                <a:latin typeface="TrebuchetMS"/>
              </a:rPr>
              <a:t>uisolerede</a:t>
            </a:r>
            <a:r>
              <a:rPr lang="da-DK" sz="2000" b="0" i="0" u="none" strike="noStrike" baseline="0" dirty="0">
                <a:latin typeface="TrebuchetMS"/>
              </a:rPr>
              <a:t> hulmure eller ydervægge med tilsvarende eller ringere isolering, i kombination med et terrændæk isoleret med 50 mm og mere</a:t>
            </a:r>
          </a:p>
          <a:p>
            <a:pPr algn="l"/>
            <a:r>
              <a:rPr lang="da-DK" sz="2000" b="0" i="0" u="none" strike="noStrike" baseline="0" dirty="0">
                <a:latin typeface="TrebuchetMS"/>
              </a:rPr>
              <a:t>I huse, hvor radiatorerne er placeret ved ½-stens, 1-stens-mur eller ud for termovinduer, og der er tale om gulvvarme etableret i en let konstruktion samt minimum 20 mm isolering i terrændækskonstruktionen (se </a:t>
            </a:r>
            <a:r>
              <a:rPr lang="da-DK" sz="2000" b="0" i="0" u="none" strike="noStrike" baseline="0" dirty="0">
                <a:solidFill>
                  <a:srgbClr val="7030A0"/>
                </a:solidFill>
                <a:latin typeface="TrebuchetMS"/>
              </a:rPr>
              <a:t>den pink cirkel på figur 3)</a:t>
            </a:r>
          </a:p>
          <a:p>
            <a:pPr algn="l"/>
            <a:r>
              <a:rPr lang="da-DK" sz="2000" b="0" i="0" u="none" strike="noStrike" baseline="0" dirty="0">
                <a:latin typeface="TrebuchetMS"/>
              </a:rPr>
              <a:t>I huse med en tom hulmur, gulvvarme i en let konstruktion og minimum 50 mm isolering i gulvet.</a:t>
            </a:r>
          </a:p>
          <a:p>
            <a:pPr marL="0" indent="0" algn="l">
              <a:buNone/>
            </a:pPr>
            <a:r>
              <a:rPr lang="da-DK" sz="2000" b="0" i="0" u="none" strike="noStrike" baseline="0" dirty="0">
                <a:latin typeface="TrebuchetMS"/>
              </a:rPr>
              <a:t> (Men hér vil det give store energibesparelser at hulmursisolere, og i en hulmursisoleret konstruktion skal der 250 mm isolering i terrændækket, før det energimæssigt kan betale sig med gulvvarme i en let konstruktion (se den </a:t>
            </a:r>
            <a:r>
              <a:rPr lang="da-DK" sz="2000" b="0" i="0" u="none" strike="noStrike" baseline="0" dirty="0">
                <a:solidFill>
                  <a:schemeClr val="accent1"/>
                </a:solidFill>
                <a:latin typeface="TrebuchetMS"/>
              </a:rPr>
              <a:t>blå cirkel på figur 3)</a:t>
            </a:r>
            <a:endParaRPr lang="da-DK" sz="2000" dirty="0">
              <a:solidFill>
                <a:schemeClr val="accent1"/>
              </a:solidFill>
            </a:endParaRPr>
          </a:p>
        </p:txBody>
      </p:sp>
      <p:pic>
        <p:nvPicPr>
          <p:cNvPr id="5" name="Billede 4">
            <a:extLst>
              <a:ext uri="{FF2B5EF4-FFF2-40B4-BE49-F238E27FC236}">
                <a16:creationId xmlns:a16="http://schemas.microsoft.com/office/drawing/2014/main" id="{989FDB64-9EFC-4DF9-BAA7-8FCCCD62106B}"/>
              </a:ext>
            </a:extLst>
          </p:cNvPr>
          <p:cNvPicPr>
            <a:picLocks noChangeAspect="1"/>
          </p:cNvPicPr>
          <p:nvPr/>
        </p:nvPicPr>
        <p:blipFill>
          <a:blip r:embed="rId3"/>
          <a:stretch>
            <a:fillRect/>
          </a:stretch>
        </p:blipFill>
        <p:spPr>
          <a:xfrm>
            <a:off x="7248525" y="1133475"/>
            <a:ext cx="4105275" cy="1114425"/>
          </a:xfrm>
          <a:prstGeom prst="rect">
            <a:avLst/>
          </a:prstGeom>
        </p:spPr>
      </p:pic>
      <p:pic>
        <p:nvPicPr>
          <p:cNvPr id="7" name="Picture 2" descr="\\localdom.net\TI Folders\Projects\P1367218_VC - Videncenter for energibesparelser\2011\Fotos\Blåmose 31, Høruphav\Blåmose 31, Sønderborg 021.jpg">
            <a:extLst>
              <a:ext uri="{FF2B5EF4-FFF2-40B4-BE49-F238E27FC236}">
                <a16:creationId xmlns:a16="http://schemas.microsoft.com/office/drawing/2014/main" id="{19A39945-EC8F-47B1-AD97-05310DD9CC8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36427" y="5243198"/>
            <a:ext cx="2427217" cy="1614802"/>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Billede 8">
            <a:extLst>
              <a:ext uri="{FF2B5EF4-FFF2-40B4-BE49-F238E27FC236}">
                <a16:creationId xmlns:a16="http://schemas.microsoft.com/office/drawing/2014/main" id="{AD2B9E17-FAA5-4087-8954-6BD439CBB84E}"/>
              </a:ext>
            </a:extLst>
          </p:cNvPr>
          <p:cNvPicPr>
            <a:picLocks noChangeAspect="1"/>
          </p:cNvPicPr>
          <p:nvPr/>
        </p:nvPicPr>
        <p:blipFill>
          <a:blip r:embed="rId5"/>
          <a:stretch>
            <a:fillRect/>
          </a:stretch>
        </p:blipFill>
        <p:spPr>
          <a:xfrm>
            <a:off x="3376242" y="5524500"/>
            <a:ext cx="5084564" cy="1114425"/>
          </a:xfrm>
          <a:prstGeom prst="rect">
            <a:avLst/>
          </a:prstGeom>
        </p:spPr>
      </p:pic>
    </p:spTree>
    <p:extLst>
      <p:ext uri="{BB962C8B-B14F-4D97-AF65-F5344CB8AC3E}">
        <p14:creationId xmlns:p14="http://schemas.microsoft.com/office/powerpoint/2010/main" val="9074276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4D88F-8402-475D-8025-387F3F637808}"/>
              </a:ext>
            </a:extLst>
          </p:cNvPr>
          <p:cNvSpPr>
            <a:spLocks noGrp="1"/>
          </p:cNvSpPr>
          <p:nvPr>
            <p:ph type="title"/>
          </p:nvPr>
        </p:nvSpPr>
        <p:spPr/>
        <p:txBody>
          <a:bodyPr/>
          <a:lstStyle/>
          <a:p>
            <a:endParaRPr lang="da-DK" dirty="0"/>
          </a:p>
        </p:txBody>
      </p:sp>
      <p:pic>
        <p:nvPicPr>
          <p:cNvPr id="4" name="Pladsholder til indhold 3">
            <a:extLst>
              <a:ext uri="{FF2B5EF4-FFF2-40B4-BE49-F238E27FC236}">
                <a16:creationId xmlns:a16="http://schemas.microsoft.com/office/drawing/2014/main" id="{50A83DB9-9933-4D4B-A666-A24CE56C82BC}"/>
              </a:ext>
            </a:extLst>
          </p:cNvPr>
          <p:cNvPicPr>
            <a:picLocks noGrp="1" noChangeAspect="1"/>
          </p:cNvPicPr>
          <p:nvPr>
            <p:ph idx="1"/>
          </p:nvPr>
        </p:nvPicPr>
        <p:blipFill>
          <a:blip r:embed="rId3"/>
          <a:stretch>
            <a:fillRect/>
          </a:stretch>
        </p:blipFill>
        <p:spPr>
          <a:xfrm>
            <a:off x="129074" y="1"/>
            <a:ext cx="5941569" cy="3956180"/>
          </a:xfrm>
          <a:prstGeom prst="rect">
            <a:avLst/>
          </a:prstGeom>
        </p:spPr>
      </p:pic>
      <p:pic>
        <p:nvPicPr>
          <p:cNvPr id="6" name="Billede 5">
            <a:extLst>
              <a:ext uri="{FF2B5EF4-FFF2-40B4-BE49-F238E27FC236}">
                <a16:creationId xmlns:a16="http://schemas.microsoft.com/office/drawing/2014/main" id="{16FCAADF-4441-45B5-A432-9C4C4B9B40F6}"/>
              </a:ext>
            </a:extLst>
          </p:cNvPr>
          <p:cNvPicPr>
            <a:picLocks noChangeAspect="1"/>
          </p:cNvPicPr>
          <p:nvPr/>
        </p:nvPicPr>
        <p:blipFill>
          <a:blip r:embed="rId4"/>
          <a:stretch>
            <a:fillRect/>
          </a:stretch>
        </p:blipFill>
        <p:spPr>
          <a:xfrm>
            <a:off x="129074" y="3671889"/>
            <a:ext cx="11777541" cy="2834077"/>
          </a:xfrm>
          <a:prstGeom prst="rect">
            <a:avLst/>
          </a:prstGeom>
        </p:spPr>
      </p:pic>
      <p:sp>
        <p:nvSpPr>
          <p:cNvPr id="7" name="Tekstfelt 6">
            <a:extLst>
              <a:ext uri="{FF2B5EF4-FFF2-40B4-BE49-F238E27FC236}">
                <a16:creationId xmlns:a16="http://schemas.microsoft.com/office/drawing/2014/main" id="{A0F0C494-A3B6-4EDA-A809-59BD9113F92F}"/>
              </a:ext>
            </a:extLst>
          </p:cNvPr>
          <p:cNvSpPr txBox="1"/>
          <p:nvPr/>
        </p:nvSpPr>
        <p:spPr>
          <a:xfrm>
            <a:off x="4618654" y="365124"/>
            <a:ext cx="1250302" cy="523220"/>
          </a:xfrm>
          <a:prstGeom prst="rect">
            <a:avLst/>
          </a:prstGeom>
          <a:noFill/>
        </p:spPr>
        <p:txBody>
          <a:bodyPr wrap="square" rtlCol="0">
            <a:spAutoFit/>
          </a:bodyPr>
          <a:lstStyle/>
          <a:p>
            <a:r>
              <a:rPr lang="da-DK" sz="2800" dirty="0"/>
              <a:t>Før</a:t>
            </a:r>
          </a:p>
        </p:txBody>
      </p:sp>
      <p:sp>
        <p:nvSpPr>
          <p:cNvPr id="8" name="Tekstfelt 7">
            <a:extLst>
              <a:ext uri="{FF2B5EF4-FFF2-40B4-BE49-F238E27FC236}">
                <a16:creationId xmlns:a16="http://schemas.microsoft.com/office/drawing/2014/main" id="{03209278-491D-458A-9C83-4437ECAB144C}"/>
              </a:ext>
            </a:extLst>
          </p:cNvPr>
          <p:cNvSpPr txBox="1"/>
          <p:nvPr/>
        </p:nvSpPr>
        <p:spPr>
          <a:xfrm>
            <a:off x="4618654" y="3956181"/>
            <a:ext cx="1250302" cy="523220"/>
          </a:xfrm>
          <a:prstGeom prst="rect">
            <a:avLst/>
          </a:prstGeom>
          <a:noFill/>
        </p:spPr>
        <p:txBody>
          <a:bodyPr wrap="square" rtlCol="0">
            <a:spAutoFit/>
          </a:bodyPr>
          <a:lstStyle/>
          <a:p>
            <a:r>
              <a:rPr lang="da-DK" sz="2800" dirty="0"/>
              <a:t>Efter</a:t>
            </a:r>
          </a:p>
        </p:txBody>
      </p:sp>
      <p:sp>
        <p:nvSpPr>
          <p:cNvPr id="9" name="Tekstfelt 8">
            <a:extLst>
              <a:ext uri="{FF2B5EF4-FFF2-40B4-BE49-F238E27FC236}">
                <a16:creationId xmlns:a16="http://schemas.microsoft.com/office/drawing/2014/main" id="{B4A14E14-D816-45F9-8934-B4DAA46B3116}"/>
              </a:ext>
            </a:extLst>
          </p:cNvPr>
          <p:cNvSpPr txBox="1"/>
          <p:nvPr/>
        </p:nvSpPr>
        <p:spPr>
          <a:xfrm>
            <a:off x="10656313" y="3884646"/>
            <a:ext cx="1250302" cy="523220"/>
          </a:xfrm>
          <a:prstGeom prst="rect">
            <a:avLst/>
          </a:prstGeom>
          <a:noFill/>
        </p:spPr>
        <p:txBody>
          <a:bodyPr wrap="square" rtlCol="0">
            <a:spAutoFit/>
          </a:bodyPr>
          <a:lstStyle/>
          <a:p>
            <a:r>
              <a:rPr lang="da-DK" sz="2800" dirty="0"/>
              <a:t>Efter</a:t>
            </a:r>
          </a:p>
        </p:txBody>
      </p:sp>
      <p:sp>
        <p:nvSpPr>
          <p:cNvPr id="10" name="Rektangel 9">
            <a:extLst>
              <a:ext uri="{FF2B5EF4-FFF2-40B4-BE49-F238E27FC236}">
                <a16:creationId xmlns:a16="http://schemas.microsoft.com/office/drawing/2014/main" id="{B36A06C9-CD96-4804-9D4E-D57FECCE1306}"/>
              </a:ext>
            </a:extLst>
          </p:cNvPr>
          <p:cNvSpPr/>
          <p:nvPr/>
        </p:nvSpPr>
        <p:spPr>
          <a:xfrm>
            <a:off x="6096000" y="1027906"/>
            <a:ext cx="6096000" cy="2308324"/>
          </a:xfrm>
          <a:prstGeom prst="rect">
            <a:avLst/>
          </a:prstGeom>
        </p:spPr>
        <p:txBody>
          <a:bodyPr>
            <a:spAutoFit/>
          </a:bodyPr>
          <a:lstStyle/>
          <a:p>
            <a:r>
              <a:rPr lang="da-DK" dirty="0"/>
              <a:t>EFTER situation - Vandret fugtspærre udlagt på eksisterende terrændæk. Det er vigtigt, at fugtspærren har fuld vedhæftning til det eksisterende terrændæk, og at der er tilsluttet en vandret fugtspærre i tilstødende vægge. I sådanne strøgulvkonstruktioner kan isoleringstykkelsen mellem strøerne øges til maksimalt 75 mm i midten af bygningen og 50 mm langs </a:t>
            </a:r>
            <a:r>
              <a:rPr lang="da-DK" dirty="0" err="1"/>
              <a:t>uisolerede</a:t>
            </a:r>
            <a:r>
              <a:rPr lang="da-DK" dirty="0"/>
              <a:t> sokler (se afsnit 2.3). Det lyse er den eksisterende konstruktion.</a:t>
            </a:r>
          </a:p>
        </p:txBody>
      </p:sp>
      <p:sp>
        <p:nvSpPr>
          <p:cNvPr id="3" name="Tekstfelt 2">
            <a:extLst>
              <a:ext uri="{FF2B5EF4-FFF2-40B4-BE49-F238E27FC236}">
                <a16:creationId xmlns:a16="http://schemas.microsoft.com/office/drawing/2014/main" id="{23E40B13-5CAE-40E0-9E50-361073A225B1}"/>
              </a:ext>
            </a:extLst>
          </p:cNvPr>
          <p:cNvSpPr txBox="1"/>
          <p:nvPr/>
        </p:nvSpPr>
        <p:spPr>
          <a:xfrm>
            <a:off x="6337061" y="167368"/>
            <a:ext cx="5149948" cy="1077218"/>
          </a:xfrm>
          <a:prstGeom prst="rect">
            <a:avLst/>
          </a:prstGeom>
          <a:noFill/>
        </p:spPr>
        <p:txBody>
          <a:bodyPr wrap="square" rtlCol="0">
            <a:spAutoFit/>
          </a:bodyPr>
          <a:lstStyle/>
          <a:p>
            <a:r>
              <a:rPr lang="da-DK" sz="3200" b="1" dirty="0"/>
              <a:t>Nu vil I nok gerne til sagen - ….</a:t>
            </a:r>
          </a:p>
        </p:txBody>
      </p:sp>
    </p:spTree>
    <p:extLst>
      <p:ext uri="{BB962C8B-B14F-4D97-AF65-F5344CB8AC3E}">
        <p14:creationId xmlns:p14="http://schemas.microsoft.com/office/powerpoint/2010/main" val="39349663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C911AD-DF0E-459E-ABB6-6B121666BCF7}"/>
              </a:ext>
            </a:extLst>
          </p:cNvPr>
          <p:cNvSpPr>
            <a:spLocks noGrp="1"/>
          </p:cNvSpPr>
          <p:nvPr>
            <p:ph type="title"/>
          </p:nvPr>
        </p:nvSpPr>
        <p:spPr/>
        <p:txBody>
          <a:bodyPr/>
          <a:lstStyle/>
          <a:p>
            <a:r>
              <a:rPr lang="da-DK" dirty="0"/>
              <a:t>Først skal der kortlægges – hvilken gulvkonstruktion er der tale om? </a:t>
            </a:r>
          </a:p>
        </p:txBody>
      </p:sp>
      <p:pic>
        <p:nvPicPr>
          <p:cNvPr id="4" name="Pladsholder til indhold 3">
            <a:extLst>
              <a:ext uri="{FF2B5EF4-FFF2-40B4-BE49-F238E27FC236}">
                <a16:creationId xmlns:a16="http://schemas.microsoft.com/office/drawing/2014/main" id="{F42032F8-82BD-4FFC-B80D-A25DCD113402}"/>
              </a:ext>
            </a:extLst>
          </p:cNvPr>
          <p:cNvPicPr>
            <a:picLocks noGrp="1" noChangeAspect="1"/>
          </p:cNvPicPr>
          <p:nvPr>
            <p:ph idx="1"/>
          </p:nvPr>
        </p:nvPicPr>
        <p:blipFill>
          <a:blip r:embed="rId3"/>
          <a:stretch>
            <a:fillRect/>
          </a:stretch>
        </p:blipFill>
        <p:spPr>
          <a:xfrm>
            <a:off x="2511012" y="1825625"/>
            <a:ext cx="6464191" cy="4884664"/>
          </a:xfrm>
          <a:prstGeom prst="rect">
            <a:avLst/>
          </a:prstGeom>
        </p:spPr>
      </p:pic>
    </p:spTree>
    <p:extLst>
      <p:ext uri="{BB962C8B-B14F-4D97-AF65-F5344CB8AC3E}">
        <p14:creationId xmlns:p14="http://schemas.microsoft.com/office/powerpoint/2010/main" val="9993021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EEA0D8-959C-486A-8C55-082167A05E7A}"/>
              </a:ext>
            </a:extLst>
          </p:cNvPr>
          <p:cNvSpPr>
            <a:spLocks noGrp="1"/>
          </p:cNvSpPr>
          <p:nvPr>
            <p:ph type="title"/>
          </p:nvPr>
        </p:nvSpPr>
        <p:spPr/>
        <p:txBody>
          <a:bodyPr/>
          <a:lstStyle/>
          <a:p>
            <a:r>
              <a:rPr lang="da-DK" dirty="0"/>
              <a:t>Kortlægning  af konstruktion</a:t>
            </a:r>
          </a:p>
        </p:txBody>
      </p:sp>
      <p:sp>
        <p:nvSpPr>
          <p:cNvPr id="3" name="Pladsholder til indhold 2">
            <a:extLst>
              <a:ext uri="{FF2B5EF4-FFF2-40B4-BE49-F238E27FC236}">
                <a16:creationId xmlns:a16="http://schemas.microsoft.com/office/drawing/2014/main" id="{C2EECBE9-EF6F-437E-8CC9-6AABF33CFCDF}"/>
              </a:ext>
            </a:extLst>
          </p:cNvPr>
          <p:cNvSpPr>
            <a:spLocks noGrp="1"/>
          </p:cNvSpPr>
          <p:nvPr>
            <p:ph idx="1"/>
          </p:nvPr>
        </p:nvSpPr>
        <p:spPr/>
        <p:txBody>
          <a:bodyPr/>
          <a:lstStyle/>
          <a:p>
            <a:r>
              <a:rPr lang="da-DK" dirty="0"/>
              <a:t>Hvilken tid – hvilket bygningsreglement – typisk byggeskik</a:t>
            </a:r>
          </a:p>
          <a:p>
            <a:r>
              <a:rPr lang="da-DK" dirty="0"/>
              <a:t>Se tegningsmaterialet – men det passer ikke altid</a:t>
            </a:r>
          </a:p>
          <a:p>
            <a:r>
              <a:rPr lang="da-DK" dirty="0"/>
              <a:t>Evt. destruktiv undersøgelse for at finde ud af:</a:t>
            </a:r>
          </a:p>
          <a:p>
            <a:pPr lvl="1"/>
            <a:r>
              <a:rPr lang="da-DK" dirty="0"/>
              <a:t>Hvor meget isolering ligger der over og under terrændækket</a:t>
            </a:r>
          </a:p>
          <a:p>
            <a:pPr lvl="1"/>
            <a:r>
              <a:rPr lang="da-DK" dirty="0"/>
              <a:t>Er der </a:t>
            </a:r>
            <a:r>
              <a:rPr lang="da-DK" dirty="0" err="1"/>
              <a:t>letklinkernødder</a:t>
            </a:r>
            <a:r>
              <a:rPr lang="da-DK" dirty="0"/>
              <a:t> – er de nemme at løsne</a:t>
            </a:r>
          </a:p>
          <a:p>
            <a:pPr lvl="1"/>
            <a:r>
              <a:rPr lang="da-DK" dirty="0"/>
              <a:t>Hvilken type beton</a:t>
            </a:r>
          </a:p>
          <a:p>
            <a:pPr lvl="1"/>
            <a:r>
              <a:rPr lang="da-DK" dirty="0"/>
              <a:t>Er der et </a:t>
            </a:r>
            <a:r>
              <a:rPr lang="da-DK" dirty="0" err="1"/>
              <a:t>kapilarbrydende</a:t>
            </a:r>
            <a:r>
              <a:rPr lang="da-DK" dirty="0"/>
              <a:t> lag – hvilken type og hvor tykt</a:t>
            </a:r>
          </a:p>
          <a:p>
            <a:pPr lvl="1"/>
            <a:r>
              <a:rPr lang="da-DK" dirty="0"/>
              <a:t>Er der skadelige stoffer </a:t>
            </a:r>
          </a:p>
          <a:p>
            <a:endParaRPr lang="da-DK" dirty="0"/>
          </a:p>
          <a:p>
            <a:endParaRPr lang="da-DK" dirty="0"/>
          </a:p>
          <a:p>
            <a:endParaRPr lang="da-DK" dirty="0"/>
          </a:p>
        </p:txBody>
      </p:sp>
      <p:pic>
        <p:nvPicPr>
          <p:cNvPr id="5" name="Billede 4">
            <a:extLst>
              <a:ext uri="{FF2B5EF4-FFF2-40B4-BE49-F238E27FC236}">
                <a16:creationId xmlns:a16="http://schemas.microsoft.com/office/drawing/2014/main" id="{A03FFE4A-01E2-4170-BB19-2B4C3252C191}"/>
              </a:ext>
            </a:extLst>
          </p:cNvPr>
          <p:cNvPicPr>
            <a:picLocks noChangeAspect="1"/>
          </p:cNvPicPr>
          <p:nvPr/>
        </p:nvPicPr>
        <p:blipFill>
          <a:blip r:embed="rId3"/>
          <a:stretch>
            <a:fillRect/>
          </a:stretch>
        </p:blipFill>
        <p:spPr>
          <a:xfrm>
            <a:off x="9087967" y="4301554"/>
            <a:ext cx="2963119" cy="2306385"/>
          </a:xfrm>
          <a:prstGeom prst="rect">
            <a:avLst/>
          </a:prstGeom>
        </p:spPr>
      </p:pic>
    </p:spTree>
    <p:extLst>
      <p:ext uri="{BB962C8B-B14F-4D97-AF65-F5344CB8AC3E}">
        <p14:creationId xmlns:p14="http://schemas.microsoft.com/office/powerpoint/2010/main" val="22687384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C62EE9-9316-41A9-8558-3B15F7E0BD94}"/>
              </a:ext>
            </a:extLst>
          </p:cNvPr>
          <p:cNvSpPr>
            <a:spLocks noGrp="1"/>
          </p:cNvSpPr>
          <p:nvPr>
            <p:ph type="title"/>
          </p:nvPr>
        </p:nvSpPr>
        <p:spPr/>
        <p:txBody>
          <a:bodyPr/>
          <a:lstStyle/>
          <a:p>
            <a:endParaRPr lang="da-DK"/>
          </a:p>
        </p:txBody>
      </p:sp>
      <p:pic>
        <p:nvPicPr>
          <p:cNvPr id="4" name="Picture 18">
            <a:extLst>
              <a:ext uri="{FF2B5EF4-FFF2-40B4-BE49-F238E27FC236}">
                <a16:creationId xmlns:a16="http://schemas.microsoft.com/office/drawing/2014/main" id="{F74316EC-A049-4FA9-91F0-433B87681E60}"/>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538088" y="712987"/>
            <a:ext cx="5557912" cy="4572000"/>
          </a:xfrm>
          <a:prstGeom prst="rect">
            <a:avLst/>
          </a:prstGeom>
          <a:noFill/>
          <a:ln>
            <a:noFill/>
          </a:ln>
        </p:spPr>
      </p:pic>
      <p:pic>
        <p:nvPicPr>
          <p:cNvPr id="6" name="Picture 40">
            <a:extLst>
              <a:ext uri="{FF2B5EF4-FFF2-40B4-BE49-F238E27FC236}">
                <a16:creationId xmlns:a16="http://schemas.microsoft.com/office/drawing/2014/main" id="{50A484F4-E913-4A8B-9989-63DBA9AB6338}"/>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00" y="1316933"/>
            <a:ext cx="5920520" cy="3968054"/>
          </a:xfrm>
          <a:prstGeom prst="rect">
            <a:avLst/>
          </a:prstGeom>
          <a:noFill/>
          <a:ln>
            <a:noFill/>
          </a:ln>
        </p:spPr>
      </p:pic>
      <p:sp>
        <p:nvSpPr>
          <p:cNvPr id="7" name="Tekstfelt 6">
            <a:extLst>
              <a:ext uri="{FF2B5EF4-FFF2-40B4-BE49-F238E27FC236}">
                <a16:creationId xmlns:a16="http://schemas.microsoft.com/office/drawing/2014/main" id="{6B35A3D3-CA90-48F0-8B87-81285D2D379E}"/>
              </a:ext>
            </a:extLst>
          </p:cNvPr>
          <p:cNvSpPr txBox="1"/>
          <p:nvPr/>
        </p:nvSpPr>
        <p:spPr>
          <a:xfrm>
            <a:off x="604912" y="5477467"/>
            <a:ext cx="11211950" cy="923330"/>
          </a:xfrm>
          <a:prstGeom prst="rect">
            <a:avLst/>
          </a:prstGeom>
          <a:noFill/>
        </p:spPr>
        <p:txBody>
          <a:bodyPr wrap="square">
            <a:spAutoFit/>
          </a:bodyPr>
          <a:lstStyle/>
          <a:p>
            <a:r>
              <a:rPr lang="da-DK" sz="1800" dirty="0">
                <a:effectLst/>
                <a:latin typeface="Calibri" panose="020F0502020204030204" pitchFamily="34" charset="0"/>
                <a:ea typeface="Calibri" panose="020F0502020204030204" pitchFamily="34" charset="0"/>
                <a:cs typeface="Times New Roman" panose="02020603050405020304" pitchFamily="18" charset="0"/>
              </a:rPr>
              <a:t>T.v.: Måling af isoleringstykkelsen i strøgulvkonstruktionen over terrændækket. T.h.: Søgeåbning til undersøgelse af opbygning af terrændækket. Ved at øge åbningen, vil det også være muligt at bestemme tykkelsen af det kapillarbrydende lag.</a:t>
            </a:r>
            <a:endParaRPr lang="da-DK" dirty="0"/>
          </a:p>
        </p:txBody>
      </p:sp>
    </p:spTree>
    <p:extLst>
      <p:ext uri="{BB962C8B-B14F-4D97-AF65-F5344CB8AC3E}">
        <p14:creationId xmlns:p14="http://schemas.microsoft.com/office/powerpoint/2010/main" val="16313528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E88F74-0B96-49F9-9B42-21B5FAB4A8C6}"/>
              </a:ext>
            </a:extLst>
          </p:cNvPr>
          <p:cNvSpPr>
            <a:spLocks noGrp="1"/>
          </p:cNvSpPr>
          <p:nvPr>
            <p:ph type="title"/>
          </p:nvPr>
        </p:nvSpPr>
        <p:spPr/>
        <p:txBody>
          <a:bodyPr/>
          <a:lstStyle/>
          <a:p>
            <a:endParaRPr lang="da-DK"/>
          </a:p>
        </p:txBody>
      </p:sp>
      <p:pic>
        <p:nvPicPr>
          <p:cNvPr id="5" name="Pladsholder til indhold 4">
            <a:extLst>
              <a:ext uri="{FF2B5EF4-FFF2-40B4-BE49-F238E27FC236}">
                <a16:creationId xmlns:a16="http://schemas.microsoft.com/office/drawing/2014/main" id="{617BA431-4A78-4585-BAB8-E18A9729497A}"/>
              </a:ext>
            </a:extLst>
          </p:cNvPr>
          <p:cNvPicPr>
            <a:picLocks noGrp="1" noChangeAspect="1"/>
          </p:cNvPicPr>
          <p:nvPr>
            <p:ph idx="1"/>
          </p:nvPr>
        </p:nvPicPr>
        <p:blipFill>
          <a:blip r:embed="rId2"/>
          <a:stretch>
            <a:fillRect/>
          </a:stretch>
        </p:blipFill>
        <p:spPr>
          <a:xfrm>
            <a:off x="40055" y="182880"/>
            <a:ext cx="12111890" cy="5472331"/>
          </a:xfrm>
        </p:spPr>
      </p:pic>
    </p:spTree>
    <p:extLst>
      <p:ext uri="{BB962C8B-B14F-4D97-AF65-F5344CB8AC3E}">
        <p14:creationId xmlns:p14="http://schemas.microsoft.com/office/powerpoint/2010/main" val="2355641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65BB5C-3674-4593-944B-DA5D783B1C51}"/>
              </a:ext>
            </a:extLst>
          </p:cNvPr>
          <p:cNvSpPr>
            <a:spLocks noGrp="1"/>
          </p:cNvSpPr>
          <p:nvPr>
            <p:ph type="title"/>
          </p:nvPr>
        </p:nvSpPr>
        <p:spPr>
          <a:xfrm>
            <a:off x="711591" y="-52721"/>
            <a:ext cx="10515600" cy="1065595"/>
          </a:xfrm>
        </p:spPr>
        <p:txBody>
          <a:bodyPr/>
          <a:lstStyle/>
          <a:p>
            <a:r>
              <a:rPr lang="da-DK" dirty="0"/>
              <a:t>1972</a:t>
            </a:r>
          </a:p>
        </p:txBody>
      </p:sp>
      <p:pic>
        <p:nvPicPr>
          <p:cNvPr id="5" name="Pladsholder til indhold 4">
            <a:extLst>
              <a:ext uri="{FF2B5EF4-FFF2-40B4-BE49-F238E27FC236}">
                <a16:creationId xmlns:a16="http://schemas.microsoft.com/office/drawing/2014/main" id="{765462F2-82E9-4969-8925-1EF6BF4FF904}"/>
              </a:ext>
            </a:extLst>
          </p:cNvPr>
          <p:cNvPicPr>
            <a:picLocks noGrp="1" noChangeAspect="1"/>
          </p:cNvPicPr>
          <p:nvPr>
            <p:ph idx="1"/>
          </p:nvPr>
        </p:nvPicPr>
        <p:blipFill>
          <a:blip r:embed="rId3"/>
          <a:stretch>
            <a:fillRect/>
          </a:stretch>
        </p:blipFill>
        <p:spPr>
          <a:xfrm>
            <a:off x="683456" y="870790"/>
            <a:ext cx="7019485" cy="3828810"/>
          </a:xfrm>
        </p:spPr>
      </p:pic>
      <p:pic>
        <p:nvPicPr>
          <p:cNvPr id="8" name="Billede 7" descr="Et billede, der indeholder indendørs, mand, person, vindue&#10;&#10;Automatisk genereret beskrivelse">
            <a:extLst>
              <a:ext uri="{FF2B5EF4-FFF2-40B4-BE49-F238E27FC236}">
                <a16:creationId xmlns:a16="http://schemas.microsoft.com/office/drawing/2014/main" id="{E2199314-9D55-4F40-8FEA-851E06C173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8013673" y="2521087"/>
            <a:ext cx="4034354" cy="3668810"/>
          </a:xfrm>
          <a:prstGeom prst="rect">
            <a:avLst/>
          </a:prstGeom>
        </p:spPr>
      </p:pic>
      <p:cxnSp>
        <p:nvCxnSpPr>
          <p:cNvPr id="10" name="Lige pilforbindelse 9">
            <a:extLst>
              <a:ext uri="{FF2B5EF4-FFF2-40B4-BE49-F238E27FC236}">
                <a16:creationId xmlns:a16="http://schemas.microsoft.com/office/drawing/2014/main" id="{6FFA8C6C-7325-40E7-8418-5F450A994CBE}"/>
              </a:ext>
            </a:extLst>
          </p:cNvPr>
          <p:cNvCxnSpPr/>
          <p:nvPr/>
        </p:nvCxnSpPr>
        <p:spPr>
          <a:xfrm>
            <a:off x="3376246" y="1274615"/>
            <a:ext cx="2593145" cy="6330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Billede 11" descr="Et billede, der indeholder udendørs, bygning, hus, lille&#10;&#10;Automatisk genereret beskrivelse">
            <a:extLst>
              <a:ext uri="{FF2B5EF4-FFF2-40B4-BE49-F238E27FC236}">
                <a16:creationId xmlns:a16="http://schemas.microsoft.com/office/drawing/2014/main" id="{DCF015F6-4114-400D-91CC-3E5D7DF9E0D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47942" y="4699600"/>
            <a:ext cx="3681947" cy="2070516"/>
          </a:xfrm>
          <a:prstGeom prst="rect">
            <a:avLst/>
          </a:prstGeom>
        </p:spPr>
      </p:pic>
    </p:spTree>
    <p:extLst>
      <p:ext uri="{BB962C8B-B14F-4D97-AF65-F5344CB8AC3E}">
        <p14:creationId xmlns:p14="http://schemas.microsoft.com/office/powerpoint/2010/main" val="11917220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6AED33-FF38-4D9A-860F-5E56022FB457}"/>
              </a:ext>
            </a:extLst>
          </p:cNvPr>
          <p:cNvSpPr>
            <a:spLocks noGrp="1"/>
          </p:cNvSpPr>
          <p:nvPr>
            <p:ph type="title"/>
          </p:nvPr>
        </p:nvSpPr>
        <p:spPr/>
        <p:txBody>
          <a:bodyPr/>
          <a:lstStyle/>
          <a:p>
            <a:r>
              <a:rPr lang="da-DK" dirty="0"/>
              <a:t>Undersøg</a:t>
            </a:r>
          </a:p>
        </p:txBody>
      </p:sp>
      <p:sp>
        <p:nvSpPr>
          <p:cNvPr id="3" name="Pladsholder til indhold 2">
            <a:extLst>
              <a:ext uri="{FF2B5EF4-FFF2-40B4-BE49-F238E27FC236}">
                <a16:creationId xmlns:a16="http://schemas.microsoft.com/office/drawing/2014/main" id="{BFF8DA87-1F21-4D2D-938D-CD93DACF28C6}"/>
              </a:ext>
            </a:extLst>
          </p:cNvPr>
          <p:cNvSpPr>
            <a:spLocks noGrp="1"/>
          </p:cNvSpPr>
          <p:nvPr>
            <p:ph idx="1"/>
          </p:nvPr>
        </p:nvSpPr>
        <p:spPr/>
        <p:txBody>
          <a:bodyPr/>
          <a:lstStyle/>
          <a:p>
            <a:r>
              <a:rPr lang="da-DK" sz="2800" b="1" i="0" u="none" strike="noStrike" baseline="0" dirty="0">
                <a:latin typeface="TrebuchetMS-Bold"/>
              </a:rPr>
              <a:t>Er der udlagt vandret fugtspærre i væggene?</a:t>
            </a:r>
          </a:p>
          <a:p>
            <a:r>
              <a:rPr lang="da-DK" sz="2800" b="1" i="0" u="none" strike="noStrike" baseline="0" dirty="0">
                <a:latin typeface="TrebuchetMS-Bold"/>
              </a:rPr>
              <a:t>Hvor dybt er yder- og skillevægge funderet?</a:t>
            </a:r>
          </a:p>
          <a:p>
            <a:r>
              <a:rPr lang="da-DK" sz="2800" b="1" i="0" u="none" strike="noStrike" baseline="0" dirty="0">
                <a:latin typeface="TrebuchetMS-Bold"/>
              </a:rPr>
              <a:t>Er fundamenterne af syldsten?</a:t>
            </a:r>
          </a:p>
          <a:p>
            <a:r>
              <a:rPr lang="da-DK" sz="2800" b="1" i="0" u="none" strike="noStrike" baseline="0" dirty="0">
                <a:latin typeface="TrebuchetMS-Bold"/>
              </a:rPr>
              <a:t>Hvor højt er radonniveauet i indeklimaet?</a:t>
            </a:r>
          </a:p>
          <a:p>
            <a:endParaRPr lang="da-DK" sz="2800" b="1" i="0" u="none" strike="noStrike" baseline="0" dirty="0">
              <a:latin typeface="TrebuchetMS-Bold"/>
            </a:endParaRPr>
          </a:p>
          <a:p>
            <a:endParaRPr lang="da-DK" sz="2800" b="1" i="0" u="none" strike="noStrike" baseline="0" dirty="0">
              <a:latin typeface="TrebuchetMS-Bold"/>
            </a:endParaRPr>
          </a:p>
          <a:p>
            <a:endParaRPr lang="da-DK" dirty="0"/>
          </a:p>
        </p:txBody>
      </p:sp>
      <p:pic>
        <p:nvPicPr>
          <p:cNvPr id="6" name="Picture 1">
            <a:extLst>
              <a:ext uri="{FF2B5EF4-FFF2-40B4-BE49-F238E27FC236}">
                <a16:creationId xmlns:a16="http://schemas.microsoft.com/office/drawing/2014/main" id="{6A68C9F4-6C65-41E2-B82E-03F363090B71}"/>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4689" y="3786187"/>
            <a:ext cx="3729111" cy="2525713"/>
          </a:xfrm>
          <a:prstGeom prst="rect">
            <a:avLst/>
          </a:prstGeom>
          <a:noFill/>
          <a:ln>
            <a:noFill/>
          </a:ln>
        </p:spPr>
      </p:pic>
      <p:cxnSp>
        <p:nvCxnSpPr>
          <p:cNvPr id="7" name="Straight Arrow Connector 12">
            <a:extLst>
              <a:ext uri="{FF2B5EF4-FFF2-40B4-BE49-F238E27FC236}">
                <a16:creationId xmlns:a16="http://schemas.microsoft.com/office/drawing/2014/main" id="{435F0E19-36BC-4C30-9A52-4CDB60159694}"/>
              </a:ext>
            </a:extLst>
          </p:cNvPr>
          <p:cNvCxnSpPr/>
          <p:nvPr/>
        </p:nvCxnSpPr>
        <p:spPr>
          <a:xfrm>
            <a:off x="9489244" y="4334668"/>
            <a:ext cx="257175" cy="7143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8460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1C1DEE-603F-4275-BCF7-DFE1E62490F3}"/>
              </a:ext>
            </a:extLst>
          </p:cNvPr>
          <p:cNvSpPr>
            <a:spLocks noGrp="1"/>
          </p:cNvSpPr>
          <p:nvPr>
            <p:ph type="title"/>
          </p:nvPr>
        </p:nvSpPr>
        <p:spPr/>
        <p:txBody>
          <a:bodyPr/>
          <a:lstStyle/>
          <a:p>
            <a:r>
              <a:rPr lang="da-DK" dirty="0"/>
              <a:t>Er der Vandret fugtspærre</a:t>
            </a:r>
          </a:p>
        </p:txBody>
      </p:sp>
      <p:pic>
        <p:nvPicPr>
          <p:cNvPr id="5" name="Pladsholder til indhold 4">
            <a:extLst>
              <a:ext uri="{FF2B5EF4-FFF2-40B4-BE49-F238E27FC236}">
                <a16:creationId xmlns:a16="http://schemas.microsoft.com/office/drawing/2014/main" id="{01951F4A-B5C3-4DC9-B9D9-EA1F9631E002}"/>
              </a:ext>
            </a:extLst>
          </p:cNvPr>
          <p:cNvPicPr>
            <a:picLocks noGrp="1" noChangeAspect="1"/>
          </p:cNvPicPr>
          <p:nvPr>
            <p:ph idx="1"/>
          </p:nvPr>
        </p:nvPicPr>
        <p:blipFill>
          <a:blip r:embed="rId3"/>
          <a:stretch>
            <a:fillRect/>
          </a:stretch>
        </p:blipFill>
        <p:spPr>
          <a:xfrm>
            <a:off x="140924" y="1687488"/>
            <a:ext cx="11493686" cy="5170512"/>
          </a:xfrm>
        </p:spPr>
      </p:pic>
      <p:cxnSp>
        <p:nvCxnSpPr>
          <p:cNvPr id="4" name="Straight Arrow Connector 11">
            <a:extLst>
              <a:ext uri="{FF2B5EF4-FFF2-40B4-BE49-F238E27FC236}">
                <a16:creationId xmlns:a16="http://schemas.microsoft.com/office/drawing/2014/main" id="{B7F975A6-416B-4D46-AAE9-C584F791F12C}"/>
              </a:ext>
            </a:extLst>
          </p:cNvPr>
          <p:cNvCxnSpPr>
            <a:cxnSpLocks/>
          </p:cNvCxnSpPr>
          <p:nvPr/>
        </p:nvCxnSpPr>
        <p:spPr>
          <a:xfrm>
            <a:off x="9892298" y="3676723"/>
            <a:ext cx="1094570" cy="16549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6340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047B97-7E5E-4ECA-92A2-96BEB829AF4B}"/>
              </a:ext>
            </a:extLst>
          </p:cNvPr>
          <p:cNvSpPr>
            <a:spLocks noGrp="1"/>
          </p:cNvSpPr>
          <p:nvPr>
            <p:ph type="title"/>
          </p:nvPr>
        </p:nvSpPr>
        <p:spPr>
          <a:xfrm>
            <a:off x="838200" y="365125"/>
            <a:ext cx="3860409" cy="5177546"/>
          </a:xfrm>
        </p:spPr>
        <p:txBody>
          <a:bodyPr>
            <a:normAutofit/>
          </a:bodyPr>
          <a:lstStyle/>
          <a:p>
            <a:r>
              <a:rPr lang="da-DK" dirty="0"/>
              <a:t>Når konstruktionen er kortlagt</a:t>
            </a:r>
          </a:p>
        </p:txBody>
      </p:sp>
      <p:sp>
        <p:nvSpPr>
          <p:cNvPr id="3" name="Pladsholder til indhold 2">
            <a:extLst>
              <a:ext uri="{FF2B5EF4-FFF2-40B4-BE49-F238E27FC236}">
                <a16:creationId xmlns:a16="http://schemas.microsoft.com/office/drawing/2014/main" id="{FD382CD3-8655-4C01-9444-AFC97D5AD3F2}"/>
              </a:ext>
            </a:extLst>
          </p:cNvPr>
          <p:cNvSpPr>
            <a:spLocks noGrp="1"/>
          </p:cNvSpPr>
          <p:nvPr>
            <p:ph idx="1"/>
          </p:nvPr>
        </p:nvSpPr>
        <p:spPr>
          <a:xfrm>
            <a:off x="838200" y="1825625"/>
            <a:ext cx="3747868" cy="4351338"/>
          </a:xfrm>
        </p:spPr>
        <p:txBody>
          <a:bodyPr/>
          <a:lstStyle/>
          <a:p>
            <a:endParaRPr lang="da-DK" dirty="0"/>
          </a:p>
        </p:txBody>
      </p:sp>
      <p:pic>
        <p:nvPicPr>
          <p:cNvPr id="5" name="Billede 4">
            <a:extLst>
              <a:ext uri="{FF2B5EF4-FFF2-40B4-BE49-F238E27FC236}">
                <a16:creationId xmlns:a16="http://schemas.microsoft.com/office/drawing/2014/main" id="{53581B33-E66F-4054-BA3F-6E9102EBF900}"/>
              </a:ext>
            </a:extLst>
          </p:cNvPr>
          <p:cNvPicPr>
            <a:picLocks noChangeAspect="1"/>
          </p:cNvPicPr>
          <p:nvPr/>
        </p:nvPicPr>
        <p:blipFill>
          <a:blip r:embed="rId3"/>
          <a:stretch>
            <a:fillRect/>
          </a:stretch>
        </p:blipFill>
        <p:spPr>
          <a:xfrm>
            <a:off x="5008098" y="-6304"/>
            <a:ext cx="7183902" cy="7096080"/>
          </a:xfrm>
          <a:prstGeom prst="rect">
            <a:avLst/>
          </a:prstGeom>
        </p:spPr>
      </p:pic>
    </p:spTree>
    <p:extLst>
      <p:ext uri="{BB962C8B-B14F-4D97-AF65-F5344CB8AC3E}">
        <p14:creationId xmlns:p14="http://schemas.microsoft.com/office/powerpoint/2010/main" val="26441969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13A518-AB0E-489C-8777-DEA7D74AA0AF}"/>
              </a:ext>
            </a:extLst>
          </p:cNvPr>
          <p:cNvSpPr>
            <a:spLocks noGrp="1"/>
          </p:cNvSpPr>
          <p:nvPr>
            <p:ph type="title"/>
          </p:nvPr>
        </p:nvSpPr>
        <p:spPr>
          <a:xfrm>
            <a:off x="422031" y="365125"/>
            <a:ext cx="10931769" cy="1325563"/>
          </a:xfrm>
        </p:spPr>
        <p:txBody>
          <a:bodyPr/>
          <a:lstStyle/>
          <a:p>
            <a:r>
              <a:rPr lang="da-DK" dirty="0"/>
              <a:t>Før</a:t>
            </a:r>
          </a:p>
        </p:txBody>
      </p:sp>
      <p:pic>
        <p:nvPicPr>
          <p:cNvPr id="7" name="Pladsholder til indhold 6">
            <a:extLst>
              <a:ext uri="{FF2B5EF4-FFF2-40B4-BE49-F238E27FC236}">
                <a16:creationId xmlns:a16="http://schemas.microsoft.com/office/drawing/2014/main" id="{6A3C1044-7EEF-42DC-8915-E04E35EE5567}"/>
              </a:ext>
            </a:extLst>
          </p:cNvPr>
          <p:cNvPicPr>
            <a:picLocks noGrp="1" noChangeAspect="1"/>
          </p:cNvPicPr>
          <p:nvPr>
            <p:ph idx="1"/>
          </p:nvPr>
        </p:nvPicPr>
        <p:blipFill>
          <a:blip r:embed="rId3"/>
          <a:stretch>
            <a:fillRect/>
          </a:stretch>
        </p:blipFill>
        <p:spPr>
          <a:xfrm>
            <a:off x="3123028" y="96376"/>
            <a:ext cx="9068972" cy="6668695"/>
          </a:xfrm>
        </p:spPr>
      </p:pic>
      <p:sp>
        <p:nvSpPr>
          <p:cNvPr id="8" name="Tekstfelt 7">
            <a:extLst>
              <a:ext uri="{FF2B5EF4-FFF2-40B4-BE49-F238E27FC236}">
                <a16:creationId xmlns:a16="http://schemas.microsoft.com/office/drawing/2014/main" id="{4926D63F-F95E-4C33-B7C2-7EC9085F818C}"/>
              </a:ext>
            </a:extLst>
          </p:cNvPr>
          <p:cNvSpPr txBox="1"/>
          <p:nvPr/>
        </p:nvSpPr>
        <p:spPr>
          <a:xfrm>
            <a:off x="225083" y="2293034"/>
            <a:ext cx="3080825" cy="369332"/>
          </a:xfrm>
          <a:prstGeom prst="rect">
            <a:avLst/>
          </a:prstGeom>
          <a:noFill/>
        </p:spPr>
        <p:txBody>
          <a:bodyPr wrap="square" rtlCol="0">
            <a:spAutoFit/>
          </a:bodyPr>
          <a:lstStyle/>
          <a:p>
            <a:r>
              <a:rPr lang="da-DK" sz="1800" b="1" i="0" u="none" strike="noStrike" baseline="0">
                <a:solidFill>
                  <a:srgbClr val="58B8DE"/>
                </a:solidFill>
                <a:latin typeface="TrebuchetMS-Bold"/>
              </a:rPr>
              <a:t>Strøgulvhøjde under 150 mm</a:t>
            </a:r>
            <a:endParaRPr lang="da-DK" dirty="0"/>
          </a:p>
        </p:txBody>
      </p:sp>
    </p:spTree>
    <p:extLst>
      <p:ext uri="{BB962C8B-B14F-4D97-AF65-F5344CB8AC3E}">
        <p14:creationId xmlns:p14="http://schemas.microsoft.com/office/powerpoint/2010/main" val="40982496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D0D8A2-0A05-4B70-AC81-E991B7D33815}"/>
              </a:ext>
            </a:extLst>
          </p:cNvPr>
          <p:cNvSpPr>
            <a:spLocks noGrp="1"/>
          </p:cNvSpPr>
          <p:nvPr>
            <p:ph type="title"/>
          </p:nvPr>
        </p:nvSpPr>
        <p:spPr>
          <a:xfrm>
            <a:off x="838200" y="365125"/>
            <a:ext cx="10515600" cy="746223"/>
          </a:xfrm>
        </p:spPr>
        <p:txBody>
          <a:bodyPr/>
          <a:lstStyle/>
          <a:p>
            <a:r>
              <a:rPr lang="da-DK" dirty="0"/>
              <a:t>Efter</a:t>
            </a:r>
          </a:p>
        </p:txBody>
      </p:sp>
      <p:pic>
        <p:nvPicPr>
          <p:cNvPr id="5" name="Pladsholder til indhold 4">
            <a:extLst>
              <a:ext uri="{FF2B5EF4-FFF2-40B4-BE49-F238E27FC236}">
                <a16:creationId xmlns:a16="http://schemas.microsoft.com/office/drawing/2014/main" id="{A13A9DEE-5D62-45BA-852B-B12AFED2DE93}"/>
              </a:ext>
            </a:extLst>
          </p:cNvPr>
          <p:cNvPicPr>
            <a:picLocks noGrp="1" noChangeAspect="1"/>
          </p:cNvPicPr>
          <p:nvPr>
            <p:ph idx="1"/>
          </p:nvPr>
        </p:nvPicPr>
        <p:blipFill>
          <a:blip r:embed="rId3"/>
          <a:stretch>
            <a:fillRect/>
          </a:stretch>
        </p:blipFill>
        <p:spPr>
          <a:xfrm>
            <a:off x="151094" y="1294228"/>
            <a:ext cx="11778309" cy="5276916"/>
          </a:xfrm>
        </p:spPr>
      </p:pic>
    </p:spTree>
    <p:extLst>
      <p:ext uri="{BB962C8B-B14F-4D97-AF65-F5344CB8AC3E}">
        <p14:creationId xmlns:p14="http://schemas.microsoft.com/office/powerpoint/2010/main" val="36802870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74926-7ED8-454E-97E3-511D94260038}"/>
              </a:ext>
            </a:extLst>
          </p:cNvPr>
          <p:cNvSpPr>
            <a:spLocks noGrp="1"/>
          </p:cNvSpPr>
          <p:nvPr>
            <p:ph type="title"/>
          </p:nvPr>
        </p:nvSpPr>
        <p:spPr>
          <a:xfrm>
            <a:off x="6226159" y="365125"/>
            <a:ext cx="5257800" cy="1325563"/>
          </a:xfrm>
        </p:spPr>
        <p:txBody>
          <a:bodyPr/>
          <a:lstStyle/>
          <a:p>
            <a:r>
              <a:rPr lang="da-DK" dirty="0"/>
              <a:t>Før</a:t>
            </a:r>
          </a:p>
        </p:txBody>
      </p:sp>
      <p:pic>
        <p:nvPicPr>
          <p:cNvPr id="5" name="Pladsholder til indhold 4">
            <a:extLst>
              <a:ext uri="{FF2B5EF4-FFF2-40B4-BE49-F238E27FC236}">
                <a16:creationId xmlns:a16="http://schemas.microsoft.com/office/drawing/2014/main" id="{0B0FA290-CFD5-4EEB-B689-1DE71FE268A8}"/>
              </a:ext>
            </a:extLst>
          </p:cNvPr>
          <p:cNvPicPr>
            <a:picLocks noGrp="1" noChangeAspect="1"/>
          </p:cNvPicPr>
          <p:nvPr>
            <p:ph idx="1"/>
          </p:nvPr>
        </p:nvPicPr>
        <p:blipFill>
          <a:blip r:embed="rId3"/>
          <a:stretch>
            <a:fillRect/>
          </a:stretch>
        </p:blipFill>
        <p:spPr>
          <a:xfrm>
            <a:off x="154745" y="185679"/>
            <a:ext cx="5783596" cy="6538677"/>
          </a:xfrm>
        </p:spPr>
      </p:pic>
      <p:pic>
        <p:nvPicPr>
          <p:cNvPr id="7" name="Billede 6">
            <a:extLst>
              <a:ext uri="{FF2B5EF4-FFF2-40B4-BE49-F238E27FC236}">
                <a16:creationId xmlns:a16="http://schemas.microsoft.com/office/drawing/2014/main" id="{542E7ADA-657A-437E-98F3-6277087B2523}"/>
              </a:ext>
            </a:extLst>
          </p:cNvPr>
          <p:cNvPicPr>
            <a:picLocks noChangeAspect="1"/>
          </p:cNvPicPr>
          <p:nvPr/>
        </p:nvPicPr>
        <p:blipFill>
          <a:blip r:embed="rId4"/>
          <a:stretch>
            <a:fillRect/>
          </a:stretch>
        </p:blipFill>
        <p:spPr>
          <a:xfrm>
            <a:off x="6226159" y="1870134"/>
            <a:ext cx="5783596" cy="4385526"/>
          </a:xfrm>
          <a:prstGeom prst="rect">
            <a:avLst/>
          </a:prstGeom>
        </p:spPr>
      </p:pic>
      <p:sp>
        <p:nvSpPr>
          <p:cNvPr id="8" name="Tekstfelt 7">
            <a:extLst>
              <a:ext uri="{FF2B5EF4-FFF2-40B4-BE49-F238E27FC236}">
                <a16:creationId xmlns:a16="http://schemas.microsoft.com/office/drawing/2014/main" id="{B03594A0-D65B-44B0-917C-A1B6B7C2BCDB}"/>
              </a:ext>
            </a:extLst>
          </p:cNvPr>
          <p:cNvSpPr txBox="1"/>
          <p:nvPr/>
        </p:nvSpPr>
        <p:spPr>
          <a:xfrm>
            <a:off x="6253661" y="1411079"/>
            <a:ext cx="5495778" cy="369332"/>
          </a:xfrm>
          <a:prstGeom prst="rect">
            <a:avLst/>
          </a:prstGeom>
          <a:noFill/>
        </p:spPr>
        <p:txBody>
          <a:bodyPr wrap="square" rtlCol="0">
            <a:spAutoFit/>
          </a:bodyPr>
          <a:lstStyle/>
          <a:p>
            <a:r>
              <a:rPr lang="da-DK" sz="1800" b="1" i="0" u="none" strike="noStrike" baseline="0" dirty="0">
                <a:solidFill>
                  <a:srgbClr val="58B8DE"/>
                </a:solidFill>
                <a:latin typeface="TrebuchetMS-Bold"/>
              </a:rPr>
              <a:t>Strøgulvhøjde mellem 150-400 mm – før- situationer</a:t>
            </a:r>
            <a:endParaRPr lang="da-DK" dirty="0"/>
          </a:p>
        </p:txBody>
      </p:sp>
    </p:spTree>
    <p:extLst>
      <p:ext uri="{BB962C8B-B14F-4D97-AF65-F5344CB8AC3E}">
        <p14:creationId xmlns:p14="http://schemas.microsoft.com/office/powerpoint/2010/main" val="23338129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9C6FFF-6B20-4B37-BCE2-53F6450E529F}"/>
              </a:ext>
            </a:extLst>
          </p:cNvPr>
          <p:cNvSpPr>
            <a:spLocks noGrp="1"/>
          </p:cNvSpPr>
          <p:nvPr>
            <p:ph type="title"/>
          </p:nvPr>
        </p:nvSpPr>
        <p:spPr>
          <a:xfrm>
            <a:off x="5500467" y="99892"/>
            <a:ext cx="1702191" cy="760290"/>
          </a:xfrm>
        </p:spPr>
        <p:txBody>
          <a:bodyPr/>
          <a:lstStyle/>
          <a:p>
            <a:r>
              <a:rPr lang="da-DK" dirty="0"/>
              <a:t>Efter</a:t>
            </a:r>
          </a:p>
        </p:txBody>
      </p:sp>
      <p:pic>
        <p:nvPicPr>
          <p:cNvPr id="5" name="Pladsholder til indhold 4">
            <a:extLst>
              <a:ext uri="{FF2B5EF4-FFF2-40B4-BE49-F238E27FC236}">
                <a16:creationId xmlns:a16="http://schemas.microsoft.com/office/drawing/2014/main" id="{ED23D9D7-0CFC-4615-87A2-83FF980A62BA}"/>
              </a:ext>
            </a:extLst>
          </p:cNvPr>
          <p:cNvPicPr>
            <a:picLocks noGrp="1" noChangeAspect="1"/>
          </p:cNvPicPr>
          <p:nvPr>
            <p:ph idx="1"/>
          </p:nvPr>
        </p:nvPicPr>
        <p:blipFill>
          <a:blip r:embed="rId3"/>
          <a:stretch>
            <a:fillRect/>
          </a:stretch>
        </p:blipFill>
        <p:spPr>
          <a:xfrm>
            <a:off x="211015" y="99892"/>
            <a:ext cx="5172871" cy="6758108"/>
          </a:xfrm>
        </p:spPr>
      </p:pic>
      <p:pic>
        <p:nvPicPr>
          <p:cNvPr id="7" name="Billede 6">
            <a:extLst>
              <a:ext uri="{FF2B5EF4-FFF2-40B4-BE49-F238E27FC236}">
                <a16:creationId xmlns:a16="http://schemas.microsoft.com/office/drawing/2014/main" id="{C7FE14DA-1182-4381-BBD0-86C858D20F15}"/>
              </a:ext>
            </a:extLst>
          </p:cNvPr>
          <p:cNvPicPr>
            <a:picLocks noChangeAspect="1"/>
          </p:cNvPicPr>
          <p:nvPr/>
        </p:nvPicPr>
        <p:blipFill>
          <a:blip r:embed="rId4"/>
          <a:stretch>
            <a:fillRect/>
          </a:stretch>
        </p:blipFill>
        <p:spPr>
          <a:xfrm>
            <a:off x="5995883" y="782400"/>
            <a:ext cx="5300473" cy="6023265"/>
          </a:xfrm>
          <a:prstGeom prst="rect">
            <a:avLst/>
          </a:prstGeom>
        </p:spPr>
      </p:pic>
    </p:spTree>
    <p:extLst>
      <p:ext uri="{BB962C8B-B14F-4D97-AF65-F5344CB8AC3E}">
        <p14:creationId xmlns:p14="http://schemas.microsoft.com/office/powerpoint/2010/main" val="12755572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79D015-5202-4025-A368-4488323BD512}"/>
              </a:ext>
            </a:extLst>
          </p:cNvPr>
          <p:cNvSpPr>
            <a:spLocks noGrp="1"/>
          </p:cNvSpPr>
          <p:nvPr>
            <p:ph type="title"/>
          </p:nvPr>
        </p:nvSpPr>
        <p:spPr/>
        <p:txBody>
          <a:bodyPr>
            <a:normAutofit/>
          </a:bodyPr>
          <a:lstStyle/>
          <a:p>
            <a:r>
              <a:rPr lang="da-DK" dirty="0"/>
              <a:t>Nyt terrændæk  - en helt anden sag  - udføres som ved strøgulvshøjde større end 400 mm</a:t>
            </a:r>
          </a:p>
        </p:txBody>
      </p:sp>
      <p:pic>
        <p:nvPicPr>
          <p:cNvPr id="4" name="Picture 4" descr="Y:\Personal\IBO\Fotos_Iphone-2014\Dres_terrændæk\IMG_2450.JPG">
            <a:extLst>
              <a:ext uri="{FF2B5EF4-FFF2-40B4-BE49-F238E27FC236}">
                <a16:creationId xmlns:a16="http://schemas.microsoft.com/office/drawing/2014/main" id="{BD2EF04D-18D5-4432-B82A-C0459317499F}"/>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3010486" y="1858608"/>
            <a:ext cx="5824025" cy="4368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4092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C45479-8A39-4B98-AAD5-FC5CB2A58E36}"/>
              </a:ext>
            </a:extLst>
          </p:cNvPr>
          <p:cNvSpPr>
            <a:spLocks noGrp="1"/>
          </p:cNvSpPr>
          <p:nvPr>
            <p:ph type="title"/>
          </p:nvPr>
        </p:nvSpPr>
        <p:spPr>
          <a:xfrm>
            <a:off x="838200" y="365125"/>
            <a:ext cx="10515600" cy="563343"/>
          </a:xfrm>
        </p:spPr>
        <p:txBody>
          <a:bodyPr>
            <a:normAutofit fontScale="90000"/>
          </a:bodyPr>
          <a:lstStyle/>
          <a:p>
            <a:r>
              <a:rPr lang="da-DK" dirty="0"/>
              <a:t>Sådan udføres</a:t>
            </a:r>
          </a:p>
        </p:txBody>
      </p:sp>
      <p:pic>
        <p:nvPicPr>
          <p:cNvPr id="5" name="Pladsholder til indhold 4">
            <a:extLst>
              <a:ext uri="{FF2B5EF4-FFF2-40B4-BE49-F238E27FC236}">
                <a16:creationId xmlns:a16="http://schemas.microsoft.com/office/drawing/2014/main" id="{F0562013-8577-4060-BCBF-F6D0D2D095CA}"/>
              </a:ext>
            </a:extLst>
          </p:cNvPr>
          <p:cNvPicPr>
            <a:picLocks noGrp="1" noChangeAspect="1"/>
          </p:cNvPicPr>
          <p:nvPr>
            <p:ph idx="1"/>
          </p:nvPr>
        </p:nvPicPr>
        <p:blipFill>
          <a:blip r:embed="rId3"/>
          <a:stretch>
            <a:fillRect/>
          </a:stretch>
        </p:blipFill>
        <p:spPr>
          <a:xfrm>
            <a:off x="225085" y="2598438"/>
            <a:ext cx="5256390" cy="4091384"/>
          </a:xfrm>
        </p:spPr>
      </p:pic>
      <p:pic>
        <p:nvPicPr>
          <p:cNvPr id="8" name="Billede 7">
            <a:extLst>
              <a:ext uri="{FF2B5EF4-FFF2-40B4-BE49-F238E27FC236}">
                <a16:creationId xmlns:a16="http://schemas.microsoft.com/office/drawing/2014/main" id="{1758DCCA-E769-44B8-8F96-C3C6AE2DC570}"/>
              </a:ext>
            </a:extLst>
          </p:cNvPr>
          <p:cNvPicPr>
            <a:picLocks noChangeAspect="1"/>
          </p:cNvPicPr>
          <p:nvPr/>
        </p:nvPicPr>
        <p:blipFill>
          <a:blip r:embed="rId4"/>
          <a:stretch>
            <a:fillRect/>
          </a:stretch>
        </p:blipFill>
        <p:spPr>
          <a:xfrm>
            <a:off x="5927188" y="2520975"/>
            <a:ext cx="5737481" cy="4168847"/>
          </a:xfrm>
          <a:prstGeom prst="rect">
            <a:avLst/>
          </a:prstGeom>
        </p:spPr>
      </p:pic>
      <p:sp>
        <p:nvSpPr>
          <p:cNvPr id="9" name="Tekstfelt 8">
            <a:extLst>
              <a:ext uri="{FF2B5EF4-FFF2-40B4-BE49-F238E27FC236}">
                <a16:creationId xmlns:a16="http://schemas.microsoft.com/office/drawing/2014/main" id="{57F0033A-FB2C-477B-BBBF-BB0A51309278}"/>
              </a:ext>
            </a:extLst>
          </p:cNvPr>
          <p:cNvSpPr txBox="1"/>
          <p:nvPr/>
        </p:nvSpPr>
        <p:spPr>
          <a:xfrm>
            <a:off x="207396" y="928468"/>
            <a:ext cx="11439584" cy="1323439"/>
          </a:xfrm>
          <a:prstGeom prst="rect">
            <a:avLst/>
          </a:prstGeom>
          <a:noFill/>
        </p:spPr>
        <p:txBody>
          <a:bodyPr wrap="square" rtlCol="0">
            <a:spAutoFit/>
          </a:bodyPr>
          <a:lstStyle/>
          <a:p>
            <a:pPr marL="342900" indent="-342900">
              <a:buFont typeface="Arial" panose="020B0604020202020204" pitchFamily="34" charset="0"/>
              <a:buChar char="•"/>
            </a:pPr>
            <a:r>
              <a:rPr lang="da-DK" sz="2000" dirty="0"/>
              <a:t>Fjern det eksisterende strøgulv eller det eksisterende lag af </a:t>
            </a:r>
            <a:r>
              <a:rPr lang="da-DK" sz="2000" dirty="0" err="1"/>
              <a:t>letklinker</a:t>
            </a:r>
            <a:r>
              <a:rPr lang="da-DK" sz="2000" dirty="0"/>
              <a:t>-nødder ned til oversiden af det eksisterende lag</a:t>
            </a:r>
          </a:p>
          <a:p>
            <a:pPr marL="342900" indent="-342900">
              <a:buFont typeface="Arial" panose="020B0604020202020204" pitchFamily="34" charset="0"/>
              <a:buChar char="•"/>
            </a:pPr>
            <a:r>
              <a:rPr lang="da-DK" sz="2000" dirty="0"/>
              <a:t>Hvis overfladen er meget ujævn, udlægges et afretningslag, hvorpå man udlægger den trykfaste isolering og støber et nyt betondæk</a:t>
            </a:r>
          </a:p>
        </p:txBody>
      </p:sp>
    </p:spTree>
    <p:extLst>
      <p:ext uri="{BB962C8B-B14F-4D97-AF65-F5344CB8AC3E}">
        <p14:creationId xmlns:p14="http://schemas.microsoft.com/office/powerpoint/2010/main" val="35592083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435152-4F42-49DF-B13B-545C209FE238}"/>
              </a:ext>
            </a:extLst>
          </p:cNvPr>
          <p:cNvSpPr>
            <a:spLocks noGrp="1"/>
          </p:cNvSpPr>
          <p:nvPr>
            <p:ph type="title"/>
          </p:nvPr>
        </p:nvSpPr>
        <p:spPr/>
        <p:txBody>
          <a:bodyPr/>
          <a:lstStyle/>
          <a:p>
            <a:r>
              <a:rPr lang="da-DK" dirty="0"/>
              <a:t>Før</a:t>
            </a:r>
          </a:p>
        </p:txBody>
      </p:sp>
      <p:pic>
        <p:nvPicPr>
          <p:cNvPr id="5" name="Pladsholder til indhold 4">
            <a:extLst>
              <a:ext uri="{FF2B5EF4-FFF2-40B4-BE49-F238E27FC236}">
                <a16:creationId xmlns:a16="http://schemas.microsoft.com/office/drawing/2014/main" id="{E11A5B14-725B-464B-932B-365F49E09034}"/>
              </a:ext>
            </a:extLst>
          </p:cNvPr>
          <p:cNvPicPr>
            <a:picLocks noGrp="1" noChangeAspect="1"/>
          </p:cNvPicPr>
          <p:nvPr>
            <p:ph idx="1"/>
          </p:nvPr>
        </p:nvPicPr>
        <p:blipFill>
          <a:blip r:embed="rId3"/>
          <a:stretch>
            <a:fillRect/>
          </a:stretch>
        </p:blipFill>
        <p:spPr>
          <a:xfrm>
            <a:off x="2190516" y="14859"/>
            <a:ext cx="9682616" cy="6681363"/>
          </a:xfrm>
        </p:spPr>
      </p:pic>
      <p:sp>
        <p:nvSpPr>
          <p:cNvPr id="6" name="Tekstfelt 5">
            <a:extLst>
              <a:ext uri="{FF2B5EF4-FFF2-40B4-BE49-F238E27FC236}">
                <a16:creationId xmlns:a16="http://schemas.microsoft.com/office/drawing/2014/main" id="{070D83D4-5EDD-4AC3-95B6-6D8CB5D90932}"/>
              </a:ext>
            </a:extLst>
          </p:cNvPr>
          <p:cNvSpPr txBox="1"/>
          <p:nvPr/>
        </p:nvSpPr>
        <p:spPr>
          <a:xfrm>
            <a:off x="351692" y="1856935"/>
            <a:ext cx="1744394" cy="923330"/>
          </a:xfrm>
          <a:prstGeom prst="rect">
            <a:avLst/>
          </a:prstGeom>
          <a:noFill/>
        </p:spPr>
        <p:txBody>
          <a:bodyPr wrap="square" rtlCol="0">
            <a:spAutoFit/>
          </a:bodyPr>
          <a:lstStyle/>
          <a:p>
            <a:r>
              <a:rPr lang="da-DK" sz="1800" b="1" i="0" u="none" strike="noStrike" baseline="0" dirty="0">
                <a:solidFill>
                  <a:srgbClr val="58B8DE"/>
                </a:solidFill>
                <a:latin typeface="TrebuchetMS-Bold"/>
              </a:rPr>
              <a:t>Strøgulvhøjder over 400 mm – før situation</a:t>
            </a:r>
            <a:endParaRPr lang="da-DK" dirty="0"/>
          </a:p>
        </p:txBody>
      </p:sp>
    </p:spTree>
    <p:extLst>
      <p:ext uri="{BB962C8B-B14F-4D97-AF65-F5344CB8AC3E}">
        <p14:creationId xmlns:p14="http://schemas.microsoft.com/office/powerpoint/2010/main" val="1149226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A4A8A3-8D01-45C7-A5BA-0A0B1AAB2396}"/>
              </a:ext>
            </a:extLst>
          </p:cNvPr>
          <p:cNvSpPr>
            <a:spLocks noGrp="1"/>
          </p:cNvSpPr>
          <p:nvPr>
            <p:ph type="title"/>
          </p:nvPr>
        </p:nvSpPr>
        <p:spPr>
          <a:xfrm>
            <a:off x="7413672" y="365125"/>
            <a:ext cx="3940127" cy="1325563"/>
          </a:xfrm>
        </p:spPr>
        <p:txBody>
          <a:bodyPr/>
          <a:lstStyle/>
          <a:p>
            <a:r>
              <a:rPr lang="da-DK" dirty="0"/>
              <a:t>1979</a:t>
            </a:r>
          </a:p>
        </p:txBody>
      </p:sp>
      <p:pic>
        <p:nvPicPr>
          <p:cNvPr id="5" name="Pladsholder til indhold 4">
            <a:extLst>
              <a:ext uri="{FF2B5EF4-FFF2-40B4-BE49-F238E27FC236}">
                <a16:creationId xmlns:a16="http://schemas.microsoft.com/office/drawing/2014/main" id="{988B3598-DBCA-4401-A2D1-0733DAC54CB3}"/>
              </a:ext>
            </a:extLst>
          </p:cNvPr>
          <p:cNvPicPr>
            <a:picLocks noGrp="1" noChangeAspect="1"/>
          </p:cNvPicPr>
          <p:nvPr>
            <p:ph idx="1"/>
          </p:nvPr>
        </p:nvPicPr>
        <p:blipFill>
          <a:blip r:embed="rId3"/>
          <a:stretch>
            <a:fillRect/>
          </a:stretch>
        </p:blipFill>
        <p:spPr>
          <a:xfrm>
            <a:off x="646160" y="269228"/>
            <a:ext cx="6767513" cy="3469930"/>
          </a:xfrm>
        </p:spPr>
      </p:pic>
      <p:pic>
        <p:nvPicPr>
          <p:cNvPr id="7" name="Billede 6">
            <a:extLst>
              <a:ext uri="{FF2B5EF4-FFF2-40B4-BE49-F238E27FC236}">
                <a16:creationId xmlns:a16="http://schemas.microsoft.com/office/drawing/2014/main" id="{0D95BA2F-4E17-4332-9F6C-80888E174BA1}"/>
              </a:ext>
            </a:extLst>
          </p:cNvPr>
          <p:cNvPicPr>
            <a:picLocks noChangeAspect="1"/>
          </p:cNvPicPr>
          <p:nvPr/>
        </p:nvPicPr>
        <p:blipFill>
          <a:blip r:embed="rId4"/>
          <a:stretch>
            <a:fillRect/>
          </a:stretch>
        </p:blipFill>
        <p:spPr>
          <a:xfrm>
            <a:off x="6480810" y="3113759"/>
            <a:ext cx="5467350" cy="3524250"/>
          </a:xfrm>
          <a:prstGeom prst="rect">
            <a:avLst/>
          </a:prstGeom>
        </p:spPr>
      </p:pic>
      <p:sp>
        <p:nvSpPr>
          <p:cNvPr id="9" name="Tekstfelt 8">
            <a:extLst>
              <a:ext uri="{FF2B5EF4-FFF2-40B4-BE49-F238E27FC236}">
                <a16:creationId xmlns:a16="http://schemas.microsoft.com/office/drawing/2014/main" id="{8CDEAC97-D7B8-4F44-B9CF-C6E4B0E2C268}"/>
              </a:ext>
            </a:extLst>
          </p:cNvPr>
          <p:cNvSpPr txBox="1"/>
          <p:nvPr/>
        </p:nvSpPr>
        <p:spPr>
          <a:xfrm>
            <a:off x="8553156" y="1591139"/>
            <a:ext cx="2955388" cy="369332"/>
          </a:xfrm>
          <a:prstGeom prst="rect">
            <a:avLst/>
          </a:prstGeom>
          <a:noFill/>
        </p:spPr>
        <p:txBody>
          <a:bodyPr wrap="square" rtlCol="0">
            <a:spAutoFit/>
          </a:bodyPr>
          <a:lstStyle/>
          <a:p>
            <a:r>
              <a:rPr lang="da-DK" dirty="0"/>
              <a:t>0,30 – cirka 75 mm </a:t>
            </a:r>
          </a:p>
        </p:txBody>
      </p:sp>
      <p:pic>
        <p:nvPicPr>
          <p:cNvPr id="11" name="Billede 10" descr="Et billede, der indeholder udendørs, flyver, plan, flyvemaskine&#10;&#10;Automatisk genereret beskrivelse">
            <a:extLst>
              <a:ext uri="{FF2B5EF4-FFF2-40B4-BE49-F238E27FC236}">
                <a16:creationId xmlns:a16="http://schemas.microsoft.com/office/drawing/2014/main" id="{25FCAAD5-4A54-4CE7-B7F8-B333985207E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392511" y="4645642"/>
            <a:ext cx="2774592" cy="1501891"/>
          </a:xfrm>
          <a:prstGeom prst="rect">
            <a:avLst/>
          </a:prstGeom>
        </p:spPr>
      </p:pic>
      <p:cxnSp>
        <p:nvCxnSpPr>
          <p:cNvPr id="13" name="Lige pilforbindelse 12">
            <a:extLst>
              <a:ext uri="{FF2B5EF4-FFF2-40B4-BE49-F238E27FC236}">
                <a16:creationId xmlns:a16="http://schemas.microsoft.com/office/drawing/2014/main" id="{B94B2429-6592-4039-BF11-CEB4AA0554FA}"/>
              </a:ext>
            </a:extLst>
          </p:cNvPr>
          <p:cNvCxnSpPr>
            <a:cxnSpLocks/>
          </p:cNvCxnSpPr>
          <p:nvPr/>
        </p:nvCxnSpPr>
        <p:spPr>
          <a:xfrm>
            <a:off x="5711191" y="5373858"/>
            <a:ext cx="900624" cy="267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Billede 16" descr="Et billede, der indeholder hest, bygning, udendørs, vogn&#10;&#10;Automatisk genereret beskrivelse">
            <a:extLst>
              <a:ext uri="{FF2B5EF4-FFF2-40B4-BE49-F238E27FC236}">
                <a16:creationId xmlns:a16="http://schemas.microsoft.com/office/drawing/2014/main" id="{B0BA03AE-AE5F-4AF5-B51A-A4530F5B5FF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85066" y="3891138"/>
            <a:ext cx="3018295" cy="2876737"/>
          </a:xfrm>
          <a:prstGeom prst="rect">
            <a:avLst/>
          </a:prstGeom>
        </p:spPr>
      </p:pic>
    </p:spTree>
    <p:extLst>
      <p:ext uri="{BB962C8B-B14F-4D97-AF65-F5344CB8AC3E}">
        <p14:creationId xmlns:p14="http://schemas.microsoft.com/office/powerpoint/2010/main" val="149839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A803EB-1870-4C06-B8B4-DEDDD72309AA}"/>
              </a:ext>
            </a:extLst>
          </p:cNvPr>
          <p:cNvSpPr>
            <a:spLocks noGrp="1"/>
          </p:cNvSpPr>
          <p:nvPr>
            <p:ph type="title"/>
          </p:nvPr>
        </p:nvSpPr>
        <p:spPr/>
        <p:txBody>
          <a:bodyPr/>
          <a:lstStyle/>
          <a:p>
            <a:r>
              <a:rPr lang="da-DK" dirty="0"/>
              <a:t>Efter</a:t>
            </a:r>
          </a:p>
        </p:txBody>
      </p:sp>
      <p:sp>
        <p:nvSpPr>
          <p:cNvPr id="3" name="Pladsholder til indhold 2">
            <a:extLst>
              <a:ext uri="{FF2B5EF4-FFF2-40B4-BE49-F238E27FC236}">
                <a16:creationId xmlns:a16="http://schemas.microsoft.com/office/drawing/2014/main" id="{2058A290-E3FE-4FF0-98A0-971AB35CF629}"/>
              </a:ext>
            </a:extLst>
          </p:cNvPr>
          <p:cNvSpPr>
            <a:spLocks noGrp="1"/>
          </p:cNvSpPr>
          <p:nvPr>
            <p:ph idx="1"/>
          </p:nvPr>
        </p:nvSpPr>
        <p:spPr/>
        <p:txBody>
          <a:bodyPr/>
          <a:lstStyle/>
          <a:p>
            <a:endParaRPr lang="da-DK" dirty="0"/>
          </a:p>
        </p:txBody>
      </p:sp>
      <p:pic>
        <p:nvPicPr>
          <p:cNvPr id="5" name="Billede 4">
            <a:extLst>
              <a:ext uri="{FF2B5EF4-FFF2-40B4-BE49-F238E27FC236}">
                <a16:creationId xmlns:a16="http://schemas.microsoft.com/office/drawing/2014/main" id="{7437D87D-115A-4EAB-9057-FBC08838AFDE}"/>
              </a:ext>
            </a:extLst>
          </p:cNvPr>
          <p:cNvPicPr>
            <a:picLocks noChangeAspect="1"/>
          </p:cNvPicPr>
          <p:nvPr/>
        </p:nvPicPr>
        <p:blipFill>
          <a:blip r:embed="rId3"/>
          <a:stretch>
            <a:fillRect/>
          </a:stretch>
        </p:blipFill>
        <p:spPr>
          <a:xfrm>
            <a:off x="3500220" y="77372"/>
            <a:ext cx="8691780" cy="6703255"/>
          </a:xfrm>
          <a:prstGeom prst="rect">
            <a:avLst/>
          </a:prstGeom>
        </p:spPr>
      </p:pic>
      <p:sp>
        <p:nvSpPr>
          <p:cNvPr id="7" name="Tekstfelt 6">
            <a:extLst>
              <a:ext uri="{FF2B5EF4-FFF2-40B4-BE49-F238E27FC236}">
                <a16:creationId xmlns:a16="http://schemas.microsoft.com/office/drawing/2014/main" id="{B693A8F7-5C6F-4A25-BB1B-B283A80711CE}"/>
              </a:ext>
            </a:extLst>
          </p:cNvPr>
          <p:cNvSpPr txBox="1"/>
          <p:nvPr/>
        </p:nvSpPr>
        <p:spPr>
          <a:xfrm>
            <a:off x="633047" y="1690688"/>
            <a:ext cx="2700996" cy="3416320"/>
          </a:xfrm>
          <a:prstGeom prst="rect">
            <a:avLst/>
          </a:prstGeom>
          <a:noFill/>
        </p:spPr>
        <p:txBody>
          <a:bodyPr wrap="square" rtlCol="0">
            <a:spAutoFit/>
          </a:bodyPr>
          <a:lstStyle/>
          <a:p>
            <a:r>
              <a:rPr lang="da-DK" sz="1800" b="1" i="0" u="none" strike="noStrike" baseline="0" dirty="0">
                <a:solidFill>
                  <a:srgbClr val="58B8DE"/>
                </a:solidFill>
                <a:latin typeface="TrebuchetMS-Bold"/>
              </a:rPr>
              <a:t>Strøgulvhøjder over 400 mm – efter situation</a:t>
            </a:r>
          </a:p>
          <a:p>
            <a:endParaRPr lang="da-DK" b="1" dirty="0">
              <a:solidFill>
                <a:srgbClr val="58B8DE"/>
              </a:solidFill>
              <a:latin typeface="TrebuchetMS-Bold"/>
            </a:endParaRPr>
          </a:p>
          <a:p>
            <a:r>
              <a:rPr lang="da-DK" b="1" dirty="0">
                <a:solidFill>
                  <a:srgbClr val="58B8DE"/>
                </a:solidFill>
                <a:latin typeface="TrebuchetMS-Bold"/>
              </a:rPr>
              <a:t>Her støbes nyt terrændæk</a:t>
            </a:r>
          </a:p>
          <a:p>
            <a:endParaRPr lang="da-DK" b="1" dirty="0">
              <a:solidFill>
                <a:srgbClr val="58B8DE"/>
              </a:solidFill>
              <a:latin typeface="TrebuchetMS-Bold"/>
            </a:endParaRPr>
          </a:p>
          <a:p>
            <a:r>
              <a:rPr lang="da-DK" b="1" dirty="0">
                <a:solidFill>
                  <a:srgbClr val="58B8DE"/>
                </a:solidFill>
                <a:latin typeface="TrebuchetMS-Bold"/>
              </a:rPr>
              <a:t>Her skal  sikres</a:t>
            </a:r>
          </a:p>
          <a:p>
            <a:pPr marL="285750" indent="-285750">
              <a:buFont typeface="Arial" panose="020B0604020202020204" pitchFamily="34" charset="0"/>
              <a:buChar char="•"/>
            </a:pPr>
            <a:r>
              <a:rPr lang="da-DK" b="1" dirty="0">
                <a:solidFill>
                  <a:srgbClr val="58B8DE"/>
                </a:solidFill>
                <a:latin typeface="TrebuchetMS-Bold"/>
              </a:rPr>
              <a:t>vandret fugtspærre i bagmure og skillevægge</a:t>
            </a:r>
          </a:p>
          <a:p>
            <a:pPr marL="285750" indent="-285750">
              <a:buFont typeface="Arial" panose="020B0604020202020204" pitchFamily="34" charset="0"/>
              <a:buChar char="•"/>
            </a:pPr>
            <a:r>
              <a:rPr lang="da-DK" b="1" dirty="0">
                <a:solidFill>
                  <a:srgbClr val="58B8DE"/>
                </a:solidFill>
                <a:latin typeface="TrebuchetMS-Bold"/>
              </a:rPr>
              <a:t>Og at  radon ikke siver op</a:t>
            </a:r>
          </a:p>
          <a:p>
            <a:endParaRPr lang="da-DK" dirty="0"/>
          </a:p>
        </p:txBody>
      </p:sp>
    </p:spTree>
    <p:extLst>
      <p:ext uri="{BB962C8B-B14F-4D97-AF65-F5344CB8AC3E}">
        <p14:creationId xmlns:p14="http://schemas.microsoft.com/office/powerpoint/2010/main" val="14862146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DBFBE7-9888-4410-8D76-B638D96D042F}"/>
              </a:ext>
            </a:extLst>
          </p:cNvPr>
          <p:cNvSpPr>
            <a:spLocks noGrp="1"/>
          </p:cNvSpPr>
          <p:nvPr>
            <p:ph type="title"/>
          </p:nvPr>
        </p:nvSpPr>
        <p:spPr/>
        <p:txBody>
          <a:bodyPr>
            <a:normAutofit fontScale="90000"/>
          </a:bodyPr>
          <a:lstStyle/>
          <a:p>
            <a:r>
              <a:rPr lang="da-DK" sz="3600" b="1" i="0" u="none" strike="noStrike" baseline="0" dirty="0">
                <a:solidFill>
                  <a:srgbClr val="58B8DE"/>
                </a:solidFill>
                <a:latin typeface="TrebuchetMS-Bold"/>
              </a:rPr>
              <a:t>SÆRLIGT OPMÆRKSOMHEDSPUNKT: </a:t>
            </a:r>
            <a:br>
              <a:rPr lang="da-DK" sz="3600" b="1" i="0" u="none" strike="noStrike" baseline="0" dirty="0">
                <a:solidFill>
                  <a:srgbClr val="58B8DE"/>
                </a:solidFill>
                <a:latin typeface="TrebuchetMS-Bold"/>
              </a:rPr>
            </a:br>
            <a:r>
              <a:rPr lang="da-DK" sz="3600" b="1" dirty="0">
                <a:solidFill>
                  <a:srgbClr val="58B8DE"/>
                </a:solidFill>
                <a:latin typeface="TrebuchetMS-Bold"/>
              </a:rPr>
              <a:t>Skadelige stoffer og mikroorganismer</a:t>
            </a:r>
            <a:br>
              <a:rPr lang="da-DK" sz="2000" dirty="0"/>
            </a:br>
            <a:endParaRPr lang="da-DK" sz="3600" dirty="0"/>
          </a:p>
        </p:txBody>
      </p:sp>
      <p:sp>
        <p:nvSpPr>
          <p:cNvPr id="3" name="Pladsholder til indhold 2">
            <a:extLst>
              <a:ext uri="{FF2B5EF4-FFF2-40B4-BE49-F238E27FC236}">
                <a16:creationId xmlns:a16="http://schemas.microsoft.com/office/drawing/2014/main" id="{F502D62D-71B4-437C-AF09-2ED946BCF0EE}"/>
              </a:ext>
            </a:extLst>
          </p:cNvPr>
          <p:cNvSpPr>
            <a:spLocks noGrp="1"/>
          </p:cNvSpPr>
          <p:nvPr>
            <p:ph idx="1"/>
          </p:nvPr>
        </p:nvSpPr>
        <p:spPr/>
        <p:txBody>
          <a:bodyPr/>
          <a:lstStyle/>
          <a:p>
            <a:pPr marL="0" indent="0" algn="l">
              <a:buNone/>
            </a:pPr>
            <a:r>
              <a:rPr lang="da-DK" dirty="0"/>
              <a:t>Skadelige stoffer og mikroorganismer</a:t>
            </a:r>
          </a:p>
          <a:p>
            <a:pPr marL="0" indent="0" algn="l">
              <a:buNone/>
            </a:pPr>
            <a:r>
              <a:rPr lang="da-DK" dirty="0"/>
              <a:t>Skimmelsvampevækst</a:t>
            </a:r>
          </a:p>
          <a:p>
            <a:pPr marL="0" indent="0" algn="l">
              <a:buNone/>
            </a:pPr>
            <a:r>
              <a:rPr lang="da-DK" dirty="0"/>
              <a:t>Asbest</a:t>
            </a:r>
          </a:p>
          <a:p>
            <a:pPr marL="0" indent="0" algn="l">
              <a:buNone/>
            </a:pPr>
            <a:r>
              <a:rPr lang="da-DK" dirty="0"/>
              <a:t>PAH-er</a:t>
            </a:r>
          </a:p>
          <a:p>
            <a:pPr marL="0" indent="0" algn="l">
              <a:buNone/>
            </a:pPr>
            <a:r>
              <a:rPr lang="da-DK" dirty="0"/>
              <a:t>Ældre typer mineraluld</a:t>
            </a:r>
          </a:p>
          <a:p>
            <a:pPr marL="0" indent="0" algn="l">
              <a:buNone/>
            </a:pPr>
            <a:r>
              <a:rPr lang="da-DK" dirty="0"/>
              <a:t>PCB</a:t>
            </a:r>
          </a:p>
        </p:txBody>
      </p:sp>
      <p:pic>
        <p:nvPicPr>
          <p:cNvPr id="5" name="Billede 4">
            <a:extLst>
              <a:ext uri="{FF2B5EF4-FFF2-40B4-BE49-F238E27FC236}">
                <a16:creationId xmlns:a16="http://schemas.microsoft.com/office/drawing/2014/main" id="{D50486D1-1A55-4962-9E33-1FE5E6CDE1D5}"/>
              </a:ext>
            </a:extLst>
          </p:cNvPr>
          <p:cNvPicPr>
            <a:picLocks noChangeAspect="1"/>
          </p:cNvPicPr>
          <p:nvPr/>
        </p:nvPicPr>
        <p:blipFill>
          <a:blip r:embed="rId3"/>
          <a:stretch>
            <a:fillRect/>
          </a:stretch>
        </p:blipFill>
        <p:spPr>
          <a:xfrm>
            <a:off x="5505690" y="2648556"/>
            <a:ext cx="2541029" cy="3359478"/>
          </a:xfrm>
          <a:prstGeom prst="rect">
            <a:avLst/>
          </a:prstGeom>
        </p:spPr>
      </p:pic>
    </p:spTree>
    <p:extLst>
      <p:ext uri="{BB962C8B-B14F-4D97-AF65-F5344CB8AC3E}">
        <p14:creationId xmlns:p14="http://schemas.microsoft.com/office/powerpoint/2010/main" val="37488128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D3D287-8D71-46B2-B310-377A9D5F1F66}"/>
              </a:ext>
            </a:extLst>
          </p:cNvPr>
          <p:cNvSpPr>
            <a:spLocks noGrp="1"/>
          </p:cNvSpPr>
          <p:nvPr>
            <p:ph type="title"/>
          </p:nvPr>
        </p:nvSpPr>
        <p:spPr>
          <a:xfrm>
            <a:off x="711591" y="1"/>
            <a:ext cx="10515600" cy="717452"/>
          </a:xfrm>
        </p:spPr>
        <p:txBody>
          <a:bodyPr>
            <a:normAutofit/>
          </a:bodyPr>
          <a:lstStyle/>
          <a:p>
            <a:r>
              <a:rPr lang="da-DK" sz="2000" b="1" dirty="0">
                <a:solidFill>
                  <a:srgbClr val="58B8DE"/>
                </a:solidFill>
                <a:latin typeface="TrebuchetMS-Bold"/>
              </a:rPr>
              <a:t>SÆRLIGT OPMÆRKSOMHEDSPUNKT: </a:t>
            </a:r>
            <a:r>
              <a:rPr lang="da-DK" sz="2400" b="1" dirty="0">
                <a:solidFill>
                  <a:srgbClr val="58B8DE"/>
                </a:solidFill>
                <a:latin typeface="TrebuchetMS-Bold"/>
              </a:rPr>
              <a:t>va</a:t>
            </a:r>
            <a:r>
              <a:rPr lang="da-DK" sz="2400" b="1" i="0" u="none" strike="noStrike" baseline="0" dirty="0">
                <a:solidFill>
                  <a:srgbClr val="58B8DE"/>
                </a:solidFill>
                <a:latin typeface="TrebuchetMS-Bold"/>
              </a:rPr>
              <a:t>ndret fugtspærre</a:t>
            </a:r>
            <a:endParaRPr lang="da-DK" sz="2400" dirty="0"/>
          </a:p>
        </p:txBody>
      </p:sp>
      <p:pic>
        <p:nvPicPr>
          <p:cNvPr id="5" name="Pladsholder til indhold 4">
            <a:extLst>
              <a:ext uri="{FF2B5EF4-FFF2-40B4-BE49-F238E27FC236}">
                <a16:creationId xmlns:a16="http://schemas.microsoft.com/office/drawing/2014/main" id="{7964CC59-80EC-4227-B30E-494D46BD3AF9}"/>
              </a:ext>
            </a:extLst>
          </p:cNvPr>
          <p:cNvPicPr>
            <a:picLocks noGrp="1" noChangeAspect="1"/>
          </p:cNvPicPr>
          <p:nvPr>
            <p:ph idx="1"/>
          </p:nvPr>
        </p:nvPicPr>
        <p:blipFill>
          <a:blip r:embed="rId3"/>
          <a:stretch>
            <a:fillRect/>
          </a:stretch>
        </p:blipFill>
        <p:spPr>
          <a:xfrm>
            <a:off x="509243" y="2310606"/>
            <a:ext cx="10196410" cy="4547394"/>
          </a:xfrm>
        </p:spPr>
      </p:pic>
      <p:sp>
        <p:nvSpPr>
          <p:cNvPr id="6" name="Tekstfelt 5">
            <a:extLst>
              <a:ext uri="{FF2B5EF4-FFF2-40B4-BE49-F238E27FC236}">
                <a16:creationId xmlns:a16="http://schemas.microsoft.com/office/drawing/2014/main" id="{6C1F19B8-A717-436C-83C6-B0AD16E8D7A9}"/>
              </a:ext>
            </a:extLst>
          </p:cNvPr>
          <p:cNvSpPr txBox="1"/>
          <p:nvPr/>
        </p:nvSpPr>
        <p:spPr>
          <a:xfrm>
            <a:off x="201637" y="562708"/>
            <a:ext cx="11788725" cy="1631216"/>
          </a:xfrm>
          <a:prstGeom prst="rect">
            <a:avLst/>
          </a:prstGeom>
          <a:noFill/>
        </p:spPr>
        <p:txBody>
          <a:bodyPr wrap="square" rtlCol="0">
            <a:spAutoFit/>
          </a:bodyPr>
          <a:lstStyle/>
          <a:p>
            <a:pPr marL="342900" indent="-342900" algn="l">
              <a:buFont typeface="Arial" panose="020B0604020202020204" pitchFamily="34" charset="0"/>
              <a:buChar char="•"/>
            </a:pPr>
            <a:r>
              <a:rPr lang="da-DK" sz="2000" dirty="0">
                <a:latin typeface="TrebuchetMS"/>
              </a:rPr>
              <a:t>V</a:t>
            </a:r>
            <a:r>
              <a:rPr lang="da-DK" sz="2000" b="0" i="0" u="none" strike="noStrike" baseline="0" dirty="0">
                <a:latin typeface="TrebuchetMS"/>
              </a:rPr>
              <a:t>andret fugtspærre  skal stikke ud af ydervægge og skillevægge på begge sider, dvs. ind- og</a:t>
            </a:r>
          </a:p>
          <a:p>
            <a:pPr marL="342900" indent="-342900" algn="l">
              <a:buFont typeface="Arial" panose="020B0604020202020204" pitchFamily="34" charset="0"/>
              <a:buChar char="•"/>
            </a:pPr>
            <a:r>
              <a:rPr lang="da-DK" sz="2000" b="0" i="0" u="none" strike="noStrike" baseline="0" dirty="0">
                <a:latin typeface="TrebuchetMS"/>
              </a:rPr>
              <a:t>Udvendigt</a:t>
            </a:r>
          </a:p>
          <a:p>
            <a:pPr marL="342900" indent="-342900" algn="l">
              <a:buFont typeface="Arial" panose="020B0604020202020204" pitchFamily="34" charset="0"/>
              <a:buChar char="•"/>
            </a:pPr>
            <a:r>
              <a:rPr lang="da-DK" sz="2000" b="0" i="0" u="none" strike="noStrike" baseline="0" dirty="0">
                <a:latin typeface="TrebuchetMS"/>
              </a:rPr>
              <a:t>Løsningerne er ikk</a:t>
            </a:r>
            <a:r>
              <a:rPr lang="da-DK" sz="2000" dirty="0">
                <a:latin typeface="TrebuchetMS"/>
              </a:rPr>
              <a:t>e lette: </a:t>
            </a:r>
          </a:p>
          <a:p>
            <a:pPr marL="800100" lvl="1" indent="-342900">
              <a:buFont typeface="Arial" panose="020B0604020202020204" pitchFamily="34" charset="0"/>
              <a:buChar char="•"/>
            </a:pPr>
            <a:r>
              <a:rPr lang="da-DK" sz="2000" b="0" i="0" u="none" strike="noStrike" baseline="0" dirty="0">
                <a:latin typeface="TrebuchetMS"/>
              </a:rPr>
              <a:t>Bitumenbaseret vandret fugtspærre med overlæg</a:t>
            </a:r>
          </a:p>
          <a:p>
            <a:pPr marL="800100" lvl="1" indent="-342900">
              <a:buFont typeface="Arial" panose="020B0604020202020204" pitchFamily="34" charset="0"/>
              <a:buChar char="•"/>
            </a:pPr>
            <a:r>
              <a:rPr lang="da-DK" sz="2000" dirty="0">
                <a:latin typeface="TrebuchetMS"/>
              </a:rPr>
              <a:t>Stålplader i gennemgående liggefuge</a:t>
            </a:r>
            <a:endParaRPr lang="da-DK" sz="2000" b="0" i="0" u="none" strike="noStrike" baseline="0" dirty="0">
              <a:latin typeface="TrebuchetMS"/>
            </a:endParaRPr>
          </a:p>
        </p:txBody>
      </p:sp>
    </p:spTree>
    <p:extLst>
      <p:ext uri="{BB962C8B-B14F-4D97-AF65-F5344CB8AC3E}">
        <p14:creationId xmlns:p14="http://schemas.microsoft.com/office/powerpoint/2010/main" val="20477183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1442964E-0111-4B15-A4CD-0D789FE6C291}"/>
              </a:ext>
            </a:extLst>
          </p:cNvPr>
          <p:cNvPicPr>
            <a:picLocks noGrp="1" noChangeAspect="1"/>
          </p:cNvPicPr>
          <p:nvPr>
            <p:ph idx="1"/>
          </p:nvPr>
        </p:nvPicPr>
        <p:blipFill>
          <a:blip r:embed="rId3"/>
          <a:stretch>
            <a:fillRect/>
          </a:stretch>
        </p:blipFill>
        <p:spPr>
          <a:xfrm>
            <a:off x="7120743" y="987552"/>
            <a:ext cx="5071257" cy="4882895"/>
          </a:xfrm>
        </p:spPr>
      </p:pic>
      <p:sp>
        <p:nvSpPr>
          <p:cNvPr id="4" name="Titel 1">
            <a:extLst>
              <a:ext uri="{FF2B5EF4-FFF2-40B4-BE49-F238E27FC236}">
                <a16:creationId xmlns:a16="http://schemas.microsoft.com/office/drawing/2014/main" id="{1034B8B5-D772-48FE-A931-520EFE009D3F}"/>
              </a:ext>
            </a:extLst>
          </p:cNvPr>
          <p:cNvSpPr>
            <a:spLocks noGrp="1"/>
          </p:cNvSpPr>
          <p:nvPr>
            <p:ph type="title"/>
          </p:nvPr>
        </p:nvSpPr>
        <p:spPr>
          <a:xfrm>
            <a:off x="838200" y="365126"/>
            <a:ext cx="10515600" cy="872832"/>
          </a:xfrm>
        </p:spPr>
        <p:txBody>
          <a:bodyPr>
            <a:normAutofit fontScale="90000"/>
          </a:bodyPr>
          <a:lstStyle/>
          <a:p>
            <a:r>
              <a:rPr lang="da-DK" sz="3600" b="1" i="0" u="none" strike="noStrike" baseline="0" dirty="0">
                <a:solidFill>
                  <a:srgbClr val="58B8DE"/>
                </a:solidFill>
                <a:latin typeface="TrebuchetMS-Bold"/>
              </a:rPr>
              <a:t>SÆRLIGT OPMÆRKSOMHEDSPUNKT: </a:t>
            </a:r>
            <a:br>
              <a:rPr lang="da-DK" sz="3600" b="1" i="0" u="none" strike="noStrike" baseline="0" dirty="0">
                <a:solidFill>
                  <a:srgbClr val="58B8DE"/>
                </a:solidFill>
                <a:latin typeface="TrebuchetMS-Bold"/>
              </a:rPr>
            </a:br>
            <a:r>
              <a:rPr lang="da-DK" sz="3600" b="1" i="0" u="none" strike="noStrike" baseline="0" dirty="0">
                <a:solidFill>
                  <a:srgbClr val="58B8DE"/>
                </a:solidFill>
                <a:latin typeface="TrebuchetMS-Bold"/>
              </a:rPr>
              <a:t>Fugtspærre på betondæk – 1) måling af fugt – enkel metode</a:t>
            </a:r>
            <a:br>
              <a:rPr lang="da-DK" sz="2000" dirty="0"/>
            </a:br>
            <a:endParaRPr lang="da-DK" sz="3600" dirty="0"/>
          </a:p>
        </p:txBody>
      </p:sp>
      <p:sp>
        <p:nvSpPr>
          <p:cNvPr id="7" name="Tekstfelt 6">
            <a:extLst>
              <a:ext uri="{FF2B5EF4-FFF2-40B4-BE49-F238E27FC236}">
                <a16:creationId xmlns:a16="http://schemas.microsoft.com/office/drawing/2014/main" id="{F13939A1-EECA-4597-A303-1A3572AC6117}"/>
              </a:ext>
            </a:extLst>
          </p:cNvPr>
          <p:cNvSpPr txBox="1"/>
          <p:nvPr/>
        </p:nvSpPr>
        <p:spPr>
          <a:xfrm>
            <a:off x="466725" y="1828800"/>
            <a:ext cx="6654018" cy="2954655"/>
          </a:xfrm>
          <a:prstGeom prst="rect">
            <a:avLst/>
          </a:prstGeom>
          <a:noFill/>
        </p:spPr>
        <p:txBody>
          <a:bodyPr wrap="square" rtlCol="0">
            <a:spAutoFit/>
          </a:bodyPr>
          <a:lstStyle/>
          <a:p>
            <a:pPr marL="285750" indent="-285750">
              <a:buFont typeface="Arial" panose="020B0604020202020204" pitchFamily="34" charset="0"/>
              <a:buChar char="•"/>
            </a:pPr>
            <a:r>
              <a:rPr lang="da-DK" sz="2400" dirty="0">
                <a:latin typeface="TrebuchetMS"/>
              </a:rPr>
              <a:t>K</a:t>
            </a:r>
            <a:r>
              <a:rPr lang="da-DK" sz="2400" b="0" i="0" u="none" strike="noStrike" baseline="0" dirty="0">
                <a:latin typeface="TrebuchetMS"/>
              </a:rPr>
              <a:t>læb et stykke folie på betondækket og læg en måler til måling af relativ luftfugtighed og temperatur under folien</a:t>
            </a:r>
          </a:p>
          <a:p>
            <a:pPr marL="285750" indent="-285750" algn="l">
              <a:buFont typeface="Arial" panose="020B0604020202020204" pitchFamily="34" charset="0"/>
              <a:buChar char="•"/>
            </a:pPr>
            <a:r>
              <a:rPr lang="da-DK" sz="2400" b="0" i="0" u="none" strike="noStrike" baseline="0" dirty="0">
                <a:latin typeface="TrebuchetMS"/>
              </a:rPr>
              <a:t>Efter ca. 4 døgn fås en indikation af, hvilket fugtniveau der bliver, når betondækket inddækkes med gulvbelægningen.</a:t>
            </a:r>
          </a:p>
          <a:p>
            <a:pPr marL="285750" indent="-285750" algn="l">
              <a:buFont typeface="Arial" panose="020B0604020202020204" pitchFamily="34" charset="0"/>
              <a:buChar char="•"/>
            </a:pPr>
            <a:r>
              <a:rPr lang="da-DK" sz="2400" dirty="0">
                <a:latin typeface="TrebuchetMS"/>
              </a:rPr>
              <a:t>RF skal altid være under 75 % - afhængigt af gulv</a:t>
            </a:r>
            <a:endParaRPr lang="da-DK" sz="2400" b="0" i="0" u="none" strike="noStrike" baseline="0" dirty="0">
              <a:latin typeface="TrebuchetMS"/>
            </a:endParaRPr>
          </a:p>
          <a:p>
            <a:pPr algn="l"/>
            <a:endParaRPr lang="da-DK" dirty="0"/>
          </a:p>
        </p:txBody>
      </p:sp>
    </p:spTree>
    <p:extLst>
      <p:ext uri="{BB962C8B-B14F-4D97-AF65-F5344CB8AC3E}">
        <p14:creationId xmlns:p14="http://schemas.microsoft.com/office/powerpoint/2010/main" val="25362381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6EE30A3E-0B7D-4C9A-8D45-3800CC20B55C}"/>
              </a:ext>
            </a:extLst>
          </p:cNvPr>
          <p:cNvPicPr>
            <a:picLocks noGrp="1" noChangeAspect="1"/>
          </p:cNvPicPr>
          <p:nvPr>
            <p:ph idx="1"/>
          </p:nvPr>
        </p:nvPicPr>
        <p:blipFill>
          <a:blip r:embed="rId3"/>
          <a:stretch>
            <a:fillRect/>
          </a:stretch>
        </p:blipFill>
        <p:spPr>
          <a:xfrm>
            <a:off x="196948" y="2961245"/>
            <a:ext cx="8078812" cy="3760023"/>
          </a:xfrm>
        </p:spPr>
      </p:pic>
      <p:sp>
        <p:nvSpPr>
          <p:cNvPr id="4" name="Titel 1">
            <a:extLst>
              <a:ext uri="{FF2B5EF4-FFF2-40B4-BE49-F238E27FC236}">
                <a16:creationId xmlns:a16="http://schemas.microsoft.com/office/drawing/2014/main" id="{38D1E97B-34D6-4D0E-ADB2-E4DBBBDEC221}"/>
              </a:ext>
            </a:extLst>
          </p:cNvPr>
          <p:cNvSpPr>
            <a:spLocks noGrp="1"/>
          </p:cNvSpPr>
          <p:nvPr>
            <p:ph type="title"/>
          </p:nvPr>
        </p:nvSpPr>
        <p:spPr>
          <a:xfrm>
            <a:off x="838200" y="365125"/>
            <a:ext cx="10515600" cy="661817"/>
          </a:xfrm>
        </p:spPr>
        <p:txBody>
          <a:bodyPr>
            <a:normAutofit fontScale="90000"/>
          </a:bodyPr>
          <a:lstStyle/>
          <a:p>
            <a:r>
              <a:rPr lang="da-DK" sz="3600" b="1" i="0" u="none" strike="noStrike" baseline="0" dirty="0">
                <a:solidFill>
                  <a:srgbClr val="58B8DE"/>
                </a:solidFill>
                <a:latin typeface="TrebuchetMS-Bold"/>
              </a:rPr>
              <a:t>SÆRLIGT OPMÆRKSOMHEDSPUNKT: </a:t>
            </a:r>
            <a:br>
              <a:rPr lang="da-DK" sz="3600" b="1" i="0" u="none" strike="noStrike" baseline="0" dirty="0">
                <a:solidFill>
                  <a:srgbClr val="58B8DE"/>
                </a:solidFill>
                <a:latin typeface="TrebuchetMS-Bold"/>
              </a:rPr>
            </a:br>
            <a:r>
              <a:rPr lang="da-DK" sz="3600" b="1" i="0" u="none" strike="noStrike" baseline="0" dirty="0">
                <a:solidFill>
                  <a:srgbClr val="58B8DE"/>
                </a:solidFill>
                <a:latin typeface="TrebuchetMS-Bold"/>
              </a:rPr>
              <a:t>Fugtspærre på betondæk – 2) Bitumenbaseret membran</a:t>
            </a:r>
            <a:br>
              <a:rPr lang="da-DK" sz="2000" dirty="0"/>
            </a:br>
            <a:endParaRPr lang="da-DK" sz="3600" dirty="0"/>
          </a:p>
        </p:txBody>
      </p:sp>
      <p:pic>
        <p:nvPicPr>
          <p:cNvPr id="8" name="Billede 7">
            <a:extLst>
              <a:ext uri="{FF2B5EF4-FFF2-40B4-BE49-F238E27FC236}">
                <a16:creationId xmlns:a16="http://schemas.microsoft.com/office/drawing/2014/main" id="{934D176B-FAB3-4E01-B137-A56AF87DECE3}"/>
              </a:ext>
            </a:extLst>
          </p:cNvPr>
          <p:cNvPicPr>
            <a:picLocks noChangeAspect="1"/>
          </p:cNvPicPr>
          <p:nvPr/>
        </p:nvPicPr>
        <p:blipFill>
          <a:blip r:embed="rId4"/>
          <a:stretch>
            <a:fillRect/>
          </a:stretch>
        </p:blipFill>
        <p:spPr>
          <a:xfrm>
            <a:off x="8411747" y="3193292"/>
            <a:ext cx="3583305" cy="3299583"/>
          </a:xfrm>
          <a:prstGeom prst="rect">
            <a:avLst/>
          </a:prstGeom>
        </p:spPr>
      </p:pic>
      <p:sp>
        <p:nvSpPr>
          <p:cNvPr id="10" name="Tekstfelt 9">
            <a:extLst>
              <a:ext uri="{FF2B5EF4-FFF2-40B4-BE49-F238E27FC236}">
                <a16:creationId xmlns:a16="http://schemas.microsoft.com/office/drawing/2014/main" id="{D92ACB14-0BDF-4AB1-B596-95D6A6DE75AB}"/>
              </a:ext>
            </a:extLst>
          </p:cNvPr>
          <p:cNvSpPr txBox="1"/>
          <p:nvPr/>
        </p:nvSpPr>
        <p:spPr>
          <a:xfrm>
            <a:off x="196948" y="1153551"/>
            <a:ext cx="11521440" cy="1200329"/>
          </a:xfrm>
          <a:prstGeom prst="rect">
            <a:avLst/>
          </a:prstGeom>
          <a:noFill/>
        </p:spPr>
        <p:txBody>
          <a:bodyPr wrap="square" rtlCol="0">
            <a:spAutoFit/>
          </a:bodyPr>
          <a:lstStyle/>
          <a:p>
            <a:r>
              <a:rPr lang="da-DK" sz="2400" dirty="0"/>
              <a:t>Membranen </a:t>
            </a:r>
            <a:r>
              <a:rPr lang="da-DK" sz="2400" dirty="0" err="1"/>
              <a:t>påsvejses</a:t>
            </a:r>
            <a:r>
              <a:rPr lang="da-DK" sz="2400" dirty="0"/>
              <a:t> eller brændes</a:t>
            </a:r>
          </a:p>
          <a:p>
            <a:r>
              <a:rPr lang="da-DK" sz="2400" dirty="0"/>
              <a:t>Herved desinficeres betonoverfladen, og der skabes et iltfattigt lag mellem beton og pap</a:t>
            </a:r>
          </a:p>
          <a:p>
            <a:r>
              <a:rPr lang="da-DK" sz="2400" dirty="0" err="1"/>
              <a:t>Kontrolér</a:t>
            </a:r>
            <a:r>
              <a:rPr lang="da-DK" sz="2400" dirty="0"/>
              <a:t> membranens vedhæftning til underlaget  med trækprøve </a:t>
            </a:r>
          </a:p>
        </p:txBody>
      </p:sp>
    </p:spTree>
    <p:extLst>
      <p:ext uri="{BB962C8B-B14F-4D97-AF65-F5344CB8AC3E}">
        <p14:creationId xmlns:p14="http://schemas.microsoft.com/office/powerpoint/2010/main" val="33438704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C8DB8899-9169-4DA7-B4B9-71DE82FDE952}"/>
              </a:ext>
            </a:extLst>
          </p:cNvPr>
          <p:cNvPicPr>
            <a:picLocks noChangeAspect="1"/>
          </p:cNvPicPr>
          <p:nvPr/>
        </p:nvPicPr>
        <p:blipFill>
          <a:blip r:embed="rId3"/>
          <a:stretch>
            <a:fillRect/>
          </a:stretch>
        </p:blipFill>
        <p:spPr>
          <a:xfrm>
            <a:off x="293509" y="3067673"/>
            <a:ext cx="8892502" cy="3686798"/>
          </a:xfrm>
          <a:prstGeom prst="rect">
            <a:avLst/>
          </a:prstGeom>
        </p:spPr>
      </p:pic>
      <p:pic>
        <p:nvPicPr>
          <p:cNvPr id="13" name="Pladsholder til indhold 12">
            <a:extLst>
              <a:ext uri="{FF2B5EF4-FFF2-40B4-BE49-F238E27FC236}">
                <a16:creationId xmlns:a16="http://schemas.microsoft.com/office/drawing/2014/main" id="{43857823-9802-4F6D-B2CF-D2530254CC5D}"/>
              </a:ext>
            </a:extLst>
          </p:cNvPr>
          <p:cNvPicPr>
            <a:picLocks noGrp="1" noChangeAspect="1"/>
          </p:cNvPicPr>
          <p:nvPr>
            <p:ph idx="1"/>
          </p:nvPr>
        </p:nvPicPr>
        <p:blipFill>
          <a:blip r:embed="rId4"/>
          <a:stretch>
            <a:fillRect/>
          </a:stretch>
        </p:blipFill>
        <p:spPr>
          <a:xfrm>
            <a:off x="0" y="0"/>
            <a:ext cx="9216964" cy="3067673"/>
          </a:xfrm>
        </p:spPr>
      </p:pic>
      <p:sp>
        <p:nvSpPr>
          <p:cNvPr id="14" name="Tekstfelt 13">
            <a:extLst>
              <a:ext uri="{FF2B5EF4-FFF2-40B4-BE49-F238E27FC236}">
                <a16:creationId xmlns:a16="http://schemas.microsoft.com/office/drawing/2014/main" id="{DCC9504C-DEB4-4F86-8EC8-B245DED5D328}"/>
              </a:ext>
            </a:extLst>
          </p:cNvPr>
          <p:cNvSpPr txBox="1"/>
          <p:nvPr/>
        </p:nvSpPr>
        <p:spPr>
          <a:xfrm>
            <a:off x="9467557" y="520505"/>
            <a:ext cx="2430934" cy="2677656"/>
          </a:xfrm>
          <a:prstGeom prst="rect">
            <a:avLst/>
          </a:prstGeom>
          <a:noFill/>
        </p:spPr>
        <p:txBody>
          <a:bodyPr wrap="square" rtlCol="0">
            <a:spAutoFit/>
          </a:bodyPr>
          <a:lstStyle/>
          <a:p>
            <a:r>
              <a:rPr lang="da-DK" sz="2800" dirty="0"/>
              <a:t>Membranens tilslutning til de vandrette fugtspærrer – med egnet fugemasse</a:t>
            </a:r>
          </a:p>
        </p:txBody>
      </p:sp>
    </p:spTree>
    <p:extLst>
      <p:ext uri="{BB962C8B-B14F-4D97-AF65-F5344CB8AC3E}">
        <p14:creationId xmlns:p14="http://schemas.microsoft.com/office/powerpoint/2010/main" val="15543769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B290FF-4FEB-46F5-AFA8-CFB3C1F6EF94}"/>
              </a:ext>
            </a:extLst>
          </p:cNvPr>
          <p:cNvSpPr>
            <a:spLocks noGrp="1"/>
          </p:cNvSpPr>
          <p:nvPr>
            <p:ph type="title"/>
          </p:nvPr>
        </p:nvSpPr>
        <p:spPr/>
        <p:txBody>
          <a:bodyPr/>
          <a:lstStyle/>
          <a:p>
            <a:r>
              <a:rPr lang="da-DK" dirty="0"/>
              <a:t>Radon</a:t>
            </a:r>
          </a:p>
        </p:txBody>
      </p:sp>
      <p:sp>
        <p:nvSpPr>
          <p:cNvPr id="3" name="Pladsholder til indhold 2">
            <a:extLst>
              <a:ext uri="{FF2B5EF4-FFF2-40B4-BE49-F238E27FC236}">
                <a16:creationId xmlns:a16="http://schemas.microsoft.com/office/drawing/2014/main" id="{54179FA5-0749-4249-AE3A-DD1B70D52CE2}"/>
              </a:ext>
            </a:extLst>
          </p:cNvPr>
          <p:cNvSpPr>
            <a:spLocks noGrp="1"/>
          </p:cNvSpPr>
          <p:nvPr>
            <p:ph idx="1"/>
          </p:nvPr>
        </p:nvSpPr>
        <p:spPr>
          <a:xfrm>
            <a:off x="838200" y="1825625"/>
            <a:ext cx="5257800" cy="4351338"/>
          </a:xfrm>
        </p:spPr>
        <p:txBody>
          <a:bodyPr/>
          <a:lstStyle/>
          <a:p>
            <a:r>
              <a:rPr lang="da-DK" dirty="0"/>
              <a:t>Krav om </a:t>
            </a:r>
            <a:r>
              <a:rPr lang="da-DK" dirty="0" err="1"/>
              <a:t>maks</a:t>
            </a:r>
            <a:r>
              <a:rPr lang="da-DK" dirty="0"/>
              <a:t> 100 Bq/m3 i nybyggeri</a:t>
            </a:r>
          </a:p>
          <a:p>
            <a:r>
              <a:rPr lang="da-DK" dirty="0"/>
              <a:t>Anbefaling om </a:t>
            </a:r>
            <a:r>
              <a:rPr lang="da-DK" dirty="0" err="1"/>
              <a:t>maks</a:t>
            </a:r>
            <a:r>
              <a:rPr lang="da-DK" dirty="0"/>
              <a:t> 100 Bq/m3 ved renovering</a:t>
            </a:r>
          </a:p>
          <a:p>
            <a:pPr marL="0" indent="0">
              <a:buNone/>
            </a:pPr>
            <a:r>
              <a:rPr lang="da-DK" dirty="0"/>
              <a:t>Der radonsikres ved at ventilere, tætne og etablere radonsug</a:t>
            </a:r>
          </a:p>
          <a:p>
            <a:pPr marL="0" indent="0">
              <a:buNone/>
            </a:pPr>
            <a:endParaRPr lang="da-DK" dirty="0"/>
          </a:p>
          <a:p>
            <a:endParaRPr lang="da-DK" dirty="0"/>
          </a:p>
        </p:txBody>
      </p:sp>
      <p:pic>
        <p:nvPicPr>
          <p:cNvPr id="5" name="Billede 4">
            <a:extLst>
              <a:ext uri="{FF2B5EF4-FFF2-40B4-BE49-F238E27FC236}">
                <a16:creationId xmlns:a16="http://schemas.microsoft.com/office/drawing/2014/main" id="{B7C8734A-8F64-4AE3-B0FC-25A97352F95C}"/>
              </a:ext>
            </a:extLst>
          </p:cNvPr>
          <p:cNvPicPr>
            <a:picLocks noChangeAspect="1"/>
          </p:cNvPicPr>
          <p:nvPr/>
        </p:nvPicPr>
        <p:blipFill>
          <a:blip r:embed="rId3"/>
          <a:stretch>
            <a:fillRect/>
          </a:stretch>
        </p:blipFill>
        <p:spPr>
          <a:xfrm>
            <a:off x="6096000" y="486176"/>
            <a:ext cx="6003235" cy="4084983"/>
          </a:xfrm>
          <a:prstGeom prst="rect">
            <a:avLst/>
          </a:prstGeom>
        </p:spPr>
      </p:pic>
      <p:sp>
        <p:nvSpPr>
          <p:cNvPr id="6" name="Tekstfelt 5">
            <a:extLst>
              <a:ext uri="{FF2B5EF4-FFF2-40B4-BE49-F238E27FC236}">
                <a16:creationId xmlns:a16="http://schemas.microsoft.com/office/drawing/2014/main" id="{0F07CF15-AEA4-482C-BCD0-7A2A6A3871FF}"/>
              </a:ext>
            </a:extLst>
          </p:cNvPr>
          <p:cNvSpPr txBox="1"/>
          <p:nvPr/>
        </p:nvSpPr>
        <p:spPr>
          <a:xfrm>
            <a:off x="7212546" y="5050895"/>
            <a:ext cx="3770142" cy="646331"/>
          </a:xfrm>
          <a:prstGeom prst="rect">
            <a:avLst/>
          </a:prstGeom>
          <a:noFill/>
        </p:spPr>
        <p:txBody>
          <a:bodyPr wrap="square" rtlCol="0">
            <a:spAutoFit/>
          </a:bodyPr>
          <a:lstStyle/>
          <a:p>
            <a:r>
              <a:rPr lang="da-DK" sz="1800" b="0" i="0" u="none" strike="noStrike" baseline="0">
                <a:latin typeface="OpenSans-Light"/>
              </a:rPr>
              <a:t>Kilde: SBi-anvisning 233 Radonsikring af nye bygninger</a:t>
            </a:r>
            <a:endParaRPr lang="da-DK" dirty="0"/>
          </a:p>
        </p:txBody>
      </p:sp>
    </p:spTree>
    <p:extLst>
      <p:ext uri="{BB962C8B-B14F-4D97-AF65-F5344CB8AC3E}">
        <p14:creationId xmlns:p14="http://schemas.microsoft.com/office/powerpoint/2010/main" val="1669387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0FCDC2-F0C5-46C1-906E-DF634E92551A}"/>
              </a:ext>
            </a:extLst>
          </p:cNvPr>
          <p:cNvSpPr>
            <a:spLocks noGrp="1"/>
          </p:cNvSpPr>
          <p:nvPr>
            <p:ph type="title"/>
          </p:nvPr>
        </p:nvSpPr>
        <p:spPr>
          <a:xfrm>
            <a:off x="373966" y="253219"/>
            <a:ext cx="10515600" cy="295421"/>
          </a:xfrm>
        </p:spPr>
        <p:txBody>
          <a:bodyPr>
            <a:normAutofit fontScale="90000"/>
          </a:bodyPr>
          <a:lstStyle/>
          <a:p>
            <a:r>
              <a:rPr lang="da-DK" dirty="0"/>
              <a:t>Radonsikring – lufttæthed mod jord</a:t>
            </a:r>
          </a:p>
        </p:txBody>
      </p:sp>
      <p:sp>
        <p:nvSpPr>
          <p:cNvPr id="3" name="Pladsholder til indhold 2">
            <a:extLst>
              <a:ext uri="{FF2B5EF4-FFF2-40B4-BE49-F238E27FC236}">
                <a16:creationId xmlns:a16="http://schemas.microsoft.com/office/drawing/2014/main" id="{90D33CBB-AD27-417E-AA95-60F2008BC561}"/>
              </a:ext>
            </a:extLst>
          </p:cNvPr>
          <p:cNvSpPr>
            <a:spLocks noGrp="1"/>
          </p:cNvSpPr>
          <p:nvPr>
            <p:ph idx="1"/>
          </p:nvPr>
        </p:nvSpPr>
        <p:spPr>
          <a:xfrm>
            <a:off x="1035147" y="1253331"/>
            <a:ext cx="8868508" cy="4351338"/>
          </a:xfrm>
        </p:spPr>
        <p:txBody>
          <a:bodyPr/>
          <a:lstStyle/>
          <a:p>
            <a:r>
              <a:rPr lang="da-DK" dirty="0"/>
              <a:t>Membranløsninger på eksisterende terrændæk</a:t>
            </a:r>
          </a:p>
          <a:p>
            <a:r>
              <a:rPr lang="da-DK" dirty="0"/>
              <a:t>Eller udskiftning af terrændæk</a:t>
            </a:r>
          </a:p>
          <a:p>
            <a:pPr lvl="1"/>
            <a:r>
              <a:rPr lang="da-DK" dirty="0"/>
              <a:t>Tæthed af 11 mm armeret betondæk</a:t>
            </a:r>
          </a:p>
          <a:p>
            <a:pPr lvl="1"/>
            <a:r>
              <a:rPr lang="da-DK" dirty="0"/>
              <a:t>Membran over eller under det nye terrændæk</a:t>
            </a:r>
          </a:p>
          <a:p>
            <a:r>
              <a:rPr lang="da-DK" dirty="0"/>
              <a:t>Lufttætte  samling med fugtmembran i vægge</a:t>
            </a:r>
          </a:p>
          <a:p>
            <a:r>
              <a:rPr lang="da-DK" dirty="0"/>
              <a:t>Tætning og samlinger elastiske</a:t>
            </a:r>
          </a:p>
          <a:p>
            <a:endParaRPr lang="da-DK" dirty="0"/>
          </a:p>
        </p:txBody>
      </p:sp>
      <p:pic>
        <p:nvPicPr>
          <p:cNvPr id="6" name="Billede 5">
            <a:extLst>
              <a:ext uri="{FF2B5EF4-FFF2-40B4-BE49-F238E27FC236}">
                <a16:creationId xmlns:a16="http://schemas.microsoft.com/office/drawing/2014/main" id="{55103E38-7876-416B-97D6-F3249324C793}"/>
              </a:ext>
            </a:extLst>
          </p:cNvPr>
          <p:cNvPicPr>
            <a:picLocks noChangeAspect="1"/>
          </p:cNvPicPr>
          <p:nvPr/>
        </p:nvPicPr>
        <p:blipFill>
          <a:blip r:embed="rId3"/>
          <a:stretch>
            <a:fillRect/>
          </a:stretch>
        </p:blipFill>
        <p:spPr>
          <a:xfrm>
            <a:off x="8131127" y="3438129"/>
            <a:ext cx="3827534" cy="3166652"/>
          </a:xfrm>
          <a:prstGeom prst="rect">
            <a:avLst/>
          </a:prstGeom>
        </p:spPr>
      </p:pic>
      <p:pic>
        <p:nvPicPr>
          <p:cNvPr id="8" name="Billede 7">
            <a:extLst>
              <a:ext uri="{FF2B5EF4-FFF2-40B4-BE49-F238E27FC236}">
                <a16:creationId xmlns:a16="http://schemas.microsoft.com/office/drawing/2014/main" id="{D8CBDAFF-467B-4D63-9925-668755199C44}"/>
              </a:ext>
            </a:extLst>
          </p:cNvPr>
          <p:cNvPicPr>
            <a:picLocks noChangeAspect="1"/>
          </p:cNvPicPr>
          <p:nvPr/>
        </p:nvPicPr>
        <p:blipFill>
          <a:blip r:embed="rId4"/>
          <a:stretch>
            <a:fillRect/>
          </a:stretch>
        </p:blipFill>
        <p:spPr>
          <a:xfrm>
            <a:off x="534572" y="4292155"/>
            <a:ext cx="3184599" cy="2312626"/>
          </a:xfrm>
          <a:prstGeom prst="rect">
            <a:avLst/>
          </a:prstGeom>
        </p:spPr>
      </p:pic>
      <p:sp>
        <p:nvSpPr>
          <p:cNvPr id="9" name="Tekstfelt 8">
            <a:extLst>
              <a:ext uri="{FF2B5EF4-FFF2-40B4-BE49-F238E27FC236}">
                <a16:creationId xmlns:a16="http://schemas.microsoft.com/office/drawing/2014/main" id="{F37110C0-105F-4A9D-880B-9B39A4261D69}"/>
              </a:ext>
            </a:extLst>
          </p:cNvPr>
          <p:cNvSpPr txBox="1"/>
          <p:nvPr/>
        </p:nvSpPr>
        <p:spPr>
          <a:xfrm>
            <a:off x="3882683" y="5781822"/>
            <a:ext cx="3657600" cy="646331"/>
          </a:xfrm>
          <a:prstGeom prst="rect">
            <a:avLst/>
          </a:prstGeom>
          <a:noFill/>
        </p:spPr>
        <p:txBody>
          <a:bodyPr wrap="square" rtlCol="0">
            <a:spAutoFit/>
          </a:bodyPr>
          <a:lstStyle/>
          <a:p>
            <a:r>
              <a:rPr lang="da-DK" sz="1800" b="0" i="1" u="none" strike="noStrike" baseline="0" dirty="0">
                <a:latin typeface="TrebuchetMS-Italic"/>
              </a:rPr>
              <a:t>Radonsikring af samling mellem terrændæk og tilstødende vægge.</a:t>
            </a:r>
            <a:endParaRPr lang="da-DK" dirty="0"/>
          </a:p>
        </p:txBody>
      </p:sp>
    </p:spTree>
    <p:extLst>
      <p:ext uri="{BB962C8B-B14F-4D97-AF65-F5344CB8AC3E}">
        <p14:creationId xmlns:p14="http://schemas.microsoft.com/office/powerpoint/2010/main" val="2881482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875CE3-8CF8-4167-B84C-43E77BEFFA3C}"/>
              </a:ext>
            </a:extLst>
          </p:cNvPr>
          <p:cNvSpPr>
            <a:spLocks noGrp="1"/>
          </p:cNvSpPr>
          <p:nvPr>
            <p:ph type="title"/>
          </p:nvPr>
        </p:nvSpPr>
        <p:spPr>
          <a:xfrm>
            <a:off x="275492" y="196948"/>
            <a:ext cx="10515600" cy="593408"/>
          </a:xfrm>
        </p:spPr>
        <p:txBody>
          <a:bodyPr>
            <a:normAutofit fontScale="90000"/>
          </a:bodyPr>
          <a:lstStyle/>
          <a:p>
            <a:r>
              <a:rPr lang="da-DK" dirty="0"/>
              <a:t>Radonsug</a:t>
            </a:r>
          </a:p>
        </p:txBody>
      </p:sp>
      <p:sp>
        <p:nvSpPr>
          <p:cNvPr id="3" name="Pladsholder til indhold 2">
            <a:extLst>
              <a:ext uri="{FF2B5EF4-FFF2-40B4-BE49-F238E27FC236}">
                <a16:creationId xmlns:a16="http://schemas.microsoft.com/office/drawing/2014/main" id="{179EC945-8339-4903-B9A9-F82D4E964AC0}"/>
              </a:ext>
            </a:extLst>
          </p:cNvPr>
          <p:cNvSpPr>
            <a:spLocks noGrp="1"/>
          </p:cNvSpPr>
          <p:nvPr>
            <p:ph idx="1"/>
          </p:nvPr>
        </p:nvSpPr>
        <p:spPr>
          <a:xfrm>
            <a:off x="838200" y="790356"/>
            <a:ext cx="10515600" cy="5386607"/>
          </a:xfrm>
        </p:spPr>
        <p:txBody>
          <a:bodyPr/>
          <a:lstStyle/>
          <a:p>
            <a:r>
              <a:rPr lang="da-DK" dirty="0"/>
              <a:t>Etablér eller forbered til radonsug ved udskiftning af terrændæk</a:t>
            </a:r>
          </a:p>
          <a:p>
            <a:r>
              <a:rPr lang="da-DK" dirty="0" err="1"/>
              <a:t>Suglag</a:t>
            </a:r>
            <a:r>
              <a:rPr lang="da-DK" dirty="0"/>
              <a:t> af singels, grus eller andet med mellemrum til undertryk under isolering</a:t>
            </a:r>
          </a:p>
          <a:p>
            <a:r>
              <a:rPr lang="da-DK" dirty="0"/>
              <a:t>Udlæg drænslanger, som føres over terrændæk</a:t>
            </a:r>
          </a:p>
          <a:p>
            <a:r>
              <a:rPr lang="da-DK" dirty="0"/>
              <a:t>Radonsug i eksisterende terrændæk, hvis der er </a:t>
            </a:r>
            <a:r>
              <a:rPr lang="da-DK" dirty="0" err="1"/>
              <a:t>suglag</a:t>
            </a:r>
            <a:r>
              <a:rPr lang="da-DK" dirty="0"/>
              <a:t> under terrændæk</a:t>
            </a:r>
          </a:p>
        </p:txBody>
      </p:sp>
      <p:pic>
        <p:nvPicPr>
          <p:cNvPr id="6" name="Billede 5">
            <a:extLst>
              <a:ext uri="{FF2B5EF4-FFF2-40B4-BE49-F238E27FC236}">
                <a16:creationId xmlns:a16="http://schemas.microsoft.com/office/drawing/2014/main" id="{ED2462DB-7631-4782-BAAB-63DC6520E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8109" y="4211692"/>
            <a:ext cx="7591865" cy="2336819"/>
          </a:xfrm>
          <a:prstGeom prst="rect">
            <a:avLst/>
          </a:prstGeom>
        </p:spPr>
      </p:pic>
    </p:spTree>
    <p:extLst>
      <p:ext uri="{BB962C8B-B14F-4D97-AF65-F5344CB8AC3E}">
        <p14:creationId xmlns:p14="http://schemas.microsoft.com/office/powerpoint/2010/main" val="31179532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8CCECE-4FAB-4466-AF01-3926E17660A5}"/>
              </a:ext>
            </a:extLst>
          </p:cNvPr>
          <p:cNvSpPr>
            <a:spLocks noGrp="1"/>
          </p:cNvSpPr>
          <p:nvPr>
            <p:ph type="title"/>
          </p:nvPr>
        </p:nvSpPr>
        <p:spPr>
          <a:xfrm>
            <a:off x="838200" y="149551"/>
            <a:ext cx="10515600" cy="847261"/>
          </a:xfrm>
        </p:spPr>
        <p:txBody>
          <a:bodyPr/>
          <a:lstStyle/>
          <a:p>
            <a:r>
              <a:rPr lang="da-DK" dirty="0"/>
              <a:t>Fundamenter</a:t>
            </a:r>
          </a:p>
        </p:txBody>
      </p:sp>
      <p:sp>
        <p:nvSpPr>
          <p:cNvPr id="3" name="Pladsholder til indhold 2">
            <a:extLst>
              <a:ext uri="{FF2B5EF4-FFF2-40B4-BE49-F238E27FC236}">
                <a16:creationId xmlns:a16="http://schemas.microsoft.com/office/drawing/2014/main" id="{B7170D5F-6CCA-4100-9800-37E627814BA4}"/>
              </a:ext>
            </a:extLst>
          </p:cNvPr>
          <p:cNvSpPr>
            <a:spLocks noGrp="1"/>
          </p:cNvSpPr>
          <p:nvPr>
            <p:ph idx="1"/>
          </p:nvPr>
        </p:nvSpPr>
        <p:spPr>
          <a:xfrm>
            <a:off x="838200" y="986666"/>
            <a:ext cx="10515600" cy="1452147"/>
          </a:xfrm>
        </p:spPr>
        <p:txBody>
          <a:bodyPr>
            <a:normAutofit fontScale="77500" lnSpcReduction="20000"/>
          </a:bodyPr>
          <a:lstStyle/>
          <a:p>
            <a:r>
              <a:rPr lang="da-DK" dirty="0"/>
              <a:t>Undersøg om understøbning af fundamenter er nødvendigt </a:t>
            </a:r>
          </a:p>
          <a:p>
            <a:r>
              <a:rPr lang="da-DK" dirty="0"/>
              <a:t>Særligt til skillevægge kan det være nødvendigt</a:t>
            </a:r>
          </a:p>
          <a:p>
            <a:r>
              <a:rPr lang="da-DK" dirty="0"/>
              <a:t>Der SKAL ikke  lægges 300 mm, hvis understøbning er nødvendig</a:t>
            </a:r>
          </a:p>
          <a:p>
            <a:r>
              <a:rPr lang="da-DK" dirty="0"/>
              <a:t>Ved syldstensfundamenter kan udføres en kantstøbning</a:t>
            </a:r>
          </a:p>
          <a:p>
            <a:endParaRPr lang="da-DK" dirty="0"/>
          </a:p>
        </p:txBody>
      </p:sp>
      <p:pic>
        <p:nvPicPr>
          <p:cNvPr id="5" name="Billede 4">
            <a:extLst>
              <a:ext uri="{FF2B5EF4-FFF2-40B4-BE49-F238E27FC236}">
                <a16:creationId xmlns:a16="http://schemas.microsoft.com/office/drawing/2014/main" id="{73BC5841-0AFA-4B85-B127-5FA87DBFBA21}"/>
              </a:ext>
            </a:extLst>
          </p:cNvPr>
          <p:cNvPicPr>
            <a:picLocks noChangeAspect="1"/>
          </p:cNvPicPr>
          <p:nvPr/>
        </p:nvPicPr>
        <p:blipFill>
          <a:blip r:embed="rId3"/>
          <a:stretch>
            <a:fillRect/>
          </a:stretch>
        </p:blipFill>
        <p:spPr>
          <a:xfrm>
            <a:off x="476260" y="2466953"/>
            <a:ext cx="4868077" cy="3417391"/>
          </a:xfrm>
          <a:prstGeom prst="rect">
            <a:avLst/>
          </a:prstGeom>
        </p:spPr>
      </p:pic>
      <p:pic>
        <p:nvPicPr>
          <p:cNvPr id="7" name="Billede 6">
            <a:extLst>
              <a:ext uri="{FF2B5EF4-FFF2-40B4-BE49-F238E27FC236}">
                <a16:creationId xmlns:a16="http://schemas.microsoft.com/office/drawing/2014/main" id="{C09DC9C7-C093-469C-9FAE-AD41D512CC88}"/>
              </a:ext>
            </a:extLst>
          </p:cNvPr>
          <p:cNvPicPr>
            <a:picLocks noChangeAspect="1"/>
          </p:cNvPicPr>
          <p:nvPr/>
        </p:nvPicPr>
        <p:blipFill>
          <a:blip r:embed="rId4"/>
          <a:stretch>
            <a:fillRect/>
          </a:stretch>
        </p:blipFill>
        <p:spPr>
          <a:xfrm>
            <a:off x="7300408" y="2436973"/>
            <a:ext cx="4415332" cy="4114646"/>
          </a:xfrm>
          <a:prstGeom prst="rect">
            <a:avLst/>
          </a:prstGeom>
        </p:spPr>
      </p:pic>
      <p:sp>
        <p:nvSpPr>
          <p:cNvPr id="10" name="Tekstfelt 9">
            <a:extLst>
              <a:ext uri="{FF2B5EF4-FFF2-40B4-BE49-F238E27FC236}">
                <a16:creationId xmlns:a16="http://schemas.microsoft.com/office/drawing/2014/main" id="{345BDE45-9FDD-44BD-BCA1-3091EFA4C457}"/>
              </a:ext>
            </a:extLst>
          </p:cNvPr>
          <p:cNvSpPr txBox="1"/>
          <p:nvPr/>
        </p:nvSpPr>
        <p:spPr>
          <a:xfrm>
            <a:off x="476260" y="5912484"/>
            <a:ext cx="4953870" cy="646331"/>
          </a:xfrm>
          <a:prstGeom prst="rect">
            <a:avLst/>
          </a:prstGeom>
          <a:noFill/>
        </p:spPr>
        <p:txBody>
          <a:bodyPr wrap="square" rtlCol="0">
            <a:spAutoFit/>
          </a:bodyPr>
          <a:lstStyle/>
          <a:p>
            <a:pPr algn="l"/>
            <a:r>
              <a:rPr lang="da-DK" sz="1800" b="0" i="1" u="none" strike="noStrike" baseline="0" dirty="0">
                <a:latin typeface="TrebuchetMS-Italic"/>
              </a:rPr>
              <a:t>Understøbte skillevægsfundamenter</a:t>
            </a:r>
          </a:p>
          <a:p>
            <a:pPr algn="l"/>
            <a:r>
              <a:rPr lang="da-DK" sz="1800" b="0" i="1" u="none" strike="noStrike" baseline="0" dirty="0">
                <a:latin typeface="TrebuchetMS-Italic"/>
              </a:rPr>
              <a:t>efter udgravning til ny terrændækskonstruktion</a:t>
            </a:r>
            <a:endParaRPr lang="da-DK" dirty="0"/>
          </a:p>
        </p:txBody>
      </p:sp>
    </p:spTree>
    <p:extLst>
      <p:ext uri="{BB962C8B-B14F-4D97-AF65-F5344CB8AC3E}">
        <p14:creationId xmlns:p14="http://schemas.microsoft.com/office/powerpoint/2010/main" val="3867179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B4DC95-3F90-44E2-BCD1-49FAA85528A8}"/>
              </a:ext>
            </a:extLst>
          </p:cNvPr>
          <p:cNvSpPr>
            <a:spLocks noGrp="1"/>
          </p:cNvSpPr>
          <p:nvPr>
            <p:ph type="title"/>
          </p:nvPr>
        </p:nvSpPr>
        <p:spPr/>
        <p:txBody>
          <a:bodyPr/>
          <a:lstStyle/>
          <a:p>
            <a:r>
              <a:rPr lang="da-DK" dirty="0"/>
              <a:t> det samme i 1982</a:t>
            </a:r>
          </a:p>
        </p:txBody>
      </p:sp>
      <p:pic>
        <p:nvPicPr>
          <p:cNvPr id="9" name="Pladsholder til indhold 8">
            <a:extLst>
              <a:ext uri="{FF2B5EF4-FFF2-40B4-BE49-F238E27FC236}">
                <a16:creationId xmlns:a16="http://schemas.microsoft.com/office/drawing/2014/main" id="{8FB0A9D7-5127-4A01-B5DB-9E9A7C0AF7EC}"/>
              </a:ext>
            </a:extLst>
          </p:cNvPr>
          <p:cNvPicPr>
            <a:picLocks noGrp="1" noChangeAspect="1"/>
          </p:cNvPicPr>
          <p:nvPr>
            <p:ph idx="1"/>
          </p:nvPr>
        </p:nvPicPr>
        <p:blipFill>
          <a:blip r:embed="rId3"/>
          <a:stretch>
            <a:fillRect/>
          </a:stretch>
        </p:blipFill>
        <p:spPr>
          <a:xfrm>
            <a:off x="675250" y="1828899"/>
            <a:ext cx="7551713" cy="4213456"/>
          </a:xfrm>
        </p:spPr>
      </p:pic>
    </p:spTree>
    <p:extLst>
      <p:ext uri="{BB962C8B-B14F-4D97-AF65-F5344CB8AC3E}">
        <p14:creationId xmlns:p14="http://schemas.microsoft.com/office/powerpoint/2010/main" val="27528275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5ACF88-CB2E-498D-AB54-5939C74F3341}"/>
              </a:ext>
            </a:extLst>
          </p:cNvPr>
          <p:cNvSpPr>
            <a:spLocks noGrp="1"/>
          </p:cNvSpPr>
          <p:nvPr>
            <p:ph type="title"/>
          </p:nvPr>
        </p:nvSpPr>
        <p:spPr/>
        <p:txBody>
          <a:bodyPr/>
          <a:lstStyle/>
          <a:p>
            <a:r>
              <a:rPr lang="da-DK" dirty="0"/>
              <a:t>Materialevalg</a:t>
            </a:r>
          </a:p>
        </p:txBody>
      </p:sp>
      <p:sp>
        <p:nvSpPr>
          <p:cNvPr id="3" name="Pladsholder til indhold 2">
            <a:extLst>
              <a:ext uri="{FF2B5EF4-FFF2-40B4-BE49-F238E27FC236}">
                <a16:creationId xmlns:a16="http://schemas.microsoft.com/office/drawing/2014/main" id="{1C5818B5-01AA-4853-B875-3B9C02C8EF27}"/>
              </a:ext>
            </a:extLst>
          </p:cNvPr>
          <p:cNvSpPr>
            <a:spLocks noGrp="1"/>
          </p:cNvSpPr>
          <p:nvPr>
            <p:ph idx="1"/>
          </p:nvPr>
        </p:nvSpPr>
        <p:spPr/>
        <p:txBody>
          <a:bodyPr>
            <a:normAutofit/>
          </a:bodyPr>
          <a:lstStyle/>
          <a:p>
            <a:r>
              <a:rPr lang="da-DK" dirty="0"/>
              <a:t>Isolering med god lambdaværdi og lang holdbarhed under terrændæk</a:t>
            </a:r>
          </a:p>
          <a:p>
            <a:r>
              <a:rPr lang="da-DK" dirty="0"/>
              <a:t>Rette betontype</a:t>
            </a:r>
          </a:p>
          <a:p>
            <a:pPr lvl="1"/>
            <a:r>
              <a:rPr lang="da-DK" dirty="0"/>
              <a:t>Ved tyndt betonlag: rette type og armering</a:t>
            </a:r>
          </a:p>
          <a:p>
            <a:pPr lvl="1"/>
            <a:r>
              <a:rPr lang="da-DK" dirty="0"/>
              <a:t>Ved kort renoveringstid: Selvudtørrende</a:t>
            </a:r>
          </a:p>
          <a:p>
            <a:r>
              <a:rPr lang="da-DK" dirty="0"/>
              <a:t>Fugtmembraner vælges med egenskaber til opgaven</a:t>
            </a:r>
          </a:p>
          <a:p>
            <a:pPr lvl="1"/>
            <a:r>
              <a:rPr lang="da-DK" dirty="0"/>
              <a:t>Godkendt til indeklimaet</a:t>
            </a:r>
          </a:p>
          <a:p>
            <a:pPr lvl="1"/>
            <a:r>
              <a:rPr lang="da-DK" dirty="0"/>
              <a:t>Egnet til fugtigt underlag og vedhæfter tilstrækkeligt</a:t>
            </a:r>
          </a:p>
          <a:p>
            <a:pPr lvl="1"/>
            <a:r>
              <a:rPr lang="da-DK" dirty="0"/>
              <a:t>Radonmembraner er elastiske</a:t>
            </a:r>
          </a:p>
          <a:p>
            <a:pPr lvl="1"/>
            <a:r>
              <a:rPr lang="da-DK" dirty="0"/>
              <a:t>Mekanisk  belastede fugtspærrer ikke perforeres</a:t>
            </a:r>
          </a:p>
          <a:p>
            <a:pPr lvl="1"/>
            <a:r>
              <a:rPr lang="da-DK" dirty="0"/>
              <a:t>At materialer passer sammen</a:t>
            </a:r>
          </a:p>
        </p:txBody>
      </p:sp>
      <p:pic>
        <p:nvPicPr>
          <p:cNvPr id="5" name="Billede 4">
            <a:extLst>
              <a:ext uri="{FF2B5EF4-FFF2-40B4-BE49-F238E27FC236}">
                <a16:creationId xmlns:a16="http://schemas.microsoft.com/office/drawing/2014/main" id="{1B582739-86D4-40FB-95B6-088B1A604EDB}"/>
              </a:ext>
            </a:extLst>
          </p:cNvPr>
          <p:cNvPicPr>
            <a:picLocks noChangeAspect="1"/>
          </p:cNvPicPr>
          <p:nvPr/>
        </p:nvPicPr>
        <p:blipFill>
          <a:blip r:embed="rId3"/>
          <a:stretch>
            <a:fillRect/>
          </a:stretch>
        </p:blipFill>
        <p:spPr>
          <a:xfrm>
            <a:off x="8806375" y="4102567"/>
            <a:ext cx="3021598" cy="2209333"/>
          </a:xfrm>
          <a:prstGeom prst="rect">
            <a:avLst/>
          </a:prstGeom>
        </p:spPr>
      </p:pic>
      <p:pic>
        <p:nvPicPr>
          <p:cNvPr id="7" name="Billede 6">
            <a:extLst>
              <a:ext uri="{FF2B5EF4-FFF2-40B4-BE49-F238E27FC236}">
                <a16:creationId xmlns:a16="http://schemas.microsoft.com/office/drawing/2014/main" id="{A664F400-E13C-4879-97B4-873D48EAE670}"/>
              </a:ext>
            </a:extLst>
          </p:cNvPr>
          <p:cNvPicPr>
            <a:picLocks noChangeAspect="1"/>
          </p:cNvPicPr>
          <p:nvPr/>
        </p:nvPicPr>
        <p:blipFill>
          <a:blip r:embed="rId4"/>
          <a:stretch>
            <a:fillRect/>
          </a:stretch>
        </p:blipFill>
        <p:spPr>
          <a:xfrm>
            <a:off x="8853289" y="2407653"/>
            <a:ext cx="2974684" cy="1359620"/>
          </a:xfrm>
          <a:prstGeom prst="rect">
            <a:avLst/>
          </a:prstGeom>
        </p:spPr>
      </p:pic>
    </p:spTree>
    <p:extLst>
      <p:ext uri="{BB962C8B-B14F-4D97-AF65-F5344CB8AC3E}">
        <p14:creationId xmlns:p14="http://schemas.microsoft.com/office/powerpoint/2010/main" val="14665072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55DF1A-4FDF-41C9-8EE2-1B3C741FF20A}"/>
              </a:ext>
            </a:extLst>
          </p:cNvPr>
          <p:cNvSpPr>
            <a:spLocks noGrp="1"/>
          </p:cNvSpPr>
          <p:nvPr>
            <p:ph type="title"/>
          </p:nvPr>
        </p:nvSpPr>
        <p:spPr/>
        <p:txBody>
          <a:bodyPr/>
          <a:lstStyle/>
          <a:p>
            <a:r>
              <a:rPr lang="da-DK" dirty="0"/>
              <a:t>Hvornår skal tilkaldes en rådgiver – og hvilken</a:t>
            </a:r>
          </a:p>
        </p:txBody>
      </p:sp>
      <p:pic>
        <p:nvPicPr>
          <p:cNvPr id="5" name="Pladsholder til indhold 4">
            <a:extLst>
              <a:ext uri="{FF2B5EF4-FFF2-40B4-BE49-F238E27FC236}">
                <a16:creationId xmlns:a16="http://schemas.microsoft.com/office/drawing/2014/main" id="{679C068A-45BF-43CB-91FC-BF4B99D2F79E}"/>
              </a:ext>
            </a:extLst>
          </p:cNvPr>
          <p:cNvPicPr>
            <a:picLocks noGrp="1" noChangeAspect="1"/>
          </p:cNvPicPr>
          <p:nvPr>
            <p:ph idx="1"/>
          </p:nvPr>
        </p:nvPicPr>
        <p:blipFill>
          <a:blip r:embed="rId3"/>
          <a:stretch>
            <a:fillRect/>
          </a:stretch>
        </p:blipFill>
        <p:spPr>
          <a:xfrm>
            <a:off x="838200" y="1390467"/>
            <a:ext cx="4254305" cy="5102408"/>
          </a:xfrm>
        </p:spPr>
      </p:pic>
    </p:spTree>
    <p:extLst>
      <p:ext uri="{BB962C8B-B14F-4D97-AF65-F5344CB8AC3E}">
        <p14:creationId xmlns:p14="http://schemas.microsoft.com/office/powerpoint/2010/main" val="26182920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3A2029-AE6A-4F02-89B7-1BDEE1DE1D0C}"/>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4F8CF434-F1E4-42CB-9595-6C45BF6D4B69}"/>
              </a:ext>
            </a:extLst>
          </p:cNvPr>
          <p:cNvSpPr>
            <a:spLocks noGrp="1"/>
          </p:cNvSpPr>
          <p:nvPr>
            <p:ph idx="1"/>
          </p:nvPr>
        </p:nvSpPr>
        <p:spPr/>
        <p:txBody>
          <a:bodyPr/>
          <a:lstStyle/>
          <a:p>
            <a:r>
              <a:rPr lang="da-DK" dirty="0"/>
              <a:t>Slut for nu</a:t>
            </a:r>
          </a:p>
        </p:txBody>
      </p:sp>
    </p:spTree>
    <p:extLst>
      <p:ext uri="{BB962C8B-B14F-4D97-AF65-F5344CB8AC3E}">
        <p14:creationId xmlns:p14="http://schemas.microsoft.com/office/powerpoint/2010/main" val="275323278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DF22F492AE8914D8B73C3E3C23F308D" ma:contentTypeVersion="31" ma:contentTypeDescription="Opret et nyt dokument." ma:contentTypeScope="" ma:versionID="1028beaa144d05e948369b987caf50e3">
  <xsd:schema xmlns:xsd="http://www.w3.org/2001/XMLSchema" xmlns:xs="http://www.w3.org/2001/XMLSchema" xmlns:p="http://schemas.microsoft.com/office/2006/metadata/properties" xmlns:ns1="http://schemas.microsoft.com/sharepoint/v3" xmlns:ns2="b1cfadd8-d294-4d34-bc36-10edd03a80b3" xmlns:ns3="57e246f5-a181-4ddd-bcfa-8f2bd33c0c9c" targetNamespace="http://schemas.microsoft.com/office/2006/metadata/properties" ma:root="true" ma:fieldsID="9e062dd460a46b14fcff5ecb85d09ee7" ns1:_="" ns2:_="" ns3:_="">
    <xsd:import namespace="http://schemas.microsoft.com/sharepoint/v3"/>
    <xsd:import namespace="b1cfadd8-d294-4d34-bc36-10edd03a80b3"/>
    <xsd:import namespace="57e246f5-a181-4ddd-bcfa-8f2bd33c0c9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Filtype" minOccurs="0"/>
                <xsd:element ref="ns3:SharedWithUsers" minOccurs="0"/>
                <xsd:element ref="ns3:SharedWithDetails" minOccurs="0"/>
                <xsd:element ref="ns1:_ip_UnifiedCompliancePolicyProperties" minOccurs="0"/>
                <xsd:element ref="ns1:_ip_UnifiedCompliancePolicyUIActio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Test"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Egenskaber for Unified Compliance Policy" ma:hidden="true" ma:internalName="_ip_UnifiedCompliancePolicyProperties">
      <xsd:simpleType>
        <xsd:restriction base="dms:Note"/>
      </xsd:simpleType>
    </xsd:element>
    <xsd:element name="_ip_UnifiedCompliancePolicyUIAction" ma:index="21" nillable="true" ma:displayName="Handling for Unified Compliance Policy-grænseflad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cfadd8-d294-4d34-bc36-10edd03a80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description="" ma:indexed="true"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Filtype" ma:index="17" nillable="true" ma:displayName="Filtype" ma:format="Dropdown" ma:indexed="true" ma:internalName="Filtype">
      <xsd:simpleType>
        <xsd:restriction base="dms:Text">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Billedmærker" ma:readOnly="false" ma:fieldId="{5cf76f15-5ced-4ddc-b409-7134ff3c332f}" ma:taxonomyMulti="true" ma:sspId="fcff2bff-98dc-460d-973e-03f7511429f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Test" ma:index="28" nillable="true" ma:displayName="Test" ma:format="Dropdown" ma:list="UserInfo" ma:SharePointGroup="0" ma:internalName="Tes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e246f5-a181-4ddd-bcfa-8f2bd33c0c9c"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t med detaljer" ma:internalName="SharedWithDetails" ma:readOnly="true">
      <xsd:simpleType>
        <xsd:restriction base="dms:Note">
          <xsd:maxLength value="255"/>
        </xsd:restriction>
      </xsd:simpleType>
    </xsd:element>
    <xsd:element name="TaxCatchAll" ma:index="26" nillable="true" ma:displayName="Taxonomy Catch All Column" ma:hidden="true" ma:list="{4651abdf-1673-48e2-821d-f5cd0b68c3fe}" ma:internalName="TaxCatchAll" ma:showField="CatchAllData" ma:web="57e246f5-a181-4ddd-bcfa-8f2bd33c0c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7e246f5-a181-4ddd-bcfa-8f2bd33c0c9c" xsi:nil="true"/>
    <_ip_UnifiedCompliancePolicyUIAction xmlns="http://schemas.microsoft.com/sharepoint/v3" xsi:nil="true"/>
    <lcf76f155ced4ddcb4097134ff3c332f xmlns="b1cfadd8-d294-4d34-bc36-10edd03a80b3">
      <Terms xmlns="http://schemas.microsoft.com/office/infopath/2007/PartnerControls"/>
    </lcf76f155ced4ddcb4097134ff3c332f>
    <Test xmlns="b1cfadd8-d294-4d34-bc36-10edd03a80b3">
      <UserInfo>
        <DisplayName/>
        <AccountId xsi:nil="true"/>
        <AccountType/>
      </UserInfo>
    </Test>
    <Filtype xmlns="b1cfadd8-d294-4d34-bc36-10edd03a80b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68025EC8-4E1A-48CE-B736-67793699DF22}"/>
</file>

<file path=customXml/itemProps2.xml><?xml version="1.0" encoding="utf-8"?>
<ds:datastoreItem xmlns:ds="http://schemas.openxmlformats.org/officeDocument/2006/customXml" ds:itemID="{DCDCAF87-F7D6-49F1-A7E8-208576539EB8}"/>
</file>

<file path=customXml/itemProps3.xml><?xml version="1.0" encoding="utf-8"?>
<ds:datastoreItem xmlns:ds="http://schemas.openxmlformats.org/officeDocument/2006/customXml" ds:itemID="{CF228B80-8B53-4230-A689-319117B451C6}"/>
</file>

<file path=docProps/app.xml><?xml version="1.0" encoding="utf-8"?>
<Properties xmlns="http://schemas.openxmlformats.org/officeDocument/2006/extended-properties" xmlns:vt="http://schemas.openxmlformats.org/officeDocument/2006/docPropsVTypes">
  <TotalTime>1510</TotalTime>
  <Words>10597</Words>
  <Application>Microsoft Macintosh PowerPoint</Application>
  <PresentationFormat>Widescreen</PresentationFormat>
  <Paragraphs>1200</Paragraphs>
  <Slides>92</Slides>
  <Notes>89</Notes>
  <HiddenSlides>1</HiddenSlides>
  <MMClips>0</MMClips>
  <ScaleCrop>false</ScaleCrop>
  <HeadingPairs>
    <vt:vector size="6" baseType="variant">
      <vt:variant>
        <vt:lpstr>Benyttede skrifttyper</vt:lpstr>
      </vt:variant>
      <vt:variant>
        <vt:i4>10</vt:i4>
      </vt:variant>
      <vt:variant>
        <vt:lpstr>Tema</vt:lpstr>
      </vt:variant>
      <vt:variant>
        <vt:i4>1</vt:i4>
      </vt:variant>
      <vt:variant>
        <vt:lpstr>Slidetitler</vt:lpstr>
      </vt:variant>
      <vt:variant>
        <vt:i4>92</vt:i4>
      </vt:variant>
    </vt:vector>
  </HeadingPairs>
  <TitlesOfParts>
    <vt:vector size="103" baseType="lpstr">
      <vt:lpstr>Arial</vt:lpstr>
      <vt:lpstr>Arial Black</vt:lpstr>
      <vt:lpstr>Calibri</vt:lpstr>
      <vt:lpstr>Calibri Light</vt:lpstr>
      <vt:lpstr>OpenSans-Light</vt:lpstr>
      <vt:lpstr>Spectral</vt:lpstr>
      <vt:lpstr>Trebuchet MS</vt:lpstr>
      <vt:lpstr>TrebuchetMS</vt:lpstr>
      <vt:lpstr>TrebuchetMS-Bold</vt:lpstr>
      <vt:lpstr>TrebuchetMS-Italic</vt:lpstr>
      <vt:lpstr>Office-tema</vt:lpstr>
      <vt:lpstr>Renovering af strøgulve</vt:lpstr>
      <vt:lpstr>Renovering af strøgulve</vt:lpstr>
      <vt:lpstr>Baggrund:  Mange spørgsmål om renovering af strøgulve </vt:lpstr>
      <vt:lpstr>Sådan er guiden bygget op</vt:lpstr>
      <vt:lpstr>Sådan er præsentationen bygget op</vt:lpstr>
      <vt:lpstr>Danskernes huse</vt:lpstr>
      <vt:lpstr>1972</vt:lpstr>
      <vt:lpstr>1979</vt:lpstr>
      <vt:lpstr> det samme i 1982</vt:lpstr>
      <vt:lpstr>De her taler vi om</vt:lpstr>
      <vt:lpstr>ordforklaring</vt:lpstr>
      <vt:lpstr>Derfor vil man renovere gulvet – mange årsager</vt:lpstr>
      <vt:lpstr>Hvad siger bygningsreglement  BR18</vt:lpstr>
      <vt:lpstr>PowerPoint-præsentation</vt:lpstr>
      <vt:lpstr>PowerPoint-præsentation</vt:lpstr>
      <vt:lpstr>Definitioner   </vt:lpstr>
      <vt:lpstr>PowerPoint-præsentation</vt:lpstr>
      <vt:lpstr>PowerPoint-præsentation</vt:lpstr>
      <vt:lpstr>https://eksempelsamling.bygningsreglementet.dk/ex_aendringer_krav  </vt:lpstr>
      <vt:lpstr>Husk altid fugten  ved nybyggeri, ændret anvendelse,  tilbygning eller ombygning og andre forandringer!           </vt:lpstr>
      <vt:lpstr>Så sådan deler man det op i BR</vt:lpstr>
      <vt:lpstr>PowerPoint-præsentation</vt:lpstr>
      <vt:lpstr>PowerPoint-præsentation</vt:lpstr>
      <vt:lpstr> Nej, max. 75 mm Denne er fjernet  ….den skal vi lære om senere nu kun nedenstående…</vt:lpstr>
      <vt:lpstr>Men hér er det rentabelt – men det er en udskiftning (skal gøres uanset rentabilitet)</vt:lpstr>
      <vt:lpstr>https://eksempelsamling.bygningsreglementet.dk/ex_aendringer_krav  </vt:lpstr>
      <vt:lpstr>PowerPoint-præsentation</vt:lpstr>
      <vt:lpstr>Her er eksempel på ombygning</vt:lpstr>
      <vt:lpstr>PowerPoint-præsentation</vt:lpstr>
      <vt:lpstr>PowerPoint-præsentation</vt:lpstr>
      <vt:lpstr>PowerPoint-præsentation</vt:lpstr>
      <vt:lpstr>Sådan regnes energibesparelserne  http://www.besparelsesberegner.sbi.dk/bld</vt:lpstr>
      <vt:lpstr>Sådan kan energibesparelsen findes</vt:lpstr>
      <vt:lpstr>https://krav.byggeriogenergi.dk/</vt:lpstr>
      <vt:lpstr>PowerPoint-præsentation</vt:lpstr>
      <vt:lpstr>PowerPoint-præsentation</vt:lpstr>
      <vt:lpstr>PowerPoint-præsentation</vt:lpstr>
      <vt:lpstr>PowerPoint-præsentation</vt:lpstr>
      <vt:lpstr>Priser</vt:lpstr>
      <vt:lpstr>Næstved fjernvarme</vt:lpstr>
      <vt:lpstr>PowerPoint-præsentation</vt:lpstr>
      <vt:lpstr>PowerPoint-præsentation</vt:lpstr>
      <vt:lpstr>PowerPoint-præsentation</vt:lpstr>
      <vt:lpstr>Hvis der skal laves nyt terrændæk – gulvvarme eller ej –  det er en ”udskiftning” – så U-værdikravet skal overholdes…  (hvis ikke der skal understøbes ved fundament)   </vt:lpstr>
      <vt:lpstr>hér er det rentabelt –   det er en udskiftning (skal gøres uanset rentabilitet)</vt:lpstr>
      <vt:lpstr> ….der kan også være tale om  ændret anvendelse   </vt:lpstr>
      <vt:lpstr>PowerPoint-præsentation</vt:lpstr>
      <vt:lpstr>PowerPoint-præsentation</vt:lpstr>
      <vt:lpstr>Absolut mindsteværdier….</vt:lpstr>
      <vt:lpstr>PowerPoint-præsentation</vt:lpstr>
      <vt:lpstr>PowerPoint-præsentation</vt:lpstr>
      <vt:lpstr>Krav til linjetab</vt:lpstr>
      <vt:lpstr>268 og vejledning</vt:lpstr>
      <vt:lpstr>§ 269 og § 270 Ved ændret anvendelse</vt:lpstr>
      <vt:lpstr>Solceller i bygningsreglementet  ændret anvendelse</vt:lpstr>
      <vt:lpstr>Solceller i bygningsreglementet</vt:lpstr>
      <vt:lpstr>PowerPoint-præsentation</vt:lpstr>
      <vt:lpstr>PowerPoint-præsentation</vt:lpstr>
      <vt:lpstr>PowerPoint-præsentation</vt:lpstr>
      <vt:lpstr>https://bygningsreglementet.dk/Tekniske-bestemmelser/11/Krav</vt:lpstr>
      <vt:lpstr>PowerPoint-præsentation</vt:lpstr>
      <vt:lpstr>PowerPoint-præsentation</vt:lpstr>
      <vt:lpstr>Radiatorvarme er i de fleste situationer mere energibesparende i forhold til gulvvarme.  </vt:lpstr>
      <vt:lpstr>Gulvvarme er mere energibesparende i forhold til radiatorvarme i særlige tilfælde</vt:lpstr>
      <vt:lpstr>PowerPoint-præsentation</vt:lpstr>
      <vt:lpstr>Først skal der kortlægges – hvilken gulvkonstruktion er der tale om? </vt:lpstr>
      <vt:lpstr>Kortlægning  af konstruktion</vt:lpstr>
      <vt:lpstr>PowerPoint-præsentation</vt:lpstr>
      <vt:lpstr>PowerPoint-præsentation</vt:lpstr>
      <vt:lpstr>Undersøg</vt:lpstr>
      <vt:lpstr>Er der Vandret fugtspærre</vt:lpstr>
      <vt:lpstr>Når konstruktionen er kortlagt</vt:lpstr>
      <vt:lpstr>Før</vt:lpstr>
      <vt:lpstr>Efter</vt:lpstr>
      <vt:lpstr>Før</vt:lpstr>
      <vt:lpstr>Efter</vt:lpstr>
      <vt:lpstr>Nyt terrændæk  - en helt anden sag  - udføres som ved strøgulvshøjde større end 400 mm</vt:lpstr>
      <vt:lpstr>Sådan udføres</vt:lpstr>
      <vt:lpstr>Før</vt:lpstr>
      <vt:lpstr>Efter</vt:lpstr>
      <vt:lpstr>SÆRLIGT OPMÆRKSOMHEDSPUNKT:  Skadelige stoffer og mikroorganismer </vt:lpstr>
      <vt:lpstr>SÆRLIGT OPMÆRKSOMHEDSPUNKT: vandret fugtspærre</vt:lpstr>
      <vt:lpstr>SÆRLIGT OPMÆRKSOMHEDSPUNKT:  Fugtspærre på betondæk – 1) måling af fugt – enkel metode </vt:lpstr>
      <vt:lpstr>SÆRLIGT OPMÆRKSOMHEDSPUNKT:  Fugtspærre på betondæk – 2) Bitumenbaseret membran </vt:lpstr>
      <vt:lpstr>PowerPoint-præsentation</vt:lpstr>
      <vt:lpstr>Radon</vt:lpstr>
      <vt:lpstr>Radonsikring – lufttæthed mod jord</vt:lpstr>
      <vt:lpstr>Radonsug</vt:lpstr>
      <vt:lpstr>Fundamenter</vt:lpstr>
      <vt:lpstr>Materialevalg</vt:lpstr>
      <vt:lpstr>Hvornår skal tilkaldes en rådgiver – og hvilken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renovering-af-stroegulve_br18</dc:title>
  <dc:creator>Iben Østergaard</dc:creator>
  <cp:lastModifiedBy>Pia Bodal</cp:lastModifiedBy>
  <cp:revision>110</cp:revision>
  <cp:lastPrinted>2020-10-20T14:10:16Z</cp:lastPrinted>
  <dcterms:created xsi:type="dcterms:W3CDTF">2020-10-16T14:02:36Z</dcterms:created>
  <dcterms:modified xsi:type="dcterms:W3CDTF">2021-01-11T10:33:53Z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0x010100BDF22F492AE8914D8B73C3E3C23F308D</vt:lpwstr>
  </property>
  <property fmtid="{D5CDD505-2E9C-101B-9397-08002B2CF9AE}" pid="3" name="Order">
    <vt:lpwstr>9700.00000000000</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