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1"/>
  </p:handoutMasterIdLst>
  <p:sldIdLst>
    <p:sldId id="258" r:id="rId2"/>
    <p:sldId id="259" r:id="rId3"/>
    <p:sldId id="348" r:id="rId4"/>
    <p:sldId id="349" r:id="rId5"/>
    <p:sldId id="352" r:id="rId6"/>
    <p:sldId id="350" r:id="rId7"/>
    <p:sldId id="351" r:id="rId8"/>
    <p:sldId id="353" r:id="rId9"/>
    <p:sldId id="354" r:id="rId10"/>
    <p:sldId id="328" r:id="rId11"/>
    <p:sldId id="360" r:id="rId12"/>
    <p:sldId id="361" r:id="rId13"/>
    <p:sldId id="362" r:id="rId14"/>
    <p:sldId id="333" r:id="rId15"/>
    <p:sldId id="363" r:id="rId16"/>
    <p:sldId id="356" r:id="rId17"/>
    <p:sldId id="339" r:id="rId18"/>
    <p:sldId id="338" r:id="rId19"/>
    <p:sldId id="322" r:id="rId20"/>
    <p:sldId id="345" r:id="rId21"/>
    <p:sldId id="340" r:id="rId22"/>
    <p:sldId id="341" r:id="rId23"/>
    <p:sldId id="337" r:id="rId24"/>
    <p:sldId id="357" r:id="rId25"/>
    <p:sldId id="358" r:id="rId26"/>
    <p:sldId id="293" r:id="rId27"/>
    <p:sldId id="343" r:id="rId28"/>
    <p:sldId id="359" r:id="rId29"/>
    <p:sldId id="342" r:id="rId3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73" autoAdjust="0"/>
    <p:restoredTop sz="96327"/>
  </p:normalViewPr>
  <p:slideViewPr>
    <p:cSldViewPr snapToGrid="0" snapToObjects="1">
      <p:cViewPr varScale="1">
        <p:scale>
          <a:sx n="52" d="100"/>
          <a:sy n="52" d="100"/>
        </p:scale>
        <p:origin x="216" y="1240"/>
      </p:cViewPr>
      <p:guideLst/>
    </p:cSldViewPr>
  </p:slideViewPr>
  <p:notesTextViewPr>
    <p:cViewPr>
      <p:scale>
        <a:sx n="1" d="1"/>
        <a:sy n="1" d="1"/>
      </p:scale>
      <p:origin x="0" y="0"/>
    </p:cViewPr>
  </p:notesTextViewPr>
  <p:sorterViewPr>
    <p:cViewPr>
      <p:scale>
        <a:sx n="100" d="100"/>
        <a:sy n="100" d="100"/>
      </p:scale>
      <p:origin x="0" y="-6318"/>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42D4261E-D3C8-D74A-B975-F2A552DC99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3196E7DF-37DC-BA42-80F4-CA38816CB5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DAF0FF-831A-D149-98F5-B59BF983DCE7}" type="datetimeFigureOut">
              <a:rPr lang="da-DK" smtClean="0"/>
              <a:t>27.12.2021</a:t>
            </a:fld>
            <a:endParaRPr lang="da-DK"/>
          </a:p>
        </p:txBody>
      </p:sp>
      <p:sp>
        <p:nvSpPr>
          <p:cNvPr id="4" name="Pladsholder til sidefod 3">
            <a:extLst>
              <a:ext uri="{FF2B5EF4-FFF2-40B4-BE49-F238E27FC236}">
                <a16:creationId xmlns:a16="http://schemas.microsoft.com/office/drawing/2014/main" id="{7C097271-7479-0249-98B7-40830ECE01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0F305020-344A-854E-990F-052BD02099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3D4227-EA1C-0D47-9231-0090B931B30B}" type="slidenum">
              <a:rPr lang="da-DK" smtClean="0"/>
              <a:t>‹nr.›</a:t>
            </a:fld>
            <a:endParaRPr lang="da-DK"/>
          </a:p>
        </p:txBody>
      </p:sp>
    </p:spTree>
    <p:extLst>
      <p:ext uri="{BB962C8B-B14F-4D97-AF65-F5344CB8AC3E}">
        <p14:creationId xmlns:p14="http://schemas.microsoft.com/office/powerpoint/2010/main" val="42181600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3F551-C810-9E40-B543-32213876C915}"/>
              </a:ext>
            </a:extLst>
          </p:cNvPr>
          <p:cNvSpPr>
            <a:spLocks noGrp="1"/>
          </p:cNvSpPr>
          <p:nvPr>
            <p:ph type="title"/>
          </p:nvPr>
        </p:nvSpPr>
        <p:spPr>
          <a:xfrm>
            <a:off x="818322" y="2442404"/>
            <a:ext cx="9723404" cy="1698522"/>
          </a:xfrm>
        </p:spPr>
        <p:txBody>
          <a:bodyPr>
            <a:noAutofit/>
          </a:bodyPr>
          <a:lstStyle>
            <a:lvl1pPr>
              <a:defRPr sz="5400"/>
            </a:lvl1pPr>
          </a:lstStyle>
          <a:p>
            <a:r>
              <a:rPr lang="da-DK"/>
              <a:t>Klik for at redigere titeltypografien i masteren</a:t>
            </a:r>
            <a:endParaRPr lang="da-DK" dirty="0"/>
          </a:p>
        </p:txBody>
      </p:sp>
      <p:sp>
        <p:nvSpPr>
          <p:cNvPr id="3" name="Rektangel 2">
            <a:extLst>
              <a:ext uri="{FF2B5EF4-FFF2-40B4-BE49-F238E27FC236}">
                <a16:creationId xmlns:a16="http://schemas.microsoft.com/office/drawing/2014/main" id="{621A0FCC-FE0A-E74A-8604-C168724E3C14}"/>
              </a:ext>
            </a:extLst>
          </p:cNvPr>
          <p:cNvSpPr/>
          <p:nvPr userDrawn="1"/>
        </p:nvSpPr>
        <p:spPr>
          <a:xfrm>
            <a:off x="0" y="5016137"/>
            <a:ext cx="12192000" cy="1841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Billede 3" descr="Videncenter logo.png">
            <a:extLst>
              <a:ext uri="{FF2B5EF4-FFF2-40B4-BE49-F238E27FC236}">
                <a16:creationId xmlns:a16="http://schemas.microsoft.com/office/drawing/2014/main" id="{52EAA5F1-2B7C-6546-B094-57259AA6DD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9391" y="5636624"/>
            <a:ext cx="3456958" cy="648666"/>
          </a:xfrm>
          <a:prstGeom prst="rect">
            <a:avLst/>
          </a:prstGeom>
        </p:spPr>
      </p:pic>
      <p:sp>
        <p:nvSpPr>
          <p:cNvPr id="5" name="Pladsholder til tekst 2">
            <a:extLst>
              <a:ext uri="{FF2B5EF4-FFF2-40B4-BE49-F238E27FC236}">
                <a16:creationId xmlns:a16="http://schemas.microsoft.com/office/drawing/2014/main" id="{660898DD-ECF2-204C-835B-9BD725C789D9}"/>
              </a:ext>
            </a:extLst>
          </p:cNvPr>
          <p:cNvSpPr>
            <a:spLocks noGrp="1"/>
          </p:cNvSpPr>
          <p:nvPr>
            <p:ph type="body" idx="1"/>
          </p:nvPr>
        </p:nvSpPr>
        <p:spPr>
          <a:xfrm>
            <a:off x="818322" y="4313820"/>
            <a:ext cx="7813418" cy="447593"/>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Tree>
    <p:extLst>
      <p:ext uri="{BB962C8B-B14F-4D97-AF65-F5344CB8AC3E}">
        <p14:creationId xmlns:p14="http://schemas.microsoft.com/office/powerpoint/2010/main" val="50983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slide2">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C48B62AC-928F-E841-A2CC-3FE3A58EAC20}"/>
              </a:ext>
            </a:extLst>
          </p:cNvPr>
          <p:cNvSpPr>
            <a:spLocks noGrp="1"/>
          </p:cNvSpPr>
          <p:nvPr>
            <p:ph type="title"/>
          </p:nvPr>
        </p:nvSpPr>
        <p:spPr>
          <a:xfrm>
            <a:off x="3534032" y="1709738"/>
            <a:ext cx="7813418" cy="2852737"/>
          </a:xfrm>
        </p:spPr>
        <p:txBody>
          <a:bodyPr anchor="b"/>
          <a:lstStyle>
            <a:lvl1pPr>
              <a:defRPr sz="6000"/>
            </a:lvl1pPr>
          </a:lstStyle>
          <a:p>
            <a:r>
              <a:rPr lang="da-DK"/>
              <a:t>Klik for at redigere titeltypografien i masteren</a:t>
            </a:r>
            <a:endParaRPr lang="da-DK" dirty="0"/>
          </a:p>
        </p:txBody>
      </p:sp>
      <p:sp>
        <p:nvSpPr>
          <p:cNvPr id="9" name="Pladsholder til tekst 2">
            <a:extLst>
              <a:ext uri="{FF2B5EF4-FFF2-40B4-BE49-F238E27FC236}">
                <a16:creationId xmlns:a16="http://schemas.microsoft.com/office/drawing/2014/main" id="{701EB067-4A11-0741-95EF-34023AA3E5F3}"/>
              </a:ext>
            </a:extLst>
          </p:cNvPr>
          <p:cNvSpPr>
            <a:spLocks noGrp="1"/>
          </p:cNvSpPr>
          <p:nvPr>
            <p:ph type="body" idx="1"/>
          </p:nvPr>
        </p:nvSpPr>
        <p:spPr>
          <a:xfrm>
            <a:off x="3534032" y="4589463"/>
            <a:ext cx="7813418"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10" name="Pladsholder til billede 11">
            <a:extLst>
              <a:ext uri="{FF2B5EF4-FFF2-40B4-BE49-F238E27FC236}">
                <a16:creationId xmlns:a16="http://schemas.microsoft.com/office/drawing/2014/main" id="{C918AB74-1EFA-FA48-9DCB-D82C716651E2}"/>
              </a:ext>
            </a:extLst>
          </p:cNvPr>
          <p:cNvSpPr>
            <a:spLocks noGrp="1"/>
          </p:cNvSpPr>
          <p:nvPr>
            <p:ph type="pic" sz="quarter" idx="15"/>
          </p:nvPr>
        </p:nvSpPr>
        <p:spPr>
          <a:xfrm>
            <a:off x="0" y="0"/>
            <a:ext cx="2928551"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rmAutofit/>
          </a:bodyPr>
          <a:lstStyle>
            <a:lvl1pPr algn="ctr">
              <a:buNone/>
              <a:defRPr sz="1050">
                <a:solidFill>
                  <a:schemeClr val="bg1"/>
                </a:solidFill>
              </a:defRPr>
            </a:lvl1pPr>
          </a:lstStyle>
          <a:p>
            <a:r>
              <a:rPr lang="da-DK"/>
              <a:t>Klik på ikonet for at tilføje et billede</a:t>
            </a:r>
            <a:endParaRPr lang="da-DK" dirty="0"/>
          </a:p>
        </p:txBody>
      </p:sp>
    </p:spTree>
    <p:extLst>
      <p:ext uri="{BB962C8B-B14F-4D97-AF65-F5344CB8AC3E}">
        <p14:creationId xmlns:p14="http://schemas.microsoft.com/office/powerpoint/2010/main" val="391648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C9D3B-C0A4-7E4F-B540-20B020409697}"/>
              </a:ext>
            </a:extLst>
          </p:cNvPr>
          <p:cNvSpPr>
            <a:spLocks noGrp="1"/>
          </p:cNvSpPr>
          <p:nvPr>
            <p:ph type="title"/>
          </p:nvPr>
        </p:nvSpPr>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85C6485-2455-A642-B499-56A6865FC9C2}"/>
              </a:ext>
            </a:extLst>
          </p:cNvPr>
          <p:cNvSpPr>
            <a:spLocks noGrp="1"/>
          </p:cNvSpPr>
          <p:nvPr>
            <p:ph idx="1"/>
          </p:nvPr>
        </p:nvSpPr>
        <p:spPr>
          <a:xfrm>
            <a:off x="838199" y="1825625"/>
            <a:ext cx="10282881" cy="4351338"/>
          </a:xfrm>
          <a:prstGeom prst="rect">
            <a:avLst/>
          </a:prstGeom>
        </p:spPr>
        <p:txBody>
          <a:bodyPr vert="horz" lIns="91440" tIns="45720" rIns="91440" bIns="45720" rtlCol="0">
            <a:normAutofit/>
          </a:bodyPr>
          <a:lstStyle>
            <a:lvl1pPr>
              <a:defRPr sz="1600"/>
            </a:lvl1pPr>
          </a:lstStyle>
          <a:p>
            <a:pPr lvl="0"/>
            <a:r>
              <a:rPr lang="da-DK" sz="2000"/>
              <a:t>Klik for at redigere teksttypografierne i masteren</a:t>
            </a:r>
          </a:p>
        </p:txBody>
      </p:sp>
    </p:spTree>
    <p:extLst>
      <p:ext uri="{BB962C8B-B14F-4D97-AF65-F5344CB8AC3E}">
        <p14:creationId xmlns:p14="http://schemas.microsoft.com/office/powerpoint/2010/main" val="42040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36D14-598C-EB43-8E4F-D5D8A7304E35}"/>
              </a:ext>
            </a:extLst>
          </p:cNvPr>
          <p:cNvSpPr>
            <a:spLocks noGrp="1"/>
          </p:cNvSpPr>
          <p:nvPr>
            <p:ph type="title"/>
          </p:nvPr>
        </p:nvSpPr>
        <p:spPr>
          <a:xfrm>
            <a:off x="838199" y="365125"/>
            <a:ext cx="8083379" cy="1325563"/>
          </a:xfrm>
        </p:spPr>
        <p:txBody>
          <a:body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D237E353-6E40-0D4F-A5F0-836C667ABD08}"/>
              </a:ext>
            </a:extLst>
          </p:cNvPr>
          <p:cNvSpPr>
            <a:spLocks noGrp="1"/>
          </p:cNvSpPr>
          <p:nvPr>
            <p:ph idx="1" hasCustomPrompt="1"/>
          </p:nvPr>
        </p:nvSpPr>
        <p:spPr>
          <a:xfrm>
            <a:off x="838200" y="1825625"/>
            <a:ext cx="8083380" cy="4351338"/>
          </a:xfrm>
        </p:spPr>
        <p:txBody>
          <a:bodyPr>
            <a:normAutofit/>
          </a:bodyPr>
          <a:lstStyle>
            <a:lvl1pPr>
              <a:buFont typeface="Wingdings" pitchFamily="2" charset="2"/>
              <a:buChar char="§"/>
              <a:defRPr sz="1600"/>
            </a:lvl1pPr>
          </a:lstStyle>
          <a:p>
            <a:pPr lvl="0"/>
            <a:r>
              <a:rPr lang="da-DK" dirty="0"/>
              <a:t>Klik for at indsætte tekst</a:t>
            </a:r>
          </a:p>
        </p:txBody>
      </p:sp>
      <p:sp>
        <p:nvSpPr>
          <p:cNvPr id="6" name="Pladsholder til slidenummer 5">
            <a:extLst>
              <a:ext uri="{FF2B5EF4-FFF2-40B4-BE49-F238E27FC236}">
                <a16:creationId xmlns:a16="http://schemas.microsoft.com/office/drawing/2014/main" id="{787BE771-FF28-AD4A-B31D-60EC6B36831F}"/>
              </a:ext>
            </a:extLst>
          </p:cNvPr>
          <p:cNvSpPr>
            <a:spLocks noGrp="1"/>
          </p:cNvSpPr>
          <p:nvPr>
            <p:ph type="sldNum" sz="quarter" idx="12"/>
          </p:nvPr>
        </p:nvSpPr>
        <p:spPr>
          <a:xfrm>
            <a:off x="11353800" y="182562"/>
            <a:ext cx="2743200" cy="365125"/>
          </a:xfrm>
          <a:prstGeom prst="rect">
            <a:avLst/>
          </a:prstGeom>
        </p:spPr>
        <p:txBody>
          <a:bodyPr/>
          <a:lstStyle/>
          <a:p>
            <a:fld id="{D199FF42-80A3-8F40-9EA3-AF2241956B20}" type="slidenum">
              <a:rPr lang="da-DK" smtClean="0"/>
              <a:t>‹nr.›</a:t>
            </a:fld>
            <a:endParaRPr lang="da-DK"/>
          </a:p>
        </p:txBody>
      </p:sp>
      <p:pic>
        <p:nvPicPr>
          <p:cNvPr id="13" name="Billede 12" descr="Videncenter logo.png">
            <a:extLst>
              <a:ext uri="{FF2B5EF4-FFF2-40B4-BE49-F238E27FC236}">
                <a16:creationId xmlns:a16="http://schemas.microsoft.com/office/drawing/2014/main" id="{176825D1-DE9C-2645-AE2B-BBE4A9E7B4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199" y="6127750"/>
            <a:ext cx="1945873" cy="365125"/>
          </a:xfrm>
          <a:prstGeom prst="rect">
            <a:avLst/>
          </a:prstGeom>
        </p:spPr>
      </p:pic>
      <p:sp>
        <p:nvSpPr>
          <p:cNvPr id="14" name="Pladsholder til billede 11">
            <a:extLst>
              <a:ext uri="{FF2B5EF4-FFF2-40B4-BE49-F238E27FC236}">
                <a16:creationId xmlns:a16="http://schemas.microsoft.com/office/drawing/2014/main" id="{7660AB38-7777-DE48-942C-557BB78174C5}"/>
              </a:ext>
            </a:extLst>
          </p:cNvPr>
          <p:cNvSpPr>
            <a:spLocks noGrp="1"/>
          </p:cNvSpPr>
          <p:nvPr>
            <p:ph type="pic" sz="quarter" idx="15"/>
          </p:nvPr>
        </p:nvSpPr>
        <p:spPr>
          <a:xfrm>
            <a:off x="9263449" y="0"/>
            <a:ext cx="2928551"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nchor="ctr">
            <a:normAutofit/>
          </a:bodyPr>
          <a:lstStyle>
            <a:lvl1pPr algn="ctr">
              <a:buNone/>
              <a:defRPr sz="1050">
                <a:solidFill>
                  <a:schemeClr val="bg1"/>
                </a:solidFill>
              </a:defRPr>
            </a:lvl1pPr>
          </a:lstStyle>
          <a:p>
            <a:r>
              <a:rPr lang="da-DK"/>
              <a:t>Klik på ikonet for at tilføje et billede</a:t>
            </a:r>
            <a:endParaRPr lang="da-DK" dirty="0"/>
          </a:p>
        </p:txBody>
      </p:sp>
    </p:spTree>
    <p:extLst>
      <p:ext uri="{BB962C8B-B14F-4D97-AF65-F5344CB8AC3E}">
        <p14:creationId xmlns:p14="http://schemas.microsoft.com/office/powerpoint/2010/main" val="392217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slide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36D14-598C-EB43-8E4F-D5D8A7304E35}"/>
              </a:ext>
            </a:extLst>
          </p:cNvPr>
          <p:cNvSpPr>
            <a:spLocks noGrp="1"/>
          </p:cNvSpPr>
          <p:nvPr>
            <p:ph type="title"/>
          </p:nvPr>
        </p:nvSpPr>
        <p:spPr>
          <a:xfrm>
            <a:off x="3299253" y="414553"/>
            <a:ext cx="8054545" cy="1325563"/>
          </a:xfrm>
        </p:spPr>
        <p:txBody>
          <a:body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D237E353-6E40-0D4F-A5F0-836C667ABD08}"/>
              </a:ext>
            </a:extLst>
          </p:cNvPr>
          <p:cNvSpPr>
            <a:spLocks noGrp="1"/>
          </p:cNvSpPr>
          <p:nvPr>
            <p:ph idx="1"/>
          </p:nvPr>
        </p:nvSpPr>
        <p:spPr>
          <a:xfrm>
            <a:off x="3299254" y="1875053"/>
            <a:ext cx="8054546" cy="4351338"/>
          </a:xfrm>
        </p:spPr>
        <p:txBody>
          <a:bodyPr>
            <a:normAutofit/>
          </a:bodyPr>
          <a:lstStyle>
            <a:lvl1pPr>
              <a:buFont typeface="Wingdings" pitchFamily="2" charset="2"/>
              <a:buChar char="§"/>
              <a:defRPr sz="1600"/>
            </a:lvl1pPr>
          </a:lstStyle>
          <a:p>
            <a:pPr lvl="0"/>
            <a:r>
              <a:rPr lang="da-DK"/>
              <a:t>Klik for at redigere teksttypografierne i masteren</a:t>
            </a:r>
          </a:p>
        </p:txBody>
      </p:sp>
      <p:sp>
        <p:nvSpPr>
          <p:cNvPr id="12" name="Pladsholder til billede 11">
            <a:extLst>
              <a:ext uri="{FF2B5EF4-FFF2-40B4-BE49-F238E27FC236}">
                <a16:creationId xmlns:a16="http://schemas.microsoft.com/office/drawing/2014/main" id="{4FC5DA48-DA21-FC46-B1AA-4CA10EED5751}"/>
              </a:ext>
            </a:extLst>
          </p:cNvPr>
          <p:cNvSpPr>
            <a:spLocks noGrp="1"/>
          </p:cNvSpPr>
          <p:nvPr>
            <p:ph type="pic" sz="quarter" idx="14"/>
          </p:nvPr>
        </p:nvSpPr>
        <p:spPr>
          <a:xfrm>
            <a:off x="0" y="0"/>
            <a:ext cx="2928551" cy="6858000"/>
          </a:xfrm>
          <a:blipFill>
            <a:blip r:embed="rId2" cstate="screen">
              <a:extLst>
                <a:ext uri="{28A0092B-C50C-407E-A947-70E740481C1C}">
                  <a14:useLocalDpi xmlns:a14="http://schemas.microsoft.com/office/drawing/2010/main"/>
                </a:ext>
              </a:extLst>
            </a:blip>
            <a:stretch>
              <a:fillRect/>
            </a:stretch>
          </a:blipFill>
        </p:spPr>
        <p:txBody>
          <a:bodyPr anchor="ctr">
            <a:normAutofit/>
          </a:bodyPr>
          <a:lstStyle>
            <a:lvl1pPr algn="ctr">
              <a:buNone/>
              <a:defRPr sz="1050">
                <a:solidFill>
                  <a:schemeClr val="bg1"/>
                </a:solidFill>
              </a:defRPr>
            </a:lvl1pPr>
          </a:lstStyle>
          <a:p>
            <a:r>
              <a:rPr lang="da-DK"/>
              <a:t>Klik på ikonet for at tilføje et billede</a:t>
            </a:r>
            <a:endParaRPr lang="da-DK" dirty="0"/>
          </a:p>
        </p:txBody>
      </p:sp>
    </p:spTree>
    <p:extLst>
      <p:ext uri="{BB962C8B-B14F-4D97-AF65-F5344CB8AC3E}">
        <p14:creationId xmlns:p14="http://schemas.microsoft.com/office/powerpoint/2010/main" val="159243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med teknisk illustrati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A47039F-B259-4D47-A222-319CE3B02CAD}"/>
              </a:ext>
            </a:extLst>
          </p:cNvPr>
          <p:cNvSpPr txBox="1">
            <a:spLocks/>
          </p:cNvSpPr>
          <p:nvPr userDrawn="1"/>
        </p:nvSpPr>
        <p:spPr>
          <a:xfrm>
            <a:off x="5586660" y="1217788"/>
            <a:ext cx="5765549" cy="9032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Teknisk</a:t>
            </a:r>
            <a:r>
              <a:rPr lang="en-US" dirty="0"/>
              <a:t> illustration</a:t>
            </a:r>
          </a:p>
          <a:p>
            <a:r>
              <a:rPr lang="en-US" dirty="0" err="1"/>
              <a:t>venstrestillet</a:t>
            </a:r>
            <a:endParaRPr lang="da-DK" dirty="0"/>
          </a:p>
        </p:txBody>
      </p:sp>
      <p:sp>
        <p:nvSpPr>
          <p:cNvPr id="19" name="Text Placeholder 3">
            <a:extLst>
              <a:ext uri="{FF2B5EF4-FFF2-40B4-BE49-F238E27FC236}">
                <a16:creationId xmlns:a16="http://schemas.microsoft.com/office/drawing/2014/main" id="{187A932D-DAF6-4441-B443-5402FB11F11D}"/>
              </a:ext>
            </a:extLst>
          </p:cNvPr>
          <p:cNvSpPr>
            <a:spLocks noGrp="1"/>
          </p:cNvSpPr>
          <p:nvPr>
            <p:ph type="body" sz="half" idx="15" hasCustomPrompt="1"/>
          </p:nvPr>
        </p:nvSpPr>
        <p:spPr>
          <a:xfrm>
            <a:off x="5586659" y="2479615"/>
            <a:ext cx="5765549" cy="3340416"/>
          </a:xfrm>
        </p:spPr>
        <p:txBody>
          <a:bodyPr lIns="0" tIns="0" rIns="0" bIns="0">
            <a:normAutofit/>
          </a:bodyPr>
          <a:lstStyle>
            <a:lvl1pPr marL="285750" indent="-285750">
              <a:buClr>
                <a:schemeClr val="tx1"/>
              </a:buClr>
              <a:buFont typeface="Wingdings" pitchFamily="2" charset="2"/>
              <a:buChar char="§"/>
              <a:defRPr sz="18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sz="1600" dirty="0"/>
              <a:t>Tryk for at erstatte teksten</a:t>
            </a:r>
            <a:br>
              <a:rPr lang="da-DK" sz="1600" dirty="0"/>
            </a:br>
            <a:br>
              <a:rPr lang="da-DK" sz="1600" dirty="0"/>
            </a:br>
            <a:endParaRPr lang="da-DK" sz="1600" dirty="0"/>
          </a:p>
        </p:txBody>
      </p:sp>
      <p:sp>
        <p:nvSpPr>
          <p:cNvPr id="20" name="Picture Placeholder 4">
            <a:extLst>
              <a:ext uri="{FF2B5EF4-FFF2-40B4-BE49-F238E27FC236}">
                <a16:creationId xmlns:a16="http://schemas.microsoft.com/office/drawing/2014/main" id="{D16866E0-4B01-D944-9E06-C9995F3F9356}"/>
              </a:ext>
            </a:extLst>
          </p:cNvPr>
          <p:cNvSpPr>
            <a:spLocks noGrp="1"/>
          </p:cNvSpPr>
          <p:nvPr>
            <p:ph type="pic" sz="quarter" idx="12"/>
          </p:nvPr>
        </p:nvSpPr>
        <p:spPr>
          <a:xfrm>
            <a:off x="839790" y="1227878"/>
            <a:ext cx="4402242" cy="4592153"/>
          </a:xfrm>
          <a:prstGeom prst="rect">
            <a:avLst/>
          </a:prstGeom>
          <a:blipFill dpi="0" rotWithShape="1">
            <a:blip r:embed="rId2" cstate="screen">
              <a:extLst>
                <a:ext uri="{28A0092B-C50C-407E-A947-70E740481C1C}">
                  <a14:useLocalDpi xmlns:a14="http://schemas.microsoft.com/office/drawing/2010/main"/>
                </a:ext>
              </a:extLst>
            </a:blip>
            <a:srcRect/>
            <a:tile tx="0" ty="-323850" sx="85000" sy="85000" flip="none" algn="tl"/>
          </a:blipFill>
        </p:spPr>
        <p:txBody>
          <a:bodyPr anchor="ctr"/>
          <a:lstStyle>
            <a:lvl1pPr marL="0" indent="0" algn="ctr">
              <a:buNone/>
              <a:defRPr sz="1200" b="0"/>
            </a:lvl1pPr>
          </a:lstStyle>
          <a:p>
            <a:r>
              <a:rPr lang="da-DK"/>
              <a:t>Klik på ikonet for at tilføje et billede</a:t>
            </a:r>
            <a:endParaRPr lang="en-US" dirty="0"/>
          </a:p>
        </p:txBody>
      </p:sp>
    </p:spTree>
    <p:extLst>
      <p:ext uri="{BB962C8B-B14F-4D97-AF65-F5344CB8AC3E}">
        <p14:creationId xmlns:p14="http://schemas.microsoft.com/office/powerpoint/2010/main" val="11203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ide med teknisk illustrati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A47039F-B259-4D47-A222-319CE3B02CAD}"/>
              </a:ext>
            </a:extLst>
          </p:cNvPr>
          <p:cNvSpPr txBox="1">
            <a:spLocks/>
          </p:cNvSpPr>
          <p:nvPr userDrawn="1"/>
        </p:nvSpPr>
        <p:spPr>
          <a:xfrm>
            <a:off x="839791" y="1217788"/>
            <a:ext cx="5765549" cy="9032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da-DK" dirty="0"/>
          </a:p>
        </p:txBody>
      </p:sp>
      <p:sp>
        <p:nvSpPr>
          <p:cNvPr id="19" name="Text Placeholder 3">
            <a:extLst>
              <a:ext uri="{FF2B5EF4-FFF2-40B4-BE49-F238E27FC236}">
                <a16:creationId xmlns:a16="http://schemas.microsoft.com/office/drawing/2014/main" id="{187A932D-DAF6-4441-B443-5402FB11F11D}"/>
              </a:ext>
            </a:extLst>
          </p:cNvPr>
          <p:cNvSpPr>
            <a:spLocks noGrp="1"/>
          </p:cNvSpPr>
          <p:nvPr>
            <p:ph type="body" sz="half" idx="15" hasCustomPrompt="1"/>
          </p:nvPr>
        </p:nvSpPr>
        <p:spPr>
          <a:xfrm>
            <a:off x="839790" y="2479615"/>
            <a:ext cx="5765549" cy="3150506"/>
          </a:xfrm>
        </p:spPr>
        <p:txBody>
          <a:bodyPr lIns="0" tIns="0" rIns="0" bIns="0">
            <a:normAutofit/>
          </a:bodyPr>
          <a:lstStyle>
            <a:lvl1pPr marL="285750" indent="-285750">
              <a:buClr>
                <a:schemeClr val="tx1"/>
              </a:buClr>
              <a:buFont typeface="Wingdings" pitchFamily="2" charset="2"/>
              <a:buChar char="§"/>
              <a:defRPr sz="18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sz="1600" dirty="0"/>
              <a:t>Tryk for at erstatte teksten</a:t>
            </a:r>
            <a:br>
              <a:rPr lang="da-DK" sz="1600" dirty="0"/>
            </a:br>
            <a:br>
              <a:rPr lang="da-DK" sz="1600" dirty="0"/>
            </a:br>
            <a:endParaRPr lang="da-DK" sz="1600" dirty="0"/>
          </a:p>
        </p:txBody>
      </p:sp>
      <p:sp>
        <p:nvSpPr>
          <p:cNvPr id="20" name="Picture Placeholder 4">
            <a:extLst>
              <a:ext uri="{FF2B5EF4-FFF2-40B4-BE49-F238E27FC236}">
                <a16:creationId xmlns:a16="http://schemas.microsoft.com/office/drawing/2014/main" id="{D16866E0-4B01-D944-9E06-C9995F3F9356}"/>
              </a:ext>
            </a:extLst>
          </p:cNvPr>
          <p:cNvSpPr>
            <a:spLocks noGrp="1"/>
          </p:cNvSpPr>
          <p:nvPr>
            <p:ph type="pic" sz="quarter" idx="12"/>
          </p:nvPr>
        </p:nvSpPr>
        <p:spPr>
          <a:xfrm>
            <a:off x="6949967" y="1227879"/>
            <a:ext cx="4402242" cy="4402242"/>
          </a:xfrm>
          <a:prstGeom prst="rect">
            <a:avLst/>
          </a:prstGeom>
          <a:blipFill>
            <a:blip r:embed="rId2" cstate="screen">
              <a:extLst>
                <a:ext uri="{28A0092B-C50C-407E-A947-70E740481C1C}">
                  <a14:useLocalDpi xmlns:a14="http://schemas.microsoft.com/office/drawing/2010/main"/>
                </a:ext>
              </a:extLst>
            </a:blip>
            <a:tile tx="0" ty="-323850" sx="85000" sy="85000" flip="none" algn="tl"/>
          </a:blipFill>
        </p:spPr>
        <p:txBody>
          <a:bodyPr anchor="ctr"/>
          <a:lstStyle>
            <a:lvl1pPr marL="0" indent="0" algn="ctr">
              <a:buNone/>
              <a:defRPr sz="1200"/>
            </a:lvl1pPr>
          </a:lstStyle>
          <a:p>
            <a:r>
              <a:rPr lang="da-DK"/>
              <a:t>Klik på ikonet for at tilføje et billede</a:t>
            </a:r>
            <a:endParaRPr lang="en-US" dirty="0"/>
          </a:p>
        </p:txBody>
      </p:sp>
    </p:spTree>
    <p:extLst>
      <p:ext uri="{BB962C8B-B14F-4D97-AF65-F5344CB8AC3E}">
        <p14:creationId xmlns:p14="http://schemas.microsoft.com/office/powerpoint/2010/main" val="246424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lide med teknisk illustratio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C9A35E3-38DE-2543-9344-B1A1B6C000DD}"/>
              </a:ext>
            </a:extLst>
          </p:cNvPr>
          <p:cNvSpPr/>
          <p:nvPr userDrawn="1"/>
        </p:nvSpPr>
        <p:spPr>
          <a:xfrm>
            <a:off x="1078366" y="934278"/>
            <a:ext cx="4830416" cy="49894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itle 1">
            <a:extLst>
              <a:ext uri="{FF2B5EF4-FFF2-40B4-BE49-F238E27FC236}">
                <a16:creationId xmlns:a16="http://schemas.microsoft.com/office/drawing/2014/main" id="{4A47039F-B259-4D47-A222-319CE3B02CAD}"/>
              </a:ext>
            </a:extLst>
          </p:cNvPr>
          <p:cNvSpPr txBox="1">
            <a:spLocks/>
          </p:cNvSpPr>
          <p:nvPr userDrawn="1"/>
        </p:nvSpPr>
        <p:spPr>
          <a:xfrm>
            <a:off x="1484182" y="1309976"/>
            <a:ext cx="4712835" cy="9032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Indsæt</a:t>
            </a:r>
            <a:r>
              <a:rPr lang="en-US" dirty="0"/>
              <a:t> </a:t>
            </a:r>
          </a:p>
          <a:p>
            <a:r>
              <a:rPr lang="en-US" dirty="0" err="1"/>
              <a:t>overskrift</a:t>
            </a:r>
            <a:endParaRPr lang="da-DK" dirty="0"/>
          </a:p>
        </p:txBody>
      </p:sp>
      <p:sp>
        <p:nvSpPr>
          <p:cNvPr id="19" name="Text Placeholder 3">
            <a:extLst>
              <a:ext uri="{FF2B5EF4-FFF2-40B4-BE49-F238E27FC236}">
                <a16:creationId xmlns:a16="http://schemas.microsoft.com/office/drawing/2014/main" id="{187A932D-DAF6-4441-B443-5402FB11F11D}"/>
              </a:ext>
            </a:extLst>
          </p:cNvPr>
          <p:cNvSpPr>
            <a:spLocks noGrp="1"/>
          </p:cNvSpPr>
          <p:nvPr>
            <p:ph type="body" sz="half" idx="15" hasCustomPrompt="1"/>
          </p:nvPr>
        </p:nvSpPr>
        <p:spPr>
          <a:xfrm>
            <a:off x="1484183" y="2493232"/>
            <a:ext cx="3877948" cy="3150506"/>
          </a:xfrm>
        </p:spPr>
        <p:txBody>
          <a:bodyPr lIns="0" tIns="0" rIns="0" bIns="0">
            <a:normAutofit/>
          </a:bodyPr>
          <a:lstStyle>
            <a:lvl1pPr marL="285750" indent="-285750">
              <a:buClr>
                <a:schemeClr val="tx1"/>
              </a:buClr>
              <a:buFont typeface="Wingdings" pitchFamily="2" charset="2"/>
              <a:buChar char="§"/>
              <a:defRPr sz="18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sz="1600" dirty="0"/>
              <a:t>Tryk for at erstatte teksten</a:t>
            </a:r>
            <a:br>
              <a:rPr lang="da-DK" sz="1600" dirty="0"/>
            </a:br>
            <a:br>
              <a:rPr lang="da-DK" sz="1600" dirty="0"/>
            </a:br>
            <a:endParaRPr lang="da-DK" sz="1600" dirty="0"/>
          </a:p>
        </p:txBody>
      </p:sp>
      <p:sp>
        <p:nvSpPr>
          <p:cNvPr id="10" name="Rektangel 9">
            <a:extLst>
              <a:ext uri="{FF2B5EF4-FFF2-40B4-BE49-F238E27FC236}">
                <a16:creationId xmlns:a16="http://schemas.microsoft.com/office/drawing/2014/main" id="{B0C5C033-7EF3-B24E-8C0C-E2F6B2A47C92}"/>
              </a:ext>
            </a:extLst>
          </p:cNvPr>
          <p:cNvSpPr/>
          <p:nvPr userDrawn="1"/>
        </p:nvSpPr>
        <p:spPr>
          <a:xfrm>
            <a:off x="6314598" y="934278"/>
            <a:ext cx="4830416" cy="49894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itle 1">
            <a:extLst>
              <a:ext uri="{FF2B5EF4-FFF2-40B4-BE49-F238E27FC236}">
                <a16:creationId xmlns:a16="http://schemas.microsoft.com/office/drawing/2014/main" id="{BBE2FFB5-90A0-C545-862B-FFAB29B98ACC}"/>
              </a:ext>
            </a:extLst>
          </p:cNvPr>
          <p:cNvSpPr txBox="1">
            <a:spLocks/>
          </p:cNvSpPr>
          <p:nvPr userDrawn="1"/>
        </p:nvSpPr>
        <p:spPr>
          <a:xfrm>
            <a:off x="6720414" y="1309976"/>
            <a:ext cx="4712835" cy="9032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Indsæt</a:t>
            </a:r>
            <a:r>
              <a:rPr lang="en-US" dirty="0"/>
              <a:t> </a:t>
            </a:r>
          </a:p>
          <a:p>
            <a:r>
              <a:rPr lang="en-US" dirty="0" err="1"/>
              <a:t>overskrift</a:t>
            </a:r>
            <a:endParaRPr lang="da-DK" dirty="0"/>
          </a:p>
        </p:txBody>
      </p:sp>
      <p:sp>
        <p:nvSpPr>
          <p:cNvPr id="12" name="Text Placeholder 3">
            <a:extLst>
              <a:ext uri="{FF2B5EF4-FFF2-40B4-BE49-F238E27FC236}">
                <a16:creationId xmlns:a16="http://schemas.microsoft.com/office/drawing/2014/main" id="{C1593D83-5554-1044-BDE7-703FBDF80E9B}"/>
              </a:ext>
            </a:extLst>
          </p:cNvPr>
          <p:cNvSpPr>
            <a:spLocks noGrp="1"/>
          </p:cNvSpPr>
          <p:nvPr>
            <p:ph type="body" sz="half" idx="16" hasCustomPrompt="1"/>
          </p:nvPr>
        </p:nvSpPr>
        <p:spPr>
          <a:xfrm>
            <a:off x="6720415" y="2493232"/>
            <a:ext cx="3877948" cy="3150506"/>
          </a:xfrm>
        </p:spPr>
        <p:txBody>
          <a:bodyPr lIns="0" tIns="0" rIns="0" bIns="0">
            <a:normAutofit/>
          </a:bodyPr>
          <a:lstStyle>
            <a:lvl1pPr marL="285750" indent="-285750">
              <a:buClr>
                <a:schemeClr val="tx1"/>
              </a:buClr>
              <a:buFont typeface="Wingdings" pitchFamily="2" charset="2"/>
              <a:buChar char="§"/>
              <a:defRPr sz="18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sz="1600" dirty="0"/>
              <a:t>Tryk for at erstatte teksten</a:t>
            </a:r>
            <a:br>
              <a:rPr lang="da-DK" sz="1600" dirty="0"/>
            </a:br>
            <a:br>
              <a:rPr lang="da-DK" sz="1600" dirty="0"/>
            </a:br>
            <a:endParaRPr lang="da-DK" sz="1600" dirty="0"/>
          </a:p>
        </p:txBody>
      </p:sp>
    </p:spTree>
    <p:extLst>
      <p:ext uri="{BB962C8B-B14F-4D97-AF65-F5344CB8AC3E}">
        <p14:creationId xmlns:p14="http://schemas.microsoft.com/office/powerpoint/2010/main" val="40035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ndhold i to spalter B">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BC91F07-0D2F-E944-AD40-1C797C06E5D1}"/>
              </a:ext>
            </a:extLst>
          </p:cNvPr>
          <p:cNvSpPr/>
          <p:nvPr userDrawn="1"/>
        </p:nvSpPr>
        <p:spPr>
          <a:xfrm>
            <a:off x="-1" y="763636"/>
            <a:ext cx="12196242" cy="6094365"/>
          </a:xfrm>
          <a:custGeom>
            <a:avLst/>
            <a:gdLst>
              <a:gd name="connsiteX0" fmla="*/ 40944 w 11546006"/>
              <a:gd name="connsiteY0" fmla="*/ 532263 h 6482687"/>
              <a:gd name="connsiteX1" fmla="*/ 9130353 w 11546006"/>
              <a:gd name="connsiteY1" fmla="*/ 0 h 6482687"/>
              <a:gd name="connsiteX2" fmla="*/ 11546006 w 11546006"/>
              <a:gd name="connsiteY2" fmla="*/ 191069 h 6482687"/>
              <a:gd name="connsiteX3" fmla="*/ 11546006 w 11546006"/>
              <a:gd name="connsiteY3" fmla="*/ 6482687 h 6482687"/>
              <a:gd name="connsiteX4" fmla="*/ 10877266 w 11546006"/>
              <a:gd name="connsiteY4" fmla="*/ 6482687 h 6482687"/>
              <a:gd name="connsiteX5" fmla="*/ 0 w 11546006"/>
              <a:gd name="connsiteY5" fmla="*/ 6482687 h 6482687"/>
              <a:gd name="connsiteX6" fmla="*/ 40944 w 11546006"/>
              <a:gd name="connsiteY6" fmla="*/ 532263 h 6482687"/>
              <a:gd name="connsiteX0" fmla="*/ 28244 w 11546006"/>
              <a:gd name="connsiteY0" fmla="*/ 538613 h 6482687"/>
              <a:gd name="connsiteX1" fmla="*/ 9130353 w 11546006"/>
              <a:gd name="connsiteY1" fmla="*/ 0 h 6482687"/>
              <a:gd name="connsiteX2" fmla="*/ 11546006 w 11546006"/>
              <a:gd name="connsiteY2" fmla="*/ 191069 h 6482687"/>
              <a:gd name="connsiteX3" fmla="*/ 11546006 w 11546006"/>
              <a:gd name="connsiteY3" fmla="*/ 6482687 h 6482687"/>
              <a:gd name="connsiteX4" fmla="*/ 10877266 w 11546006"/>
              <a:gd name="connsiteY4" fmla="*/ 6482687 h 6482687"/>
              <a:gd name="connsiteX5" fmla="*/ 0 w 11546006"/>
              <a:gd name="connsiteY5" fmla="*/ 6482687 h 6482687"/>
              <a:gd name="connsiteX6" fmla="*/ 28244 w 11546006"/>
              <a:gd name="connsiteY6" fmla="*/ 538613 h 6482687"/>
              <a:gd name="connsiteX0" fmla="*/ 6019 w 11523781"/>
              <a:gd name="connsiteY0" fmla="*/ 538613 h 6485862"/>
              <a:gd name="connsiteX1" fmla="*/ 9108128 w 11523781"/>
              <a:gd name="connsiteY1" fmla="*/ 0 h 6485862"/>
              <a:gd name="connsiteX2" fmla="*/ 11523781 w 11523781"/>
              <a:gd name="connsiteY2" fmla="*/ 191069 h 6485862"/>
              <a:gd name="connsiteX3" fmla="*/ 11523781 w 11523781"/>
              <a:gd name="connsiteY3" fmla="*/ 6482687 h 6485862"/>
              <a:gd name="connsiteX4" fmla="*/ 10855041 w 11523781"/>
              <a:gd name="connsiteY4" fmla="*/ 6482687 h 6485862"/>
              <a:gd name="connsiteX5" fmla="*/ 0 w 11523781"/>
              <a:gd name="connsiteY5" fmla="*/ 6485862 h 6485862"/>
              <a:gd name="connsiteX6" fmla="*/ 6019 w 11523781"/>
              <a:gd name="connsiteY6" fmla="*/ 538613 h 6485862"/>
              <a:gd name="connsiteX0" fmla="*/ 200 w 11517962"/>
              <a:gd name="connsiteY0" fmla="*/ 538613 h 6489037"/>
              <a:gd name="connsiteX1" fmla="*/ 9102309 w 11517962"/>
              <a:gd name="connsiteY1" fmla="*/ 0 h 6489037"/>
              <a:gd name="connsiteX2" fmla="*/ 11517962 w 11517962"/>
              <a:gd name="connsiteY2" fmla="*/ 191069 h 6489037"/>
              <a:gd name="connsiteX3" fmla="*/ 11517962 w 11517962"/>
              <a:gd name="connsiteY3" fmla="*/ 6482687 h 6489037"/>
              <a:gd name="connsiteX4" fmla="*/ 10849222 w 11517962"/>
              <a:gd name="connsiteY4" fmla="*/ 6482687 h 6489037"/>
              <a:gd name="connsiteX5" fmla="*/ 10056 w 11517962"/>
              <a:gd name="connsiteY5" fmla="*/ 6489037 h 6489037"/>
              <a:gd name="connsiteX6" fmla="*/ 200 w 11517962"/>
              <a:gd name="connsiteY6" fmla="*/ 538613 h 6489037"/>
              <a:gd name="connsiteX0" fmla="*/ 543 w 11518305"/>
              <a:gd name="connsiteY0" fmla="*/ 538613 h 6495387"/>
              <a:gd name="connsiteX1" fmla="*/ 9102652 w 11518305"/>
              <a:gd name="connsiteY1" fmla="*/ 0 h 6495387"/>
              <a:gd name="connsiteX2" fmla="*/ 11518305 w 11518305"/>
              <a:gd name="connsiteY2" fmla="*/ 191069 h 6495387"/>
              <a:gd name="connsiteX3" fmla="*/ 11518305 w 11518305"/>
              <a:gd name="connsiteY3" fmla="*/ 6482687 h 6495387"/>
              <a:gd name="connsiteX4" fmla="*/ 10849565 w 11518305"/>
              <a:gd name="connsiteY4" fmla="*/ 6482687 h 6495387"/>
              <a:gd name="connsiteX5" fmla="*/ 874 w 11518305"/>
              <a:gd name="connsiteY5" fmla="*/ 6495387 h 6495387"/>
              <a:gd name="connsiteX6" fmla="*/ 543 w 11518305"/>
              <a:gd name="connsiteY6" fmla="*/ 538613 h 6495387"/>
              <a:gd name="connsiteX0" fmla="*/ 0 w 11517762"/>
              <a:gd name="connsiteY0" fmla="*/ 538613 h 6495387"/>
              <a:gd name="connsiteX1" fmla="*/ 9102109 w 11517762"/>
              <a:gd name="connsiteY1" fmla="*/ 0 h 6495387"/>
              <a:gd name="connsiteX2" fmla="*/ 11517762 w 11517762"/>
              <a:gd name="connsiteY2" fmla="*/ 191069 h 6495387"/>
              <a:gd name="connsiteX3" fmla="*/ 11517762 w 11517762"/>
              <a:gd name="connsiteY3" fmla="*/ 6482687 h 6495387"/>
              <a:gd name="connsiteX4" fmla="*/ 10849022 w 11517762"/>
              <a:gd name="connsiteY4" fmla="*/ 6482687 h 6495387"/>
              <a:gd name="connsiteX5" fmla="*/ 331 w 11517762"/>
              <a:gd name="connsiteY5" fmla="*/ 6495387 h 6495387"/>
              <a:gd name="connsiteX6" fmla="*/ 0 w 11517762"/>
              <a:gd name="connsiteY6" fmla="*/ 538613 h 6495387"/>
              <a:gd name="connsiteX0" fmla="*/ 0 w 11530462"/>
              <a:gd name="connsiteY0" fmla="*/ 542140 h 6495387"/>
              <a:gd name="connsiteX1" fmla="*/ 9114809 w 11530462"/>
              <a:gd name="connsiteY1" fmla="*/ 0 h 6495387"/>
              <a:gd name="connsiteX2" fmla="*/ 11530462 w 11530462"/>
              <a:gd name="connsiteY2" fmla="*/ 191069 h 6495387"/>
              <a:gd name="connsiteX3" fmla="*/ 11530462 w 11530462"/>
              <a:gd name="connsiteY3" fmla="*/ 6482687 h 6495387"/>
              <a:gd name="connsiteX4" fmla="*/ 10861722 w 11530462"/>
              <a:gd name="connsiteY4" fmla="*/ 6482687 h 6495387"/>
              <a:gd name="connsiteX5" fmla="*/ 13031 w 11530462"/>
              <a:gd name="connsiteY5" fmla="*/ 6495387 h 6495387"/>
              <a:gd name="connsiteX6" fmla="*/ 0 w 11530462"/>
              <a:gd name="connsiteY6" fmla="*/ 542140 h 6495387"/>
              <a:gd name="connsiteX0" fmla="*/ 0 w 11530462"/>
              <a:gd name="connsiteY0" fmla="*/ 542140 h 6484805"/>
              <a:gd name="connsiteX1" fmla="*/ 9114809 w 11530462"/>
              <a:gd name="connsiteY1" fmla="*/ 0 h 6484805"/>
              <a:gd name="connsiteX2" fmla="*/ 11530462 w 11530462"/>
              <a:gd name="connsiteY2" fmla="*/ 191069 h 6484805"/>
              <a:gd name="connsiteX3" fmla="*/ 11530462 w 11530462"/>
              <a:gd name="connsiteY3" fmla="*/ 6482687 h 6484805"/>
              <a:gd name="connsiteX4" fmla="*/ 10861722 w 11530462"/>
              <a:gd name="connsiteY4" fmla="*/ 6482687 h 6484805"/>
              <a:gd name="connsiteX5" fmla="*/ 16206 w 11530462"/>
              <a:gd name="connsiteY5" fmla="*/ 6484805 h 6484805"/>
              <a:gd name="connsiteX6" fmla="*/ 0 w 11530462"/>
              <a:gd name="connsiteY6" fmla="*/ 542140 h 6484805"/>
              <a:gd name="connsiteX0" fmla="*/ 0 w 11530462"/>
              <a:gd name="connsiteY0" fmla="*/ 542140 h 6488332"/>
              <a:gd name="connsiteX1" fmla="*/ 9114809 w 11530462"/>
              <a:gd name="connsiteY1" fmla="*/ 0 h 6488332"/>
              <a:gd name="connsiteX2" fmla="*/ 11530462 w 11530462"/>
              <a:gd name="connsiteY2" fmla="*/ 191069 h 6488332"/>
              <a:gd name="connsiteX3" fmla="*/ 11530462 w 11530462"/>
              <a:gd name="connsiteY3" fmla="*/ 6482687 h 6488332"/>
              <a:gd name="connsiteX4" fmla="*/ 10861722 w 11530462"/>
              <a:gd name="connsiteY4" fmla="*/ 6482687 h 6488332"/>
              <a:gd name="connsiteX5" fmla="*/ 3506 w 11530462"/>
              <a:gd name="connsiteY5" fmla="*/ 6488332 h 6488332"/>
              <a:gd name="connsiteX6" fmla="*/ 0 w 11530462"/>
              <a:gd name="connsiteY6" fmla="*/ 542140 h 6488332"/>
              <a:gd name="connsiteX0" fmla="*/ 2846 w 11533308"/>
              <a:gd name="connsiteY0" fmla="*/ 542140 h 6491859"/>
              <a:gd name="connsiteX1" fmla="*/ 9117655 w 11533308"/>
              <a:gd name="connsiteY1" fmla="*/ 0 h 6491859"/>
              <a:gd name="connsiteX2" fmla="*/ 11533308 w 11533308"/>
              <a:gd name="connsiteY2" fmla="*/ 191069 h 6491859"/>
              <a:gd name="connsiteX3" fmla="*/ 11533308 w 11533308"/>
              <a:gd name="connsiteY3" fmla="*/ 6482687 h 6491859"/>
              <a:gd name="connsiteX4" fmla="*/ 10864568 w 11533308"/>
              <a:gd name="connsiteY4" fmla="*/ 6482687 h 6491859"/>
              <a:gd name="connsiteX5" fmla="*/ 2 w 11533308"/>
              <a:gd name="connsiteY5" fmla="*/ 6491859 h 6491859"/>
              <a:gd name="connsiteX6" fmla="*/ 2846 w 11533308"/>
              <a:gd name="connsiteY6" fmla="*/ 542140 h 6491859"/>
              <a:gd name="connsiteX0" fmla="*/ 0 w 11530462"/>
              <a:gd name="connsiteY0" fmla="*/ 542140 h 6495386"/>
              <a:gd name="connsiteX1" fmla="*/ 9114809 w 11530462"/>
              <a:gd name="connsiteY1" fmla="*/ 0 h 6495386"/>
              <a:gd name="connsiteX2" fmla="*/ 11530462 w 11530462"/>
              <a:gd name="connsiteY2" fmla="*/ 191069 h 6495386"/>
              <a:gd name="connsiteX3" fmla="*/ 11530462 w 11530462"/>
              <a:gd name="connsiteY3" fmla="*/ 6482687 h 6495386"/>
              <a:gd name="connsiteX4" fmla="*/ 10861722 w 11530462"/>
              <a:gd name="connsiteY4" fmla="*/ 6482687 h 6495386"/>
              <a:gd name="connsiteX5" fmla="*/ 331 w 11530462"/>
              <a:gd name="connsiteY5" fmla="*/ 6495386 h 6495386"/>
              <a:gd name="connsiteX6" fmla="*/ 0 w 11530462"/>
              <a:gd name="connsiteY6" fmla="*/ 542140 h 6495386"/>
              <a:gd name="connsiteX0" fmla="*/ 0 w 11530462"/>
              <a:gd name="connsiteY0" fmla="*/ 542140 h 6495386"/>
              <a:gd name="connsiteX1" fmla="*/ 9114809 w 11530462"/>
              <a:gd name="connsiteY1" fmla="*/ 0 h 6495386"/>
              <a:gd name="connsiteX2" fmla="*/ 11530462 w 11530462"/>
              <a:gd name="connsiteY2" fmla="*/ 191069 h 6495386"/>
              <a:gd name="connsiteX3" fmla="*/ 11530462 w 11530462"/>
              <a:gd name="connsiteY3" fmla="*/ 6482687 h 6495386"/>
              <a:gd name="connsiteX4" fmla="*/ 331 w 11530462"/>
              <a:gd name="connsiteY4" fmla="*/ 6495386 h 6495386"/>
              <a:gd name="connsiteX5" fmla="*/ 0 w 11530462"/>
              <a:gd name="connsiteY5" fmla="*/ 542140 h 6495386"/>
              <a:gd name="connsiteX0" fmla="*/ 0 w 11530462"/>
              <a:gd name="connsiteY0" fmla="*/ 542140 h 6495386"/>
              <a:gd name="connsiteX1" fmla="*/ 9114809 w 11530462"/>
              <a:gd name="connsiteY1" fmla="*/ 0 h 6495386"/>
              <a:gd name="connsiteX2" fmla="*/ 11530462 w 11530462"/>
              <a:gd name="connsiteY2" fmla="*/ 191069 h 6495386"/>
              <a:gd name="connsiteX3" fmla="*/ 11530462 w 11530462"/>
              <a:gd name="connsiteY3" fmla="*/ 6493270 h 6495386"/>
              <a:gd name="connsiteX4" fmla="*/ 331 w 11530462"/>
              <a:gd name="connsiteY4" fmla="*/ 6495386 h 6495386"/>
              <a:gd name="connsiteX5" fmla="*/ 0 w 11530462"/>
              <a:gd name="connsiteY5" fmla="*/ 542140 h 6495386"/>
              <a:gd name="connsiteX0" fmla="*/ 0 w 11530462"/>
              <a:gd name="connsiteY0" fmla="*/ 542140 h 6503853"/>
              <a:gd name="connsiteX1" fmla="*/ 9114809 w 11530462"/>
              <a:gd name="connsiteY1" fmla="*/ 0 h 6503853"/>
              <a:gd name="connsiteX2" fmla="*/ 11530462 w 11530462"/>
              <a:gd name="connsiteY2" fmla="*/ 191069 h 6503853"/>
              <a:gd name="connsiteX3" fmla="*/ 11530462 w 11530462"/>
              <a:gd name="connsiteY3" fmla="*/ 6503853 h 6503853"/>
              <a:gd name="connsiteX4" fmla="*/ 331 w 11530462"/>
              <a:gd name="connsiteY4" fmla="*/ 6495386 h 6503853"/>
              <a:gd name="connsiteX5" fmla="*/ 0 w 11530462"/>
              <a:gd name="connsiteY5" fmla="*/ 542140 h 6503853"/>
              <a:gd name="connsiteX0" fmla="*/ 0 w 11530462"/>
              <a:gd name="connsiteY0" fmla="*/ 542140 h 6503853"/>
              <a:gd name="connsiteX1" fmla="*/ 9114809 w 11530462"/>
              <a:gd name="connsiteY1" fmla="*/ 0 h 6503853"/>
              <a:gd name="connsiteX2" fmla="*/ 11530462 w 11530462"/>
              <a:gd name="connsiteY2" fmla="*/ 191069 h 6503853"/>
              <a:gd name="connsiteX3" fmla="*/ 11530462 w 11530462"/>
              <a:gd name="connsiteY3" fmla="*/ 6503853 h 6503853"/>
              <a:gd name="connsiteX4" fmla="*/ 331 w 11530462"/>
              <a:gd name="connsiteY4" fmla="*/ 6495386 h 6503853"/>
              <a:gd name="connsiteX5" fmla="*/ 0 w 11530462"/>
              <a:gd name="connsiteY5" fmla="*/ 542140 h 6503853"/>
              <a:gd name="connsiteX0" fmla="*/ 0 w 11530462"/>
              <a:gd name="connsiteY0" fmla="*/ 542140 h 6500326"/>
              <a:gd name="connsiteX1" fmla="*/ 9114809 w 11530462"/>
              <a:gd name="connsiteY1" fmla="*/ 0 h 6500326"/>
              <a:gd name="connsiteX2" fmla="*/ 11530462 w 11530462"/>
              <a:gd name="connsiteY2" fmla="*/ 191069 h 6500326"/>
              <a:gd name="connsiteX3" fmla="*/ 11524112 w 11530462"/>
              <a:gd name="connsiteY3" fmla="*/ 6500326 h 6500326"/>
              <a:gd name="connsiteX4" fmla="*/ 331 w 11530462"/>
              <a:gd name="connsiteY4" fmla="*/ 6495386 h 6500326"/>
              <a:gd name="connsiteX5" fmla="*/ 0 w 11530462"/>
              <a:gd name="connsiteY5" fmla="*/ 542140 h 6500326"/>
              <a:gd name="connsiteX0" fmla="*/ 0 w 11527287"/>
              <a:gd name="connsiteY0" fmla="*/ 542140 h 6500326"/>
              <a:gd name="connsiteX1" fmla="*/ 9114809 w 11527287"/>
              <a:gd name="connsiteY1" fmla="*/ 0 h 6500326"/>
              <a:gd name="connsiteX2" fmla="*/ 11527287 w 11527287"/>
              <a:gd name="connsiteY2" fmla="*/ 191069 h 6500326"/>
              <a:gd name="connsiteX3" fmla="*/ 11524112 w 11527287"/>
              <a:gd name="connsiteY3" fmla="*/ 6500326 h 6500326"/>
              <a:gd name="connsiteX4" fmla="*/ 331 w 11527287"/>
              <a:gd name="connsiteY4" fmla="*/ 6495386 h 6500326"/>
              <a:gd name="connsiteX5" fmla="*/ 0 w 11527287"/>
              <a:gd name="connsiteY5" fmla="*/ 542140 h 6500326"/>
              <a:gd name="connsiteX0" fmla="*/ 0 w 11527287"/>
              <a:gd name="connsiteY0" fmla="*/ 542140 h 6500326"/>
              <a:gd name="connsiteX1" fmla="*/ 9114809 w 11527287"/>
              <a:gd name="connsiteY1" fmla="*/ 0 h 6500326"/>
              <a:gd name="connsiteX2" fmla="*/ 11527287 w 11527287"/>
              <a:gd name="connsiteY2" fmla="*/ 198124 h 6500326"/>
              <a:gd name="connsiteX3" fmla="*/ 11524112 w 11527287"/>
              <a:gd name="connsiteY3" fmla="*/ 6500326 h 6500326"/>
              <a:gd name="connsiteX4" fmla="*/ 331 w 11527287"/>
              <a:gd name="connsiteY4" fmla="*/ 6495386 h 6500326"/>
              <a:gd name="connsiteX5" fmla="*/ 0 w 11527287"/>
              <a:gd name="connsiteY5" fmla="*/ 542140 h 6500326"/>
              <a:gd name="connsiteX0" fmla="*/ 0 w 11524723"/>
              <a:gd name="connsiteY0" fmla="*/ 542140 h 6500326"/>
              <a:gd name="connsiteX1" fmla="*/ 9114809 w 11524723"/>
              <a:gd name="connsiteY1" fmla="*/ 0 h 6500326"/>
              <a:gd name="connsiteX2" fmla="*/ 11524112 w 11524723"/>
              <a:gd name="connsiteY2" fmla="*/ 198124 h 6500326"/>
              <a:gd name="connsiteX3" fmla="*/ 11524112 w 11524723"/>
              <a:gd name="connsiteY3" fmla="*/ 6500326 h 6500326"/>
              <a:gd name="connsiteX4" fmla="*/ 331 w 11524723"/>
              <a:gd name="connsiteY4" fmla="*/ 6495386 h 6500326"/>
              <a:gd name="connsiteX5" fmla="*/ 0 w 11524723"/>
              <a:gd name="connsiteY5" fmla="*/ 542140 h 6500326"/>
              <a:gd name="connsiteX0" fmla="*/ 0 w 11524393"/>
              <a:gd name="connsiteY0" fmla="*/ 542140 h 6500326"/>
              <a:gd name="connsiteX1" fmla="*/ 9114809 w 11524393"/>
              <a:gd name="connsiteY1" fmla="*/ 0 h 6500326"/>
              <a:gd name="connsiteX2" fmla="*/ 11517762 w 11524393"/>
              <a:gd name="connsiteY2" fmla="*/ 198124 h 6500326"/>
              <a:gd name="connsiteX3" fmla="*/ 11524112 w 11524393"/>
              <a:gd name="connsiteY3" fmla="*/ 6500326 h 6500326"/>
              <a:gd name="connsiteX4" fmla="*/ 331 w 11524393"/>
              <a:gd name="connsiteY4" fmla="*/ 6495386 h 6500326"/>
              <a:gd name="connsiteX5" fmla="*/ 0 w 11524393"/>
              <a:gd name="connsiteY5" fmla="*/ 542140 h 6500326"/>
              <a:gd name="connsiteX0" fmla="*/ 0 w 11524723"/>
              <a:gd name="connsiteY0" fmla="*/ 542140 h 6500326"/>
              <a:gd name="connsiteX1" fmla="*/ 9114809 w 11524723"/>
              <a:gd name="connsiteY1" fmla="*/ 0 h 6500326"/>
              <a:gd name="connsiteX2" fmla="*/ 11524112 w 11524723"/>
              <a:gd name="connsiteY2" fmla="*/ 201651 h 6500326"/>
              <a:gd name="connsiteX3" fmla="*/ 11524112 w 11524723"/>
              <a:gd name="connsiteY3" fmla="*/ 6500326 h 6500326"/>
              <a:gd name="connsiteX4" fmla="*/ 331 w 11524723"/>
              <a:gd name="connsiteY4" fmla="*/ 6495386 h 6500326"/>
              <a:gd name="connsiteX5" fmla="*/ 0 w 11524723"/>
              <a:gd name="connsiteY5" fmla="*/ 542140 h 6500326"/>
              <a:gd name="connsiteX0" fmla="*/ 0 w 11524723"/>
              <a:gd name="connsiteY0" fmla="*/ 542140 h 6500326"/>
              <a:gd name="connsiteX1" fmla="*/ 9114809 w 11524723"/>
              <a:gd name="connsiteY1" fmla="*/ 0 h 6500326"/>
              <a:gd name="connsiteX2" fmla="*/ 11524112 w 11524723"/>
              <a:gd name="connsiteY2" fmla="*/ 205178 h 6500326"/>
              <a:gd name="connsiteX3" fmla="*/ 11524112 w 11524723"/>
              <a:gd name="connsiteY3" fmla="*/ 6500326 h 6500326"/>
              <a:gd name="connsiteX4" fmla="*/ 331 w 11524723"/>
              <a:gd name="connsiteY4" fmla="*/ 6495386 h 6500326"/>
              <a:gd name="connsiteX5" fmla="*/ 0 w 11524723"/>
              <a:gd name="connsiteY5" fmla="*/ 542140 h 6500326"/>
              <a:gd name="connsiteX0" fmla="*/ 0 w 11524496"/>
              <a:gd name="connsiteY0" fmla="*/ 542140 h 6500326"/>
              <a:gd name="connsiteX1" fmla="*/ 9114809 w 11524496"/>
              <a:gd name="connsiteY1" fmla="*/ 0 h 6500326"/>
              <a:gd name="connsiteX2" fmla="*/ 11520937 w 11524496"/>
              <a:gd name="connsiteY2" fmla="*/ 205178 h 6500326"/>
              <a:gd name="connsiteX3" fmla="*/ 11524112 w 11524496"/>
              <a:gd name="connsiteY3" fmla="*/ 6500326 h 6500326"/>
              <a:gd name="connsiteX4" fmla="*/ 331 w 11524496"/>
              <a:gd name="connsiteY4" fmla="*/ 6495386 h 6500326"/>
              <a:gd name="connsiteX5" fmla="*/ 0 w 11524496"/>
              <a:gd name="connsiteY5" fmla="*/ 542140 h 6500326"/>
              <a:gd name="connsiteX0" fmla="*/ 0 w 11524723"/>
              <a:gd name="connsiteY0" fmla="*/ 542140 h 6500326"/>
              <a:gd name="connsiteX1" fmla="*/ 9114809 w 11524723"/>
              <a:gd name="connsiteY1" fmla="*/ 0 h 6500326"/>
              <a:gd name="connsiteX2" fmla="*/ 11524112 w 11524723"/>
              <a:gd name="connsiteY2" fmla="*/ 205178 h 6500326"/>
              <a:gd name="connsiteX3" fmla="*/ 11524112 w 11524723"/>
              <a:gd name="connsiteY3" fmla="*/ 6500326 h 6500326"/>
              <a:gd name="connsiteX4" fmla="*/ 331 w 11524723"/>
              <a:gd name="connsiteY4" fmla="*/ 6495386 h 6500326"/>
              <a:gd name="connsiteX5" fmla="*/ 0 w 11524723"/>
              <a:gd name="connsiteY5" fmla="*/ 542140 h 6500326"/>
              <a:gd name="connsiteX0" fmla="*/ 0 w 11524723"/>
              <a:gd name="connsiteY0" fmla="*/ 542140 h 6500326"/>
              <a:gd name="connsiteX1" fmla="*/ 9114809 w 11524723"/>
              <a:gd name="connsiteY1" fmla="*/ 0 h 6500326"/>
              <a:gd name="connsiteX2" fmla="*/ 11524112 w 11524723"/>
              <a:gd name="connsiteY2" fmla="*/ 208706 h 6500326"/>
              <a:gd name="connsiteX3" fmla="*/ 11524112 w 11524723"/>
              <a:gd name="connsiteY3" fmla="*/ 6500326 h 6500326"/>
              <a:gd name="connsiteX4" fmla="*/ 331 w 11524723"/>
              <a:gd name="connsiteY4" fmla="*/ 6495386 h 6500326"/>
              <a:gd name="connsiteX5" fmla="*/ 0 w 11524723"/>
              <a:gd name="connsiteY5" fmla="*/ 542140 h 6500326"/>
              <a:gd name="connsiteX0" fmla="*/ 0 w 11524496"/>
              <a:gd name="connsiteY0" fmla="*/ 542140 h 6500326"/>
              <a:gd name="connsiteX1" fmla="*/ 9114809 w 11524496"/>
              <a:gd name="connsiteY1" fmla="*/ 0 h 6500326"/>
              <a:gd name="connsiteX2" fmla="*/ 11520937 w 11524496"/>
              <a:gd name="connsiteY2" fmla="*/ 208706 h 6500326"/>
              <a:gd name="connsiteX3" fmla="*/ 11524112 w 11524496"/>
              <a:gd name="connsiteY3" fmla="*/ 6500326 h 6500326"/>
              <a:gd name="connsiteX4" fmla="*/ 331 w 11524496"/>
              <a:gd name="connsiteY4" fmla="*/ 6495386 h 6500326"/>
              <a:gd name="connsiteX5" fmla="*/ 0 w 11524496"/>
              <a:gd name="connsiteY5" fmla="*/ 542140 h 650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4496" h="6500326">
                <a:moveTo>
                  <a:pt x="0" y="542140"/>
                </a:moveTo>
                <a:lnTo>
                  <a:pt x="9114809" y="0"/>
                </a:lnTo>
                <a:lnTo>
                  <a:pt x="11520937" y="208706"/>
                </a:lnTo>
                <a:cubicBezTo>
                  <a:pt x="11518820" y="2311792"/>
                  <a:pt x="11526229" y="4397240"/>
                  <a:pt x="11524112" y="6500326"/>
                </a:cubicBezTo>
                <a:lnTo>
                  <a:pt x="331" y="6495386"/>
                </a:lnTo>
                <a:cubicBezTo>
                  <a:pt x="221" y="4509795"/>
                  <a:pt x="110" y="2527731"/>
                  <a:pt x="0" y="5421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745" tIns="48372" rIns="96745" bIns="48372" numCol="1" spcCol="0" rtlCol="0" fromWordArt="0" anchor="ctr" anchorCtr="0" forceAA="0" compatLnSpc="1">
            <a:prstTxWarp prst="textNoShape">
              <a:avLst/>
            </a:prstTxWarp>
            <a:noAutofit/>
          </a:bodyPr>
          <a:lstStyle/>
          <a:p>
            <a:pPr algn="ctr"/>
            <a:endParaRPr lang="da-DK" sz="1904" dirty="0">
              <a:latin typeface="Open Sans" panose="020B0606030504020204" pitchFamily="34" charset="0"/>
            </a:endParaRPr>
          </a:p>
        </p:txBody>
      </p:sp>
      <p:sp>
        <p:nvSpPr>
          <p:cNvPr id="2" name="Title 1">
            <a:extLst>
              <a:ext uri="{FF2B5EF4-FFF2-40B4-BE49-F238E27FC236}">
                <a16:creationId xmlns:a16="http://schemas.microsoft.com/office/drawing/2014/main" id="{0295C5DC-9F61-4E32-B0BC-ED6D481CEE1F}"/>
              </a:ext>
            </a:extLst>
          </p:cNvPr>
          <p:cNvSpPr>
            <a:spLocks noGrp="1"/>
          </p:cNvSpPr>
          <p:nvPr>
            <p:ph type="title" hasCustomPrompt="1"/>
          </p:nvPr>
        </p:nvSpPr>
        <p:spPr/>
        <p:txBody>
          <a:bodyPr/>
          <a:lstStyle>
            <a:lvl1pPr>
              <a:defRPr>
                <a:latin typeface="+mj-lt"/>
              </a:defRPr>
            </a:lvl1pPr>
          </a:lstStyle>
          <a:p>
            <a:r>
              <a:rPr lang="da-DK" dirty="0"/>
              <a:t>Klik for at tilføje titel</a:t>
            </a:r>
          </a:p>
        </p:txBody>
      </p:sp>
      <p:sp>
        <p:nvSpPr>
          <p:cNvPr id="3" name="Content Placeholder 2">
            <a:extLst>
              <a:ext uri="{FF2B5EF4-FFF2-40B4-BE49-F238E27FC236}">
                <a16:creationId xmlns:a16="http://schemas.microsoft.com/office/drawing/2014/main" id="{875CD19E-FC03-48E4-9927-51BF6EA2B54E}"/>
              </a:ext>
            </a:extLst>
          </p:cNvPr>
          <p:cNvSpPr>
            <a:spLocks noGrp="1"/>
          </p:cNvSpPr>
          <p:nvPr>
            <p:ph sz="quarter" idx="10" hasCustomPrompt="1"/>
          </p:nvPr>
        </p:nvSpPr>
        <p:spPr>
          <a:xfrm>
            <a:off x="612160" y="3039228"/>
            <a:ext cx="5333774" cy="256514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Content Placeholder 4">
            <a:extLst>
              <a:ext uri="{FF2B5EF4-FFF2-40B4-BE49-F238E27FC236}">
                <a16:creationId xmlns:a16="http://schemas.microsoft.com/office/drawing/2014/main" id="{46D4765C-044E-4BC0-AA33-BCAAC9672794}"/>
              </a:ext>
            </a:extLst>
          </p:cNvPr>
          <p:cNvSpPr>
            <a:spLocks noGrp="1"/>
          </p:cNvSpPr>
          <p:nvPr>
            <p:ph sz="quarter" idx="11" hasCustomPrompt="1"/>
          </p:nvPr>
        </p:nvSpPr>
        <p:spPr>
          <a:xfrm>
            <a:off x="6135253" y="3039228"/>
            <a:ext cx="5334334" cy="256514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Freeform: Shape 10">
            <a:extLst>
              <a:ext uri="{FF2B5EF4-FFF2-40B4-BE49-F238E27FC236}">
                <a16:creationId xmlns:a16="http://schemas.microsoft.com/office/drawing/2014/main" id="{8C681528-4E68-4ED9-AE8C-ED7AA733097C}"/>
              </a:ext>
            </a:extLst>
          </p:cNvPr>
          <p:cNvSpPr/>
          <p:nvPr userDrawn="1"/>
        </p:nvSpPr>
        <p:spPr>
          <a:xfrm>
            <a:off x="-985" y="5710376"/>
            <a:ext cx="12199131" cy="1149358"/>
          </a:xfrm>
          <a:custGeom>
            <a:avLst/>
            <a:gdLst>
              <a:gd name="connsiteX0" fmla="*/ 9036365 w 11527226"/>
              <a:gd name="connsiteY0" fmla="*/ 0 h 1086037"/>
              <a:gd name="connsiteX1" fmla="*/ 11525043 w 11527226"/>
              <a:gd name="connsiteY1" fmla="*/ 181509 h 1086037"/>
              <a:gd name="connsiteX2" fmla="*/ 11525675 w 11527226"/>
              <a:gd name="connsiteY2" fmla="*/ 1079814 h 1086037"/>
              <a:gd name="connsiteX3" fmla="*/ 11525625 w 11527226"/>
              <a:gd name="connsiteY3" fmla="*/ 1086037 h 1086037"/>
              <a:gd name="connsiteX4" fmla="*/ 22 w 11527226"/>
              <a:gd name="connsiteY4" fmla="*/ 1086037 h 1086037"/>
              <a:gd name="connsiteX5" fmla="*/ 0 w 11527226"/>
              <a:gd name="connsiteY5" fmla="*/ 1060892 h 1086037"/>
              <a:gd name="connsiteX6" fmla="*/ 931 w 11527226"/>
              <a:gd name="connsiteY6" fmla="*/ 516561 h 108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27226" h="1086037">
                <a:moveTo>
                  <a:pt x="9036365" y="0"/>
                </a:moveTo>
                <a:lnTo>
                  <a:pt x="11525043" y="181509"/>
                </a:lnTo>
                <a:cubicBezTo>
                  <a:pt x="11526035" y="572106"/>
                  <a:pt x="11529037" y="638215"/>
                  <a:pt x="11525675" y="1079814"/>
                </a:cubicBezTo>
                <a:lnTo>
                  <a:pt x="11525625" y="1086037"/>
                </a:lnTo>
                <a:lnTo>
                  <a:pt x="22" y="1086037"/>
                </a:lnTo>
                <a:lnTo>
                  <a:pt x="0" y="1060892"/>
                </a:lnTo>
                <a:cubicBezTo>
                  <a:pt x="252" y="833050"/>
                  <a:pt x="3408" y="775614"/>
                  <a:pt x="931" y="51656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745" tIns="48372" rIns="96745" bIns="48372" numCol="1" spcCol="0" rtlCol="0" fromWordArt="0" anchor="ctr" anchorCtr="0" forceAA="0" compatLnSpc="1">
            <a:prstTxWarp prst="textNoShape">
              <a:avLst/>
            </a:prstTxWarp>
            <a:noAutofit/>
          </a:bodyPr>
          <a:lstStyle/>
          <a:p>
            <a:pPr algn="ctr"/>
            <a:endParaRPr lang="da-DK" sz="1904" dirty="0"/>
          </a:p>
        </p:txBody>
      </p:sp>
      <p:pic>
        <p:nvPicPr>
          <p:cNvPr id="12" name="Picture 11">
            <a:extLst>
              <a:ext uri="{FF2B5EF4-FFF2-40B4-BE49-F238E27FC236}">
                <a16:creationId xmlns:a16="http://schemas.microsoft.com/office/drawing/2014/main" id="{78DC050D-D22A-4D10-A199-DD38197821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9624" y="5813810"/>
            <a:ext cx="1813483" cy="1032482"/>
          </a:xfrm>
          <a:prstGeom prst="rect">
            <a:avLst/>
          </a:prstGeom>
        </p:spPr>
      </p:pic>
    </p:spTree>
    <p:extLst>
      <p:ext uri="{BB962C8B-B14F-4D97-AF65-F5344CB8AC3E}">
        <p14:creationId xmlns:p14="http://schemas.microsoft.com/office/powerpoint/2010/main" val="224235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0DD55B5-1EF8-C649-A591-3A59C8D08C0C}"/>
              </a:ext>
            </a:extLst>
          </p:cNvPr>
          <p:cNvSpPr>
            <a:spLocks noGrp="1"/>
          </p:cNvSpPr>
          <p:nvPr>
            <p:ph type="title"/>
          </p:nvPr>
        </p:nvSpPr>
        <p:spPr>
          <a:xfrm>
            <a:off x="838199" y="365125"/>
            <a:ext cx="10282881" cy="1325563"/>
          </a:xfrm>
          <a:prstGeom prst="rect">
            <a:avLst/>
          </a:prstGeom>
        </p:spPr>
        <p:txBody>
          <a:bodyPr vert="horz" lIns="91440" tIns="45720" rIns="91440" bIns="45720" rtlCol="0" anchor="ctr">
            <a:normAutofit/>
          </a:bodyPr>
          <a:lstStyle/>
          <a:p>
            <a:r>
              <a:rPr lang="da-DK" dirty="0"/>
              <a:t>Klik for at redigere </a:t>
            </a:r>
            <a:br>
              <a:rPr lang="da-DK" dirty="0"/>
            </a:br>
            <a:r>
              <a:rPr lang="da-DK" dirty="0"/>
              <a:t>titeltypografien i masteren</a:t>
            </a:r>
          </a:p>
        </p:txBody>
      </p:sp>
      <p:sp>
        <p:nvSpPr>
          <p:cNvPr id="3" name="Pladsholder til tekst 2">
            <a:extLst>
              <a:ext uri="{FF2B5EF4-FFF2-40B4-BE49-F238E27FC236}">
                <a16:creationId xmlns:a16="http://schemas.microsoft.com/office/drawing/2014/main" id="{A4F815CF-9631-9943-A0C1-9F15E6DE3D08}"/>
              </a:ext>
            </a:extLst>
          </p:cNvPr>
          <p:cNvSpPr>
            <a:spLocks noGrp="1"/>
          </p:cNvSpPr>
          <p:nvPr>
            <p:ph type="body" idx="1"/>
          </p:nvPr>
        </p:nvSpPr>
        <p:spPr>
          <a:xfrm>
            <a:off x="838199" y="1825625"/>
            <a:ext cx="10282881" cy="4351338"/>
          </a:xfrm>
          <a:prstGeom prst="rect">
            <a:avLst/>
          </a:prstGeom>
        </p:spPr>
        <p:txBody>
          <a:bodyPr vert="horz" lIns="91440" tIns="45720" rIns="91440" bIns="45720" rtlCol="0">
            <a:normAutofit/>
          </a:bodyPr>
          <a:lstStyle/>
          <a:p>
            <a:pPr lvl="0"/>
            <a:r>
              <a:rPr lang="da-DK" sz="2000" dirty="0"/>
              <a:t>Tryk for at indsætte teksten</a:t>
            </a:r>
            <a:endParaRPr lang="da-DK" dirty="0"/>
          </a:p>
        </p:txBody>
      </p:sp>
      <p:pic>
        <p:nvPicPr>
          <p:cNvPr id="4" name="Billede 3" descr="Videncenter logo.png">
            <a:extLst>
              <a:ext uri="{FF2B5EF4-FFF2-40B4-BE49-F238E27FC236}">
                <a16:creationId xmlns:a16="http://schemas.microsoft.com/office/drawing/2014/main" id="{D87DC610-1B6C-454A-84EF-41B69D343FC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920416" y="6178765"/>
            <a:ext cx="1945873" cy="365125"/>
          </a:xfrm>
          <a:prstGeom prst="rect">
            <a:avLst/>
          </a:prstGeom>
        </p:spPr>
      </p:pic>
    </p:spTree>
    <p:extLst>
      <p:ext uri="{BB962C8B-B14F-4D97-AF65-F5344CB8AC3E}">
        <p14:creationId xmlns:p14="http://schemas.microsoft.com/office/powerpoint/2010/main" val="1906010517"/>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1" r:id="rId3"/>
    <p:sldLayoutId id="2147483650" r:id="rId4"/>
    <p:sldLayoutId id="2147483660" r:id="rId5"/>
    <p:sldLayoutId id="2147483656" r:id="rId6"/>
    <p:sldLayoutId id="2147483662" r:id="rId7"/>
    <p:sldLayoutId id="2147483663" r:id="rId8"/>
    <p:sldLayoutId id="2147483667" r:id="rId9"/>
  </p:sldLayoutIdLst>
  <p:txStyles>
    <p:titleStyle>
      <a:lvl1pPr algn="l" defTabSz="914400" rtl="0" eaLnBrk="1" latinLnBrk="0" hangingPunct="1">
        <a:lnSpc>
          <a:spcPct val="90000"/>
        </a:lnSpc>
        <a:spcBef>
          <a:spcPct val="0"/>
        </a:spcBef>
        <a:buNone/>
        <a:defRPr sz="32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bygningsreglementet.dk/Tekniske-bestemmelser/10/Krav" TargetMode="External"/><Relationship Id="rId2" Type="http://schemas.openxmlformats.org/officeDocument/2006/relationships/hyperlink" Target="https://bygningsreglementet.dk/Tekniske-bestemmelser/18/Krav"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s://bygningsreglementet.dk/Tekniske-bestemmelser/10/Vejledninger/Generel_vejledn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3929388-F3DD-D149-AE62-6CFA98FE788B}"/>
              </a:ext>
            </a:extLst>
          </p:cNvPr>
          <p:cNvSpPr>
            <a:spLocks noGrp="1"/>
          </p:cNvSpPr>
          <p:nvPr>
            <p:ph type="title"/>
          </p:nvPr>
        </p:nvSpPr>
        <p:spPr/>
        <p:txBody>
          <a:bodyPr/>
          <a:lstStyle/>
          <a:p>
            <a:r>
              <a:rPr lang="da-DK" dirty="0"/>
              <a:t>Funktionsafprøvning af bygningsinstallationer</a:t>
            </a:r>
            <a:br>
              <a:rPr lang="da-DK" dirty="0"/>
            </a:br>
            <a:endParaRPr lang="da-DK" dirty="0"/>
          </a:p>
        </p:txBody>
      </p:sp>
      <p:sp>
        <p:nvSpPr>
          <p:cNvPr id="8" name="Pladsholder til tekst 7">
            <a:extLst>
              <a:ext uri="{FF2B5EF4-FFF2-40B4-BE49-F238E27FC236}">
                <a16:creationId xmlns:a16="http://schemas.microsoft.com/office/drawing/2014/main" id="{46F84390-2332-974A-BB87-ED423B6FB218}"/>
              </a:ext>
            </a:extLst>
          </p:cNvPr>
          <p:cNvSpPr>
            <a:spLocks noGrp="1"/>
          </p:cNvSpPr>
          <p:nvPr>
            <p:ph type="body" idx="1"/>
          </p:nvPr>
        </p:nvSpPr>
        <p:spPr/>
        <p:txBody>
          <a:bodyPr/>
          <a:lstStyle/>
          <a:p>
            <a:r>
              <a:rPr lang="da-DK" dirty="0"/>
              <a:t>Elevatorer – større bygninger</a:t>
            </a:r>
          </a:p>
          <a:p>
            <a:endParaRPr lang="da-DK" dirty="0"/>
          </a:p>
        </p:txBody>
      </p:sp>
    </p:spTree>
    <p:extLst>
      <p:ext uri="{BB962C8B-B14F-4D97-AF65-F5344CB8AC3E}">
        <p14:creationId xmlns:p14="http://schemas.microsoft.com/office/powerpoint/2010/main" val="413408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2BD61-9F35-4BEB-93CD-2F2C7720A386}"/>
              </a:ext>
            </a:extLst>
          </p:cNvPr>
          <p:cNvPicPr>
            <a:picLocks noChangeAspect="1"/>
          </p:cNvPicPr>
          <p:nvPr/>
        </p:nvPicPr>
        <p:blipFill>
          <a:blip r:embed="rId2"/>
          <a:stretch>
            <a:fillRect/>
          </a:stretch>
        </p:blipFill>
        <p:spPr>
          <a:xfrm>
            <a:off x="977964" y="3019505"/>
            <a:ext cx="10236071" cy="1072989"/>
          </a:xfrm>
          <a:prstGeom prst="rect">
            <a:avLst/>
          </a:prstGeom>
        </p:spPr>
      </p:pic>
      <p:pic>
        <p:nvPicPr>
          <p:cNvPr id="5" name="Picture 4">
            <a:extLst>
              <a:ext uri="{FF2B5EF4-FFF2-40B4-BE49-F238E27FC236}">
                <a16:creationId xmlns:a16="http://schemas.microsoft.com/office/drawing/2014/main" id="{A5E1C165-C8B9-4051-8DD8-C9E25032D2BA}"/>
              </a:ext>
            </a:extLst>
          </p:cNvPr>
          <p:cNvPicPr>
            <a:picLocks noChangeAspect="1"/>
          </p:cNvPicPr>
          <p:nvPr/>
        </p:nvPicPr>
        <p:blipFill>
          <a:blip r:embed="rId3"/>
          <a:stretch>
            <a:fillRect/>
          </a:stretch>
        </p:blipFill>
        <p:spPr>
          <a:xfrm>
            <a:off x="2557904" y="874387"/>
            <a:ext cx="6053667" cy="912448"/>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2B454E89-ACA9-4C23-827F-11E0D859B226}"/>
              </a:ext>
            </a:extLst>
          </p:cNvPr>
          <p:cNvPicPr>
            <a:picLocks noChangeAspect="1"/>
          </p:cNvPicPr>
          <p:nvPr/>
        </p:nvPicPr>
        <p:blipFill>
          <a:blip r:embed="rId4"/>
          <a:stretch>
            <a:fillRect/>
          </a:stretch>
        </p:blipFill>
        <p:spPr>
          <a:xfrm>
            <a:off x="977964" y="1786835"/>
            <a:ext cx="7633607" cy="45502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359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2BD61-9F35-4BEB-93CD-2F2C7720A386}"/>
              </a:ext>
            </a:extLst>
          </p:cNvPr>
          <p:cNvPicPr>
            <a:picLocks noChangeAspect="1"/>
          </p:cNvPicPr>
          <p:nvPr/>
        </p:nvPicPr>
        <p:blipFill>
          <a:blip r:embed="rId2"/>
          <a:stretch>
            <a:fillRect/>
          </a:stretch>
        </p:blipFill>
        <p:spPr>
          <a:xfrm>
            <a:off x="977964" y="3019505"/>
            <a:ext cx="10236071" cy="1072989"/>
          </a:xfrm>
          <a:prstGeom prst="rect">
            <a:avLst/>
          </a:prstGeom>
        </p:spPr>
      </p:pic>
      <p:pic>
        <p:nvPicPr>
          <p:cNvPr id="5" name="Picture 4">
            <a:extLst>
              <a:ext uri="{FF2B5EF4-FFF2-40B4-BE49-F238E27FC236}">
                <a16:creationId xmlns:a16="http://schemas.microsoft.com/office/drawing/2014/main" id="{A5E1C165-C8B9-4051-8DD8-C9E25032D2BA}"/>
              </a:ext>
            </a:extLst>
          </p:cNvPr>
          <p:cNvPicPr>
            <a:picLocks noChangeAspect="1"/>
          </p:cNvPicPr>
          <p:nvPr/>
        </p:nvPicPr>
        <p:blipFill>
          <a:blip r:embed="rId3"/>
          <a:stretch>
            <a:fillRect/>
          </a:stretch>
        </p:blipFill>
        <p:spPr>
          <a:xfrm>
            <a:off x="3397784" y="551752"/>
            <a:ext cx="6053667" cy="912448"/>
          </a:xfrm>
          <a:prstGeom prst="rect">
            <a:avLst/>
          </a:prstGeom>
          <a:effectLst>
            <a:outerShdw blurRad="50800" dist="38100" dir="2700000" algn="tl" rotWithShape="0">
              <a:prstClr val="black">
                <a:alpha val="40000"/>
              </a:prstClr>
            </a:outerShdw>
          </a:effectLst>
        </p:spPr>
      </p:pic>
      <p:pic>
        <p:nvPicPr>
          <p:cNvPr id="6" name="Picture 1">
            <a:extLst>
              <a:ext uri="{FF2B5EF4-FFF2-40B4-BE49-F238E27FC236}">
                <a16:creationId xmlns:a16="http://schemas.microsoft.com/office/drawing/2014/main" id="{049E40F4-294D-6742-908D-773CAA9CD208}"/>
              </a:ext>
            </a:extLst>
          </p:cNvPr>
          <p:cNvPicPr>
            <a:picLocks noChangeAspect="1"/>
          </p:cNvPicPr>
          <p:nvPr/>
        </p:nvPicPr>
        <p:blipFill>
          <a:blip r:embed="rId4"/>
          <a:stretch>
            <a:fillRect/>
          </a:stretch>
        </p:blipFill>
        <p:spPr>
          <a:xfrm>
            <a:off x="1212791" y="1464200"/>
            <a:ext cx="8238660" cy="3048631"/>
          </a:xfrm>
          <a:prstGeom prst="rect">
            <a:avLst/>
          </a:prstGeom>
          <a:effectLst>
            <a:outerShdw blurRad="50800" dist="38100" dir="2700000" algn="tl" rotWithShape="0">
              <a:prstClr val="black">
                <a:alpha val="40000"/>
              </a:prstClr>
            </a:outerShdw>
          </a:effectLst>
        </p:spPr>
      </p:pic>
      <p:pic>
        <p:nvPicPr>
          <p:cNvPr id="7" name="Picture 2">
            <a:extLst>
              <a:ext uri="{FF2B5EF4-FFF2-40B4-BE49-F238E27FC236}">
                <a16:creationId xmlns:a16="http://schemas.microsoft.com/office/drawing/2014/main" id="{AA0446D9-0F09-6C48-8AB4-8ABE34BC90FA}"/>
              </a:ext>
            </a:extLst>
          </p:cNvPr>
          <p:cNvPicPr>
            <a:picLocks noChangeAspect="1"/>
          </p:cNvPicPr>
          <p:nvPr/>
        </p:nvPicPr>
        <p:blipFill>
          <a:blip r:embed="rId5"/>
          <a:stretch>
            <a:fillRect/>
          </a:stretch>
        </p:blipFill>
        <p:spPr>
          <a:xfrm>
            <a:off x="1212791" y="4512831"/>
            <a:ext cx="8238660" cy="12217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16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2BD61-9F35-4BEB-93CD-2F2C7720A386}"/>
              </a:ext>
            </a:extLst>
          </p:cNvPr>
          <p:cNvPicPr>
            <a:picLocks noChangeAspect="1"/>
          </p:cNvPicPr>
          <p:nvPr/>
        </p:nvPicPr>
        <p:blipFill>
          <a:blip r:embed="rId2"/>
          <a:stretch>
            <a:fillRect/>
          </a:stretch>
        </p:blipFill>
        <p:spPr>
          <a:xfrm>
            <a:off x="977964" y="3019505"/>
            <a:ext cx="10236071" cy="1072989"/>
          </a:xfrm>
          <a:prstGeom prst="rect">
            <a:avLst/>
          </a:prstGeom>
        </p:spPr>
      </p:pic>
      <p:pic>
        <p:nvPicPr>
          <p:cNvPr id="5" name="Picture 4">
            <a:extLst>
              <a:ext uri="{FF2B5EF4-FFF2-40B4-BE49-F238E27FC236}">
                <a16:creationId xmlns:a16="http://schemas.microsoft.com/office/drawing/2014/main" id="{A5E1C165-C8B9-4051-8DD8-C9E25032D2BA}"/>
              </a:ext>
            </a:extLst>
          </p:cNvPr>
          <p:cNvPicPr>
            <a:picLocks noChangeAspect="1"/>
          </p:cNvPicPr>
          <p:nvPr/>
        </p:nvPicPr>
        <p:blipFill>
          <a:blip r:embed="rId3"/>
          <a:stretch>
            <a:fillRect/>
          </a:stretch>
        </p:blipFill>
        <p:spPr>
          <a:xfrm>
            <a:off x="3356147" y="841538"/>
            <a:ext cx="6053667" cy="912448"/>
          </a:xfrm>
          <a:prstGeom prst="rect">
            <a:avLst/>
          </a:prstGeom>
          <a:effectLst>
            <a:outerShdw blurRad="50800" dist="38100" dir="2700000" algn="tl" rotWithShape="0">
              <a:prstClr val="black">
                <a:alpha val="40000"/>
              </a:prstClr>
            </a:outerShdw>
          </a:effectLst>
        </p:spPr>
      </p:pic>
      <p:pic>
        <p:nvPicPr>
          <p:cNvPr id="8" name="Picture 1">
            <a:extLst>
              <a:ext uri="{FF2B5EF4-FFF2-40B4-BE49-F238E27FC236}">
                <a16:creationId xmlns:a16="http://schemas.microsoft.com/office/drawing/2014/main" id="{BA64097D-9B6E-6048-B0D0-66DE9493A513}"/>
              </a:ext>
            </a:extLst>
          </p:cNvPr>
          <p:cNvPicPr>
            <a:picLocks noChangeAspect="1"/>
          </p:cNvPicPr>
          <p:nvPr/>
        </p:nvPicPr>
        <p:blipFill>
          <a:blip r:embed="rId4"/>
          <a:stretch>
            <a:fillRect/>
          </a:stretch>
        </p:blipFill>
        <p:spPr>
          <a:xfrm>
            <a:off x="1352550" y="1713964"/>
            <a:ext cx="8057264" cy="4643443"/>
          </a:xfrm>
          <a:prstGeom prst="rect">
            <a:avLst/>
          </a:prstGeom>
          <a:effectLst>
            <a:outerShdw blurRad="50800" dist="38100" dir="2700000" algn="tl" rotWithShape="0">
              <a:prstClr val="black">
                <a:alpha val="40000"/>
              </a:prstClr>
            </a:outerShdw>
          </a:effectLst>
        </p:spPr>
      </p:pic>
      <p:sp>
        <p:nvSpPr>
          <p:cNvPr id="9" name="TextBox 2">
            <a:extLst>
              <a:ext uri="{FF2B5EF4-FFF2-40B4-BE49-F238E27FC236}">
                <a16:creationId xmlns:a16="http://schemas.microsoft.com/office/drawing/2014/main" id="{E3D74570-6D97-634C-8C75-891BD630B841}"/>
              </a:ext>
            </a:extLst>
          </p:cNvPr>
          <p:cNvSpPr txBox="1"/>
          <p:nvPr/>
        </p:nvSpPr>
        <p:spPr>
          <a:xfrm>
            <a:off x="1352550" y="665752"/>
            <a:ext cx="2211180" cy="923330"/>
          </a:xfrm>
          <a:prstGeom prst="rect">
            <a:avLst/>
          </a:prstGeom>
          <a:noFill/>
        </p:spPr>
        <p:txBody>
          <a:bodyPr wrap="square" rtlCol="0">
            <a:spAutoFit/>
          </a:bodyPr>
          <a:lstStyle/>
          <a:p>
            <a:r>
              <a:rPr lang="da-DK" dirty="0"/>
              <a:t>Rulletrapper og eskalatorer</a:t>
            </a:r>
          </a:p>
          <a:p>
            <a:endParaRPr lang="da-DK" dirty="0"/>
          </a:p>
        </p:txBody>
      </p:sp>
    </p:spTree>
    <p:extLst>
      <p:ext uri="{BB962C8B-B14F-4D97-AF65-F5344CB8AC3E}">
        <p14:creationId xmlns:p14="http://schemas.microsoft.com/office/powerpoint/2010/main" val="25725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2BD61-9F35-4BEB-93CD-2F2C7720A386}"/>
              </a:ext>
            </a:extLst>
          </p:cNvPr>
          <p:cNvPicPr>
            <a:picLocks noChangeAspect="1"/>
          </p:cNvPicPr>
          <p:nvPr/>
        </p:nvPicPr>
        <p:blipFill>
          <a:blip r:embed="rId2"/>
          <a:stretch>
            <a:fillRect/>
          </a:stretch>
        </p:blipFill>
        <p:spPr>
          <a:xfrm>
            <a:off x="977964" y="3019505"/>
            <a:ext cx="10236071" cy="1072989"/>
          </a:xfrm>
          <a:prstGeom prst="rect">
            <a:avLst/>
          </a:prstGeom>
        </p:spPr>
      </p:pic>
      <p:pic>
        <p:nvPicPr>
          <p:cNvPr id="5" name="Picture 4">
            <a:extLst>
              <a:ext uri="{FF2B5EF4-FFF2-40B4-BE49-F238E27FC236}">
                <a16:creationId xmlns:a16="http://schemas.microsoft.com/office/drawing/2014/main" id="{A5E1C165-C8B9-4051-8DD8-C9E25032D2BA}"/>
              </a:ext>
            </a:extLst>
          </p:cNvPr>
          <p:cNvPicPr>
            <a:picLocks noChangeAspect="1"/>
          </p:cNvPicPr>
          <p:nvPr/>
        </p:nvPicPr>
        <p:blipFill>
          <a:blip r:embed="rId3"/>
          <a:stretch>
            <a:fillRect/>
          </a:stretch>
        </p:blipFill>
        <p:spPr>
          <a:xfrm>
            <a:off x="3627741" y="602054"/>
            <a:ext cx="6053667" cy="912448"/>
          </a:xfrm>
          <a:prstGeom prst="rect">
            <a:avLst/>
          </a:prstGeom>
          <a:effectLst>
            <a:outerShdw blurRad="50800" dist="38100" dir="2700000" algn="tl" rotWithShape="0">
              <a:prstClr val="black">
                <a:alpha val="40000"/>
              </a:prstClr>
            </a:outerShdw>
          </a:effectLst>
        </p:spPr>
      </p:pic>
      <p:pic>
        <p:nvPicPr>
          <p:cNvPr id="6" name="Picture 1">
            <a:extLst>
              <a:ext uri="{FF2B5EF4-FFF2-40B4-BE49-F238E27FC236}">
                <a16:creationId xmlns:a16="http://schemas.microsoft.com/office/drawing/2014/main" id="{F4668FAB-6277-3D43-BA7C-25737471E993}"/>
              </a:ext>
            </a:extLst>
          </p:cNvPr>
          <p:cNvPicPr>
            <a:picLocks noChangeAspect="1"/>
          </p:cNvPicPr>
          <p:nvPr/>
        </p:nvPicPr>
        <p:blipFill>
          <a:blip r:embed="rId4"/>
          <a:stretch>
            <a:fillRect/>
          </a:stretch>
        </p:blipFill>
        <p:spPr>
          <a:xfrm>
            <a:off x="734712" y="1503310"/>
            <a:ext cx="8946696" cy="47793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077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2BD61-9F35-4BEB-93CD-2F2C7720A386}"/>
              </a:ext>
            </a:extLst>
          </p:cNvPr>
          <p:cNvPicPr>
            <a:picLocks noChangeAspect="1"/>
          </p:cNvPicPr>
          <p:nvPr/>
        </p:nvPicPr>
        <p:blipFill>
          <a:blip r:embed="rId2"/>
          <a:stretch>
            <a:fillRect/>
          </a:stretch>
        </p:blipFill>
        <p:spPr>
          <a:xfrm>
            <a:off x="977964" y="2977172"/>
            <a:ext cx="10236071" cy="1072989"/>
          </a:xfrm>
          <a:prstGeom prst="rect">
            <a:avLst/>
          </a:prstGeom>
        </p:spPr>
      </p:pic>
      <p:pic>
        <p:nvPicPr>
          <p:cNvPr id="3" name="Picture 2">
            <a:extLst>
              <a:ext uri="{FF2B5EF4-FFF2-40B4-BE49-F238E27FC236}">
                <a16:creationId xmlns:a16="http://schemas.microsoft.com/office/drawing/2014/main" id="{C5461047-EE64-4E2A-8D0A-4648857F4EB0}"/>
              </a:ext>
            </a:extLst>
          </p:cNvPr>
          <p:cNvPicPr>
            <a:picLocks noChangeAspect="1"/>
          </p:cNvPicPr>
          <p:nvPr/>
        </p:nvPicPr>
        <p:blipFill>
          <a:blip r:embed="rId3"/>
          <a:stretch>
            <a:fillRect/>
          </a:stretch>
        </p:blipFill>
        <p:spPr>
          <a:xfrm>
            <a:off x="3682676" y="1510294"/>
            <a:ext cx="5629275" cy="4848225"/>
          </a:xfrm>
          <a:prstGeom prst="rect">
            <a:avLst/>
          </a:prstGeom>
        </p:spPr>
      </p:pic>
      <p:sp>
        <p:nvSpPr>
          <p:cNvPr id="6" name="TextBox 5">
            <a:extLst>
              <a:ext uri="{FF2B5EF4-FFF2-40B4-BE49-F238E27FC236}">
                <a16:creationId xmlns:a16="http://schemas.microsoft.com/office/drawing/2014/main" id="{06135EE1-2392-42E4-9BD2-80A04847D8E0}"/>
              </a:ext>
            </a:extLst>
          </p:cNvPr>
          <p:cNvSpPr txBox="1"/>
          <p:nvPr/>
        </p:nvSpPr>
        <p:spPr>
          <a:xfrm>
            <a:off x="9311951" y="1510294"/>
            <a:ext cx="2370363" cy="1754326"/>
          </a:xfrm>
          <a:prstGeom prst="rect">
            <a:avLst/>
          </a:prstGeom>
          <a:noFill/>
        </p:spPr>
        <p:txBody>
          <a:bodyPr wrap="square" rtlCol="0">
            <a:spAutoFit/>
          </a:bodyPr>
          <a:lstStyle/>
          <a:p>
            <a:r>
              <a:rPr lang="da-DK" b="1" dirty="0">
                <a:latin typeface="Open Sans" panose="020B0606030504020204" pitchFamily="34" charset="0"/>
                <a:ea typeface="Open Sans" panose="020B0606030504020204" pitchFamily="34" charset="0"/>
                <a:cs typeface="Open Sans" panose="020B0606030504020204" pitchFamily="34" charset="0"/>
              </a:rPr>
              <a:t>Pas på her.</a:t>
            </a:r>
          </a:p>
          <a:p>
            <a:r>
              <a:rPr lang="da-DK" dirty="0">
                <a:latin typeface="Open Sans" panose="020B0606030504020204" pitchFamily="34" charset="0"/>
                <a:ea typeface="Open Sans" panose="020B0606030504020204" pitchFamily="34" charset="0"/>
                <a:cs typeface="Open Sans" panose="020B0606030504020204" pitchFamily="34" charset="0"/>
              </a:rPr>
              <a:t>De fleste elevator- tavler har blandet forsyningerne sammen. </a:t>
            </a:r>
          </a:p>
          <a:p>
            <a:endParaRPr lang="da-DK"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Content Placeholder 4">
            <a:extLst>
              <a:ext uri="{FF2B5EF4-FFF2-40B4-BE49-F238E27FC236}">
                <a16:creationId xmlns:a16="http://schemas.microsoft.com/office/drawing/2014/main" id="{B3A2715A-B846-45CA-A2C7-6A6CD9ADE029}"/>
              </a:ext>
            </a:extLst>
          </p:cNvPr>
          <p:cNvPicPr>
            <a:picLocks noChangeAspect="1"/>
          </p:cNvPicPr>
          <p:nvPr/>
        </p:nvPicPr>
        <p:blipFill rotWithShape="1">
          <a:blip r:embed="rId4"/>
          <a:srcRect l="51319" r="-51351"/>
          <a:stretch/>
        </p:blipFill>
        <p:spPr>
          <a:xfrm>
            <a:off x="0" y="0"/>
            <a:ext cx="7164000" cy="6858000"/>
          </a:xfrm>
          <a:prstGeom prst="rect">
            <a:avLst/>
          </a:prstGeom>
        </p:spPr>
      </p:pic>
    </p:spTree>
    <p:extLst>
      <p:ext uri="{BB962C8B-B14F-4D97-AF65-F5344CB8AC3E}">
        <p14:creationId xmlns:p14="http://schemas.microsoft.com/office/powerpoint/2010/main" val="381878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dsholder til indhold 16">
            <a:extLst>
              <a:ext uri="{FF2B5EF4-FFF2-40B4-BE49-F238E27FC236}">
                <a16:creationId xmlns:a16="http://schemas.microsoft.com/office/drawing/2014/main" id="{D882EB73-8986-492B-B9D5-0BAE1A1942E4}"/>
              </a:ext>
            </a:extLst>
          </p:cNvPr>
          <p:cNvSpPr>
            <a:spLocks noGrp="1"/>
          </p:cNvSpPr>
          <p:nvPr>
            <p:ph type="body" sz="half" idx="15"/>
          </p:nvPr>
        </p:nvSpPr>
        <p:spPr>
          <a:xfrm>
            <a:off x="839790" y="2479615"/>
            <a:ext cx="5765549" cy="3150506"/>
          </a:xfrm>
        </p:spPr>
        <p:txBody>
          <a:bodyPr>
            <a:normAutofit/>
          </a:bodyPr>
          <a:lstStyle/>
          <a:p>
            <a:pPr marL="0" indent="0">
              <a:buNone/>
            </a:pPr>
            <a:r>
              <a:rPr lang="da-DK" sz="2400" dirty="0">
                <a:solidFill>
                  <a:schemeClr val="bg1">
                    <a:lumMod val="50000"/>
                  </a:schemeClr>
                </a:solidFill>
              </a:rPr>
              <a:t>Del 1:</a:t>
            </a:r>
          </a:p>
          <a:p>
            <a:pPr marL="0" indent="0">
              <a:buNone/>
            </a:pPr>
            <a:r>
              <a:rPr lang="da-DK" sz="2400" dirty="0">
                <a:solidFill>
                  <a:schemeClr val="bg1">
                    <a:lumMod val="50000"/>
                  </a:schemeClr>
                </a:solidFill>
              </a:rPr>
              <a:t>Elevatorer, rulletrapper og rullefortoves energieffektivitet. </a:t>
            </a:r>
          </a:p>
          <a:p>
            <a:pPr marL="0" indent="0">
              <a:buNone/>
            </a:pPr>
            <a:endParaRPr lang="da-DK" sz="2400" dirty="0"/>
          </a:p>
          <a:p>
            <a:pPr marL="0" indent="0">
              <a:buNone/>
            </a:pPr>
            <a:r>
              <a:rPr lang="da-DK" sz="2400" dirty="0"/>
              <a:t>Del 2: </a:t>
            </a:r>
          </a:p>
          <a:p>
            <a:pPr marL="0" indent="0">
              <a:buNone/>
            </a:pPr>
            <a:r>
              <a:rPr lang="da-DK" sz="2400" dirty="0"/>
              <a:t>Beregning af energi for klassifikation af elevatorer.</a:t>
            </a:r>
          </a:p>
        </p:txBody>
      </p:sp>
      <p:pic>
        <p:nvPicPr>
          <p:cNvPr id="21" name="Billede 20" descr="Rulle trapper i en moderne hvid bygning">
            <a:extLst>
              <a:ext uri="{FF2B5EF4-FFF2-40B4-BE49-F238E27FC236}">
                <a16:creationId xmlns:a16="http://schemas.microsoft.com/office/drawing/2014/main" id="{118DEB63-0155-4434-87F9-4BE569FB31D8}"/>
              </a:ext>
            </a:extLst>
          </p:cNvPr>
          <p:cNvPicPr>
            <a:picLocks noChangeAspect="1"/>
          </p:cNvPicPr>
          <p:nvPr/>
        </p:nvPicPr>
        <p:blipFill rotWithShape="1">
          <a:blip r:embed="rId2"/>
          <a:srcRect l="10704" r="22797" b="1"/>
          <a:stretch/>
        </p:blipFill>
        <p:spPr>
          <a:xfrm>
            <a:off x="6949967" y="1227879"/>
            <a:ext cx="4402242" cy="4402242"/>
          </a:xfrm>
          <a:prstGeom prst="rect">
            <a:avLst/>
          </a:prstGeom>
          <a:noFill/>
        </p:spPr>
      </p:pic>
      <p:sp>
        <p:nvSpPr>
          <p:cNvPr id="6" name="Rektangel 5">
            <a:extLst>
              <a:ext uri="{FF2B5EF4-FFF2-40B4-BE49-F238E27FC236}">
                <a16:creationId xmlns:a16="http://schemas.microsoft.com/office/drawing/2014/main" id="{84B13CFF-0051-014E-9517-2248ECF23A93}"/>
              </a:ext>
            </a:extLst>
          </p:cNvPr>
          <p:cNvSpPr/>
          <p:nvPr/>
        </p:nvSpPr>
        <p:spPr>
          <a:xfrm>
            <a:off x="690289" y="1227879"/>
            <a:ext cx="5512392" cy="1077218"/>
          </a:xfrm>
          <a:prstGeom prst="rect">
            <a:avLst/>
          </a:prstGeom>
        </p:spPr>
        <p:txBody>
          <a:bodyPr wrap="square">
            <a:spAutoFit/>
          </a:bodyPr>
          <a:lstStyle/>
          <a:p>
            <a:r>
              <a:rPr lang="da-DK" sz="3200" b="1" dirty="0">
                <a:latin typeface="Open Sans" panose="020B0606030504020204" pitchFamily="34" charset="0"/>
                <a:ea typeface="Open Sans" panose="020B0606030504020204" pitchFamily="34" charset="0"/>
                <a:cs typeface="Open Sans" panose="020B0606030504020204" pitchFamily="34" charset="0"/>
              </a:rPr>
              <a:t>De internationale  standarder gælder:</a:t>
            </a:r>
          </a:p>
        </p:txBody>
      </p:sp>
      <p:pic>
        <p:nvPicPr>
          <p:cNvPr id="5" name="Picture 5">
            <a:extLst>
              <a:ext uri="{FF2B5EF4-FFF2-40B4-BE49-F238E27FC236}">
                <a16:creationId xmlns:a16="http://schemas.microsoft.com/office/drawing/2014/main" id="{64D31C38-D4D8-E846-ADD5-1FD7AFF1B510}"/>
              </a:ext>
            </a:extLst>
          </p:cNvPr>
          <p:cNvPicPr>
            <a:picLocks noChangeAspect="1"/>
          </p:cNvPicPr>
          <p:nvPr/>
        </p:nvPicPr>
        <p:blipFill>
          <a:blip r:embed="rId3"/>
          <a:stretch>
            <a:fillRect/>
          </a:stretch>
        </p:blipFill>
        <p:spPr>
          <a:xfrm>
            <a:off x="846612" y="5790941"/>
            <a:ext cx="5376050" cy="598785"/>
          </a:xfrm>
          <a:prstGeom prst="rect">
            <a:avLst/>
          </a:prstGeom>
        </p:spPr>
      </p:pic>
    </p:spTree>
    <p:extLst>
      <p:ext uri="{BB962C8B-B14F-4D97-AF65-F5344CB8AC3E}">
        <p14:creationId xmlns:p14="http://schemas.microsoft.com/office/powerpoint/2010/main" val="46403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3BBC7-6582-43D7-94D7-77959ABCBA92}"/>
              </a:ext>
            </a:extLst>
          </p:cNvPr>
          <p:cNvSpPr>
            <a:spLocks noGrp="1"/>
          </p:cNvSpPr>
          <p:nvPr>
            <p:ph type="title"/>
          </p:nvPr>
        </p:nvSpPr>
        <p:spPr/>
        <p:txBody>
          <a:bodyPr/>
          <a:lstStyle/>
          <a:p>
            <a:r>
              <a:rPr lang="da-DK" dirty="0"/>
              <a:t>Klassifikation af elevatorens energieffektivitet</a:t>
            </a:r>
          </a:p>
        </p:txBody>
      </p:sp>
      <p:sp>
        <p:nvSpPr>
          <p:cNvPr id="3" name="Pladsholder til indhold 2">
            <a:extLst>
              <a:ext uri="{FF2B5EF4-FFF2-40B4-BE49-F238E27FC236}">
                <a16:creationId xmlns:a16="http://schemas.microsoft.com/office/drawing/2014/main" id="{AFCE7B90-03D1-4A94-87B5-B3BBFF98599D}"/>
              </a:ext>
            </a:extLst>
          </p:cNvPr>
          <p:cNvSpPr>
            <a:spLocks noGrp="1"/>
          </p:cNvSpPr>
          <p:nvPr>
            <p:ph idx="1"/>
          </p:nvPr>
        </p:nvSpPr>
        <p:spPr>
          <a:xfrm>
            <a:off x="838199" y="1580444"/>
            <a:ext cx="9908823" cy="4617156"/>
          </a:xfrm>
        </p:spPr>
        <p:txBody>
          <a:bodyPr>
            <a:normAutofit/>
          </a:bodyPr>
          <a:lstStyle/>
          <a:p>
            <a:pPr marL="0" indent="0">
              <a:buNone/>
            </a:pPr>
            <a:r>
              <a:rPr lang="da-DK" sz="1800" dirty="0"/>
              <a:t>Den internationale standard behandler dette i del 2, kapitel 6, hvor der bl.a. står:</a:t>
            </a:r>
          </a:p>
          <a:p>
            <a:pPr marL="0" indent="0">
              <a:buNone/>
            </a:pPr>
            <a:endParaRPr lang="da-DK" sz="1800" dirty="0"/>
          </a:p>
          <a:p>
            <a:r>
              <a:rPr lang="da-DK" sz="1800" dirty="0"/>
              <a:t>Klassifikationsmetoden kan anvendes på nye og eksisterende elevatorer og kan kun anvendes på enkelte enheder. Den kan også anvendes til at klassificere en installation på ny efter renovering.</a:t>
            </a:r>
          </a:p>
          <a:p>
            <a:r>
              <a:rPr lang="da-DK" sz="1800" dirty="0"/>
              <a:t>Denne metode gælder, uanset om værdierne måles på en installation eller kommer fra en producents modeldata ved  hjælp af simulering eller beregning.</a:t>
            </a:r>
          </a:p>
          <a:p>
            <a:r>
              <a:rPr lang="da-DK" sz="1800" dirty="0"/>
              <a:t>Normalisering af kørselsenergiforbruget (for en referencecyklus eller en gennemsnitscyklus) kan opnås ved at dividere kørselsenergiforbruget med mærkelasten og to gange kørselsstrækningen én vej. Denne normaliseringsmetode giver en eksplicit værdi for elevatorsystemet med henvisning til den bygning, den skal installeres i. Normaliserede værdier for energiforbruget går det muligt at foretage sammenligninger mellem forskellige tilbud i forbindelse med nye systemer, eller når opgradering overvejes.</a:t>
            </a:r>
          </a:p>
        </p:txBody>
      </p:sp>
    </p:spTree>
    <p:extLst>
      <p:ext uri="{BB962C8B-B14F-4D97-AF65-F5344CB8AC3E}">
        <p14:creationId xmlns:p14="http://schemas.microsoft.com/office/powerpoint/2010/main" val="1663533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5A8C479-A8CE-4FD9-A500-EA827A5F594E}"/>
              </a:ext>
            </a:extLst>
          </p:cNvPr>
          <p:cNvSpPr>
            <a:spLocks noGrp="1"/>
          </p:cNvSpPr>
          <p:nvPr>
            <p:ph idx="1"/>
          </p:nvPr>
        </p:nvSpPr>
        <p:spPr/>
        <p:txBody>
          <a:bodyPr>
            <a:normAutofit/>
          </a:bodyPr>
          <a:lstStyle/>
          <a:p>
            <a:pPr>
              <a:buFont typeface="Wingdings" panose="05000000000000000000" pitchFamily="2" charset="2"/>
              <a:buChar char="q"/>
            </a:pPr>
            <a:endParaRPr lang="da-DK" dirty="0"/>
          </a:p>
          <a:p>
            <a:pPr>
              <a:buFont typeface="Wingdings" panose="05000000000000000000" pitchFamily="2" charset="2"/>
              <a:buChar char="q"/>
            </a:pPr>
            <a:endParaRPr lang="da-DK" dirty="0"/>
          </a:p>
          <a:p>
            <a:pPr>
              <a:buFont typeface="Wingdings" panose="05000000000000000000" pitchFamily="2" charset="2"/>
              <a:buChar char="q"/>
            </a:pPr>
            <a:endParaRPr lang="da-DK" i="1" dirty="0"/>
          </a:p>
          <a:p>
            <a:pPr>
              <a:buFont typeface="Wingdings" panose="05000000000000000000" pitchFamily="2" charset="2"/>
              <a:buChar char="q"/>
            </a:pPr>
            <a:endParaRPr lang="da-DK" dirty="0"/>
          </a:p>
          <a:p>
            <a:pPr>
              <a:buFont typeface="Wingdings" panose="05000000000000000000" pitchFamily="2" charset="2"/>
              <a:buChar char="q"/>
            </a:pPr>
            <a:endParaRPr lang="da-DK" dirty="0"/>
          </a:p>
          <a:p>
            <a:endParaRPr lang="da-DK" dirty="0"/>
          </a:p>
          <a:p>
            <a:endParaRPr lang="da-DK" dirty="0"/>
          </a:p>
        </p:txBody>
      </p:sp>
      <p:pic>
        <p:nvPicPr>
          <p:cNvPr id="8" name="Picture 7">
            <a:extLst>
              <a:ext uri="{FF2B5EF4-FFF2-40B4-BE49-F238E27FC236}">
                <a16:creationId xmlns:a16="http://schemas.microsoft.com/office/drawing/2014/main" id="{DD80E062-770C-4EAB-8F40-6294A22DDE56}"/>
              </a:ext>
            </a:extLst>
          </p:cNvPr>
          <p:cNvPicPr>
            <a:picLocks noChangeAspect="1"/>
          </p:cNvPicPr>
          <p:nvPr/>
        </p:nvPicPr>
        <p:blipFill>
          <a:blip r:embed="rId2"/>
          <a:stretch>
            <a:fillRect/>
          </a:stretch>
        </p:blipFill>
        <p:spPr>
          <a:xfrm>
            <a:off x="4128901" y="563556"/>
            <a:ext cx="5333761" cy="594075"/>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DF6A38D2-73C5-4A19-9543-5D7F90C0FA49}"/>
              </a:ext>
            </a:extLst>
          </p:cNvPr>
          <p:cNvPicPr>
            <a:picLocks noChangeAspect="1"/>
          </p:cNvPicPr>
          <p:nvPr/>
        </p:nvPicPr>
        <p:blipFill>
          <a:blip r:embed="rId3"/>
          <a:stretch>
            <a:fillRect/>
          </a:stretch>
        </p:blipFill>
        <p:spPr>
          <a:xfrm>
            <a:off x="838199" y="1083712"/>
            <a:ext cx="8624463" cy="53902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246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5A8C479-A8CE-4FD9-A500-EA827A5F594E}"/>
              </a:ext>
            </a:extLst>
          </p:cNvPr>
          <p:cNvSpPr>
            <a:spLocks noGrp="1"/>
          </p:cNvSpPr>
          <p:nvPr>
            <p:ph idx="1"/>
          </p:nvPr>
        </p:nvSpPr>
        <p:spPr/>
        <p:txBody>
          <a:bodyPr>
            <a:normAutofit/>
          </a:bodyPr>
          <a:lstStyle/>
          <a:p>
            <a:pPr>
              <a:buFont typeface="Wingdings" panose="05000000000000000000" pitchFamily="2" charset="2"/>
              <a:buChar char="q"/>
            </a:pPr>
            <a:endParaRPr lang="da-DK" dirty="0"/>
          </a:p>
          <a:p>
            <a:pPr>
              <a:buFont typeface="Wingdings" panose="05000000000000000000" pitchFamily="2" charset="2"/>
              <a:buChar char="q"/>
            </a:pPr>
            <a:endParaRPr lang="da-DK" dirty="0"/>
          </a:p>
          <a:p>
            <a:pPr>
              <a:buFont typeface="Wingdings" panose="05000000000000000000" pitchFamily="2" charset="2"/>
              <a:buChar char="q"/>
            </a:pPr>
            <a:endParaRPr lang="da-DK" i="1" dirty="0"/>
          </a:p>
          <a:p>
            <a:pPr>
              <a:buFont typeface="Wingdings" panose="05000000000000000000" pitchFamily="2" charset="2"/>
              <a:buChar char="q"/>
            </a:pPr>
            <a:endParaRPr lang="da-DK" dirty="0"/>
          </a:p>
          <a:p>
            <a:pPr>
              <a:buFont typeface="Wingdings" panose="05000000000000000000" pitchFamily="2" charset="2"/>
              <a:buChar char="q"/>
            </a:pPr>
            <a:endParaRPr lang="da-DK" dirty="0"/>
          </a:p>
          <a:p>
            <a:endParaRPr lang="da-DK" dirty="0"/>
          </a:p>
          <a:p>
            <a:endParaRPr lang="da-DK" dirty="0"/>
          </a:p>
        </p:txBody>
      </p:sp>
      <p:sp>
        <p:nvSpPr>
          <p:cNvPr id="5" name="Pladsholder til indhold 4">
            <a:extLst>
              <a:ext uri="{FF2B5EF4-FFF2-40B4-BE49-F238E27FC236}">
                <a16:creationId xmlns:a16="http://schemas.microsoft.com/office/drawing/2014/main" id="{6DC98F12-5FC9-4544-8B9F-D3A8E95FC11D}"/>
              </a:ext>
            </a:extLst>
          </p:cNvPr>
          <p:cNvSpPr>
            <a:spLocks noGrp="1"/>
          </p:cNvSpPr>
          <p:nvPr>
            <p:ph sz="quarter" idx="4294967295"/>
          </p:nvPr>
        </p:nvSpPr>
        <p:spPr>
          <a:xfrm>
            <a:off x="7934325" y="2527300"/>
            <a:ext cx="4257675" cy="3186113"/>
          </a:xfrm>
        </p:spPr>
        <p:txBody>
          <a:bodyPr>
            <a:normAutofit/>
          </a:bodyPr>
          <a:lstStyle/>
          <a:p>
            <a:endParaRPr lang="da-DK" i="1" dirty="0"/>
          </a:p>
          <a:p>
            <a:endParaRPr lang="da-DK" dirty="0"/>
          </a:p>
        </p:txBody>
      </p:sp>
      <p:pic>
        <p:nvPicPr>
          <p:cNvPr id="8" name="Picture 7">
            <a:extLst>
              <a:ext uri="{FF2B5EF4-FFF2-40B4-BE49-F238E27FC236}">
                <a16:creationId xmlns:a16="http://schemas.microsoft.com/office/drawing/2014/main" id="{DD80E062-770C-4EAB-8F40-6294A22DDE56}"/>
              </a:ext>
            </a:extLst>
          </p:cNvPr>
          <p:cNvPicPr>
            <a:picLocks noChangeAspect="1"/>
          </p:cNvPicPr>
          <p:nvPr/>
        </p:nvPicPr>
        <p:blipFill>
          <a:blip r:embed="rId2"/>
          <a:stretch>
            <a:fillRect/>
          </a:stretch>
        </p:blipFill>
        <p:spPr>
          <a:xfrm>
            <a:off x="6673889" y="990666"/>
            <a:ext cx="5132995" cy="571713"/>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88287DE4-D4E6-4D6B-92A8-9CEFF4E37522}"/>
              </a:ext>
            </a:extLst>
          </p:cNvPr>
          <p:cNvPicPr>
            <a:picLocks noChangeAspect="1"/>
          </p:cNvPicPr>
          <p:nvPr/>
        </p:nvPicPr>
        <p:blipFill>
          <a:blip r:embed="rId3"/>
          <a:stretch>
            <a:fillRect/>
          </a:stretch>
        </p:blipFill>
        <p:spPr>
          <a:xfrm>
            <a:off x="838199" y="2257778"/>
            <a:ext cx="10968685" cy="27602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9850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5A8C479-A8CE-4FD9-A500-EA827A5F594E}"/>
              </a:ext>
            </a:extLst>
          </p:cNvPr>
          <p:cNvSpPr>
            <a:spLocks noGrp="1"/>
          </p:cNvSpPr>
          <p:nvPr>
            <p:ph idx="1"/>
          </p:nvPr>
        </p:nvSpPr>
        <p:spPr/>
        <p:txBody>
          <a:bodyPr>
            <a:normAutofit/>
          </a:bodyPr>
          <a:lstStyle/>
          <a:p>
            <a:pPr>
              <a:buFont typeface="Wingdings" panose="05000000000000000000" pitchFamily="2" charset="2"/>
              <a:buChar char="q"/>
            </a:pPr>
            <a:endParaRPr lang="da-DK" dirty="0"/>
          </a:p>
          <a:p>
            <a:pPr>
              <a:buFont typeface="Wingdings" panose="05000000000000000000" pitchFamily="2" charset="2"/>
              <a:buChar char="q"/>
            </a:pPr>
            <a:endParaRPr lang="da-DK" dirty="0"/>
          </a:p>
          <a:p>
            <a:pPr>
              <a:buFont typeface="Wingdings" panose="05000000000000000000" pitchFamily="2" charset="2"/>
              <a:buChar char="q"/>
            </a:pPr>
            <a:endParaRPr lang="da-DK" i="1" dirty="0"/>
          </a:p>
          <a:p>
            <a:pPr>
              <a:buFont typeface="Wingdings" panose="05000000000000000000" pitchFamily="2" charset="2"/>
              <a:buChar char="q"/>
            </a:pPr>
            <a:endParaRPr lang="da-DK" dirty="0"/>
          </a:p>
          <a:p>
            <a:pPr>
              <a:buFont typeface="Wingdings" panose="05000000000000000000" pitchFamily="2" charset="2"/>
              <a:buChar char="q"/>
            </a:pPr>
            <a:endParaRPr lang="da-DK" dirty="0"/>
          </a:p>
          <a:p>
            <a:endParaRPr lang="da-DK" dirty="0"/>
          </a:p>
          <a:p>
            <a:endParaRPr lang="da-DK" dirty="0"/>
          </a:p>
        </p:txBody>
      </p:sp>
      <p:sp>
        <p:nvSpPr>
          <p:cNvPr id="5" name="Pladsholder til indhold 4">
            <a:extLst>
              <a:ext uri="{FF2B5EF4-FFF2-40B4-BE49-F238E27FC236}">
                <a16:creationId xmlns:a16="http://schemas.microsoft.com/office/drawing/2014/main" id="{6DC98F12-5FC9-4544-8B9F-D3A8E95FC11D}"/>
              </a:ext>
            </a:extLst>
          </p:cNvPr>
          <p:cNvSpPr>
            <a:spLocks noGrp="1"/>
          </p:cNvSpPr>
          <p:nvPr>
            <p:ph sz="quarter" idx="4294967295"/>
          </p:nvPr>
        </p:nvSpPr>
        <p:spPr>
          <a:xfrm>
            <a:off x="7934325" y="2527300"/>
            <a:ext cx="4257675" cy="3186113"/>
          </a:xfrm>
        </p:spPr>
        <p:txBody>
          <a:bodyPr>
            <a:normAutofit/>
          </a:bodyPr>
          <a:lstStyle/>
          <a:p>
            <a:endParaRPr lang="da-DK" i="1" dirty="0"/>
          </a:p>
          <a:p>
            <a:endParaRPr lang="da-DK" dirty="0"/>
          </a:p>
        </p:txBody>
      </p:sp>
      <p:pic>
        <p:nvPicPr>
          <p:cNvPr id="6" name="Picture 5">
            <a:extLst>
              <a:ext uri="{FF2B5EF4-FFF2-40B4-BE49-F238E27FC236}">
                <a16:creationId xmlns:a16="http://schemas.microsoft.com/office/drawing/2014/main" id="{25760D07-90A9-45CF-AD36-5DAD67E5A72E}"/>
              </a:ext>
            </a:extLst>
          </p:cNvPr>
          <p:cNvPicPr>
            <a:picLocks noChangeAspect="1"/>
          </p:cNvPicPr>
          <p:nvPr/>
        </p:nvPicPr>
        <p:blipFill>
          <a:blip r:embed="rId2"/>
          <a:stretch>
            <a:fillRect/>
          </a:stretch>
        </p:blipFill>
        <p:spPr>
          <a:xfrm>
            <a:off x="1070920" y="1237416"/>
            <a:ext cx="6438824" cy="4726097"/>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A580E40-6140-4942-8EED-68C0D0FD4CEE}"/>
              </a:ext>
            </a:extLst>
          </p:cNvPr>
          <p:cNvPicPr>
            <a:picLocks noChangeAspect="1"/>
          </p:cNvPicPr>
          <p:nvPr/>
        </p:nvPicPr>
        <p:blipFill>
          <a:blip r:embed="rId3"/>
          <a:stretch>
            <a:fillRect/>
          </a:stretch>
        </p:blipFill>
        <p:spPr>
          <a:xfrm>
            <a:off x="5447705" y="2006691"/>
            <a:ext cx="5673375" cy="3790349"/>
          </a:xfrm>
          <a:prstGeom prst="rect">
            <a:avLst/>
          </a:prstGeom>
          <a:effectLst>
            <a:outerShdw blurRad="50800" dist="38100" dir="2700000" algn="tl" rotWithShape="0">
              <a:prstClr val="black">
                <a:alpha val="40000"/>
              </a:prstClr>
            </a:outerShdw>
          </a:effectLst>
        </p:spPr>
      </p:pic>
      <p:pic>
        <p:nvPicPr>
          <p:cNvPr id="9" name="Picture 7">
            <a:extLst>
              <a:ext uri="{FF2B5EF4-FFF2-40B4-BE49-F238E27FC236}">
                <a16:creationId xmlns:a16="http://schemas.microsoft.com/office/drawing/2014/main" id="{CFEDBFE4-4AC5-4941-B81E-16ADA429E8F9}"/>
              </a:ext>
            </a:extLst>
          </p:cNvPr>
          <p:cNvPicPr>
            <a:picLocks noChangeAspect="1"/>
          </p:cNvPicPr>
          <p:nvPr/>
        </p:nvPicPr>
        <p:blipFill>
          <a:blip r:embed="rId4"/>
          <a:stretch>
            <a:fillRect/>
          </a:stretch>
        </p:blipFill>
        <p:spPr>
          <a:xfrm>
            <a:off x="6451468" y="457568"/>
            <a:ext cx="5132995" cy="5717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4292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5A92B-0376-D14E-BAD4-6FE92496BBCE}"/>
              </a:ext>
            </a:extLst>
          </p:cNvPr>
          <p:cNvSpPr>
            <a:spLocks noGrp="1"/>
          </p:cNvSpPr>
          <p:nvPr>
            <p:ph type="title"/>
          </p:nvPr>
        </p:nvSpPr>
        <p:spPr>
          <a:xfrm>
            <a:off x="3534032" y="1100138"/>
            <a:ext cx="6843545" cy="2852737"/>
          </a:xfrm>
        </p:spPr>
        <p:txBody>
          <a:bodyPr>
            <a:normAutofit/>
          </a:bodyPr>
          <a:lstStyle/>
          <a:p>
            <a:r>
              <a:rPr lang="da-DK" sz="5400" dirty="0"/>
              <a:t>Elevatorer i bygninger</a:t>
            </a:r>
          </a:p>
        </p:txBody>
      </p:sp>
      <p:sp>
        <p:nvSpPr>
          <p:cNvPr id="3" name="Pladsholder til tekst 2">
            <a:extLst>
              <a:ext uri="{FF2B5EF4-FFF2-40B4-BE49-F238E27FC236}">
                <a16:creationId xmlns:a16="http://schemas.microsoft.com/office/drawing/2014/main" id="{A5DF1EDE-ED98-1242-A746-69657056CC0B}"/>
              </a:ext>
            </a:extLst>
          </p:cNvPr>
          <p:cNvSpPr>
            <a:spLocks noGrp="1"/>
          </p:cNvSpPr>
          <p:nvPr>
            <p:ph type="body" idx="1"/>
          </p:nvPr>
        </p:nvSpPr>
        <p:spPr/>
        <p:txBody>
          <a:bodyPr>
            <a:normAutofit lnSpcReduction="10000"/>
          </a:bodyPr>
          <a:lstStyle/>
          <a:p>
            <a:r>
              <a:rPr lang="da-DK" dirty="0"/>
              <a:t>Krav i Bygningsreglementet (BR18)</a:t>
            </a:r>
          </a:p>
          <a:p>
            <a:endParaRPr lang="da-DK" sz="1900" dirty="0">
              <a:hlinkClick r:id="rId2">
                <a:extLst>
                  <a:ext uri="{A12FA001-AC4F-418D-AE19-62706E023703}">
                    <ahyp:hlinkClr xmlns:ahyp="http://schemas.microsoft.com/office/drawing/2018/hyperlinkcolor" val="tx"/>
                  </a:ext>
                </a:extLst>
              </a:hlinkClick>
            </a:endParaRPr>
          </a:p>
          <a:p>
            <a:r>
              <a:rPr lang="da-DK" sz="1600" dirty="0">
                <a:hlinkClick r:id="rId3"/>
              </a:rPr>
              <a:t>BR18 krav til elevatorer</a:t>
            </a:r>
            <a:endParaRPr lang="da-DK" sz="1600" dirty="0"/>
          </a:p>
          <a:p>
            <a:r>
              <a:rPr lang="da-DK" sz="1600" dirty="0">
                <a:hlinkClick r:id="rId4"/>
              </a:rPr>
              <a:t>BR18 vejledning om krav til elevatorer</a:t>
            </a:r>
            <a:endParaRPr lang="da-DK" sz="1600" dirty="0"/>
          </a:p>
          <a:p>
            <a:endParaRPr lang="da-DK" dirty="0"/>
          </a:p>
        </p:txBody>
      </p:sp>
      <p:pic>
        <p:nvPicPr>
          <p:cNvPr id="7" name="Pladsholder til billede 6" descr="Bygning – indgang og elevatorer">
            <a:extLst>
              <a:ext uri="{FF2B5EF4-FFF2-40B4-BE49-F238E27FC236}">
                <a16:creationId xmlns:a16="http://schemas.microsoft.com/office/drawing/2014/main" id="{0B79467F-D9CF-41F9-8215-0BA93737E4BA}"/>
              </a:ext>
            </a:extLst>
          </p:cNvPr>
          <p:cNvPicPr>
            <a:picLocks noGrp="1" noChangeAspect="1"/>
          </p:cNvPicPr>
          <p:nvPr>
            <p:ph type="pic" sz="quarter" idx="15"/>
          </p:nvPr>
        </p:nvPicPr>
        <p:blipFill rotWithShape="1">
          <a:blip r:embed="rId5"/>
          <a:srcRect l="65054" t="3" r="3786" b="264"/>
          <a:stretch/>
        </p:blipFill>
        <p:spPr>
          <a:xfrm>
            <a:off x="0" y="0"/>
            <a:ext cx="3204000" cy="6840000"/>
          </a:xfrm>
        </p:spPr>
      </p:pic>
    </p:spTree>
    <p:extLst>
      <p:ext uri="{BB962C8B-B14F-4D97-AF65-F5344CB8AC3E}">
        <p14:creationId xmlns:p14="http://schemas.microsoft.com/office/powerpoint/2010/main" val="2622560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5A8C479-A8CE-4FD9-A500-EA827A5F594E}"/>
              </a:ext>
            </a:extLst>
          </p:cNvPr>
          <p:cNvSpPr>
            <a:spLocks noGrp="1"/>
          </p:cNvSpPr>
          <p:nvPr>
            <p:ph idx="1"/>
          </p:nvPr>
        </p:nvSpPr>
        <p:spPr/>
        <p:txBody>
          <a:bodyPr>
            <a:normAutofit/>
          </a:bodyPr>
          <a:lstStyle/>
          <a:p>
            <a:pPr>
              <a:buFont typeface="Wingdings" panose="05000000000000000000" pitchFamily="2" charset="2"/>
              <a:buChar char="q"/>
            </a:pPr>
            <a:endParaRPr lang="da-DK" dirty="0"/>
          </a:p>
          <a:p>
            <a:pPr>
              <a:buFont typeface="Wingdings" panose="05000000000000000000" pitchFamily="2" charset="2"/>
              <a:buChar char="q"/>
            </a:pPr>
            <a:endParaRPr lang="da-DK" dirty="0"/>
          </a:p>
          <a:p>
            <a:pPr>
              <a:buFont typeface="Wingdings" panose="05000000000000000000" pitchFamily="2" charset="2"/>
              <a:buChar char="q"/>
            </a:pPr>
            <a:endParaRPr lang="da-DK" i="1" dirty="0"/>
          </a:p>
          <a:p>
            <a:pPr>
              <a:buFont typeface="Wingdings" panose="05000000000000000000" pitchFamily="2" charset="2"/>
              <a:buChar char="q"/>
            </a:pPr>
            <a:endParaRPr lang="da-DK" dirty="0"/>
          </a:p>
          <a:p>
            <a:pPr>
              <a:buFont typeface="Wingdings" panose="05000000000000000000" pitchFamily="2" charset="2"/>
              <a:buChar char="q"/>
            </a:pPr>
            <a:endParaRPr lang="da-DK" dirty="0"/>
          </a:p>
          <a:p>
            <a:endParaRPr lang="da-DK" dirty="0"/>
          </a:p>
          <a:p>
            <a:endParaRPr lang="da-DK" dirty="0"/>
          </a:p>
        </p:txBody>
      </p:sp>
      <p:pic>
        <p:nvPicPr>
          <p:cNvPr id="2" name="Picture 1">
            <a:extLst>
              <a:ext uri="{FF2B5EF4-FFF2-40B4-BE49-F238E27FC236}">
                <a16:creationId xmlns:a16="http://schemas.microsoft.com/office/drawing/2014/main" id="{1DC075A0-3EB5-4144-A889-D16771CCF516}"/>
              </a:ext>
            </a:extLst>
          </p:cNvPr>
          <p:cNvPicPr>
            <a:picLocks noChangeAspect="1"/>
          </p:cNvPicPr>
          <p:nvPr/>
        </p:nvPicPr>
        <p:blipFill>
          <a:blip r:embed="rId2"/>
          <a:stretch>
            <a:fillRect/>
          </a:stretch>
        </p:blipFill>
        <p:spPr>
          <a:xfrm>
            <a:off x="787741" y="943465"/>
            <a:ext cx="8067569" cy="5683485"/>
          </a:xfrm>
          <a:prstGeom prst="rect">
            <a:avLst/>
          </a:prstGeom>
          <a:effectLst>
            <a:outerShdw blurRad="50800" dist="38100" dir="2700000" algn="tl" rotWithShape="0">
              <a:prstClr val="black">
                <a:alpha val="40000"/>
              </a:prstClr>
            </a:outerShdw>
          </a:effectLst>
        </p:spPr>
      </p:pic>
      <p:pic>
        <p:nvPicPr>
          <p:cNvPr id="6" name="Picture 7">
            <a:extLst>
              <a:ext uri="{FF2B5EF4-FFF2-40B4-BE49-F238E27FC236}">
                <a16:creationId xmlns:a16="http://schemas.microsoft.com/office/drawing/2014/main" id="{380033D6-0F11-E84E-AA5A-D70C517FA111}"/>
              </a:ext>
            </a:extLst>
          </p:cNvPr>
          <p:cNvPicPr>
            <a:picLocks noChangeAspect="1"/>
          </p:cNvPicPr>
          <p:nvPr/>
        </p:nvPicPr>
        <p:blipFill>
          <a:blip r:embed="rId3"/>
          <a:stretch>
            <a:fillRect/>
          </a:stretch>
        </p:blipFill>
        <p:spPr>
          <a:xfrm>
            <a:off x="3722315" y="263878"/>
            <a:ext cx="5132995" cy="5717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7561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5A8C479-A8CE-4FD9-A500-EA827A5F594E}"/>
              </a:ext>
            </a:extLst>
          </p:cNvPr>
          <p:cNvSpPr>
            <a:spLocks noGrp="1"/>
          </p:cNvSpPr>
          <p:nvPr>
            <p:ph idx="1"/>
          </p:nvPr>
        </p:nvSpPr>
        <p:spPr/>
        <p:txBody>
          <a:bodyPr>
            <a:normAutofit/>
          </a:bodyPr>
          <a:lstStyle/>
          <a:p>
            <a:pPr>
              <a:buFont typeface="Wingdings" panose="05000000000000000000" pitchFamily="2" charset="2"/>
              <a:buChar char="q"/>
            </a:pPr>
            <a:endParaRPr lang="da-DK" dirty="0"/>
          </a:p>
          <a:p>
            <a:pPr>
              <a:buFont typeface="Wingdings" panose="05000000000000000000" pitchFamily="2" charset="2"/>
              <a:buChar char="q"/>
            </a:pPr>
            <a:endParaRPr lang="da-DK" dirty="0"/>
          </a:p>
          <a:p>
            <a:pPr>
              <a:buFont typeface="Wingdings" panose="05000000000000000000" pitchFamily="2" charset="2"/>
              <a:buChar char="q"/>
            </a:pPr>
            <a:endParaRPr lang="da-DK" i="1" dirty="0"/>
          </a:p>
          <a:p>
            <a:pPr>
              <a:buFont typeface="Wingdings" panose="05000000000000000000" pitchFamily="2" charset="2"/>
              <a:buChar char="q"/>
            </a:pPr>
            <a:endParaRPr lang="da-DK" dirty="0"/>
          </a:p>
          <a:p>
            <a:pPr>
              <a:buFont typeface="Wingdings" panose="05000000000000000000" pitchFamily="2" charset="2"/>
              <a:buChar char="q"/>
            </a:pPr>
            <a:endParaRPr lang="da-DK" dirty="0"/>
          </a:p>
          <a:p>
            <a:endParaRPr lang="da-DK" dirty="0"/>
          </a:p>
          <a:p>
            <a:endParaRPr lang="da-DK" dirty="0"/>
          </a:p>
        </p:txBody>
      </p:sp>
      <p:sp>
        <p:nvSpPr>
          <p:cNvPr id="5" name="Pladsholder til indhold 4">
            <a:extLst>
              <a:ext uri="{FF2B5EF4-FFF2-40B4-BE49-F238E27FC236}">
                <a16:creationId xmlns:a16="http://schemas.microsoft.com/office/drawing/2014/main" id="{6DC98F12-5FC9-4544-8B9F-D3A8E95FC11D}"/>
              </a:ext>
            </a:extLst>
          </p:cNvPr>
          <p:cNvSpPr>
            <a:spLocks noGrp="1"/>
          </p:cNvSpPr>
          <p:nvPr>
            <p:ph sz="quarter" idx="4294967295"/>
          </p:nvPr>
        </p:nvSpPr>
        <p:spPr>
          <a:xfrm>
            <a:off x="7934325" y="2527300"/>
            <a:ext cx="4257675" cy="3186113"/>
          </a:xfrm>
        </p:spPr>
        <p:txBody>
          <a:bodyPr>
            <a:normAutofit/>
          </a:bodyPr>
          <a:lstStyle/>
          <a:p>
            <a:endParaRPr lang="da-DK" i="1" dirty="0"/>
          </a:p>
          <a:p>
            <a:endParaRPr lang="da-DK" dirty="0"/>
          </a:p>
        </p:txBody>
      </p:sp>
      <p:pic>
        <p:nvPicPr>
          <p:cNvPr id="2" name="Picture 1">
            <a:extLst>
              <a:ext uri="{FF2B5EF4-FFF2-40B4-BE49-F238E27FC236}">
                <a16:creationId xmlns:a16="http://schemas.microsoft.com/office/drawing/2014/main" id="{8F67320C-BF70-4888-91C9-58DB495E183B}"/>
              </a:ext>
            </a:extLst>
          </p:cNvPr>
          <p:cNvPicPr>
            <a:picLocks noChangeAspect="1"/>
          </p:cNvPicPr>
          <p:nvPr/>
        </p:nvPicPr>
        <p:blipFill>
          <a:blip r:embed="rId2"/>
          <a:stretch>
            <a:fillRect/>
          </a:stretch>
        </p:blipFill>
        <p:spPr>
          <a:xfrm>
            <a:off x="463129" y="376181"/>
            <a:ext cx="6932641" cy="6172900"/>
          </a:xfrm>
          <a:prstGeom prst="rect">
            <a:avLst/>
          </a:prstGeom>
          <a:effectLst>
            <a:outerShdw blurRad="50800" dist="38100" dir="2700000" algn="tl" rotWithShape="0">
              <a:prstClr val="black">
                <a:alpha val="40000"/>
              </a:prstClr>
            </a:outerShdw>
          </a:effectLst>
        </p:spPr>
      </p:pic>
      <p:pic>
        <p:nvPicPr>
          <p:cNvPr id="6" name="Picture 7">
            <a:extLst>
              <a:ext uri="{FF2B5EF4-FFF2-40B4-BE49-F238E27FC236}">
                <a16:creationId xmlns:a16="http://schemas.microsoft.com/office/drawing/2014/main" id="{79742D38-0D46-9F41-9135-17122CB961A8}"/>
              </a:ext>
            </a:extLst>
          </p:cNvPr>
          <p:cNvPicPr>
            <a:picLocks noChangeAspect="1"/>
          </p:cNvPicPr>
          <p:nvPr/>
        </p:nvPicPr>
        <p:blipFill>
          <a:blip r:embed="rId3"/>
          <a:stretch>
            <a:fillRect/>
          </a:stretch>
        </p:blipFill>
        <p:spPr>
          <a:xfrm>
            <a:off x="7518288" y="431382"/>
            <a:ext cx="4482929" cy="4993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6720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5A8C479-A8CE-4FD9-A500-EA827A5F594E}"/>
              </a:ext>
            </a:extLst>
          </p:cNvPr>
          <p:cNvSpPr>
            <a:spLocks noGrp="1"/>
          </p:cNvSpPr>
          <p:nvPr>
            <p:ph idx="1"/>
          </p:nvPr>
        </p:nvSpPr>
        <p:spPr/>
        <p:txBody>
          <a:bodyPr>
            <a:normAutofit/>
          </a:bodyPr>
          <a:lstStyle/>
          <a:p>
            <a:pPr>
              <a:buFont typeface="Wingdings" panose="05000000000000000000" pitchFamily="2" charset="2"/>
              <a:buChar char="q"/>
            </a:pPr>
            <a:endParaRPr lang="da-DK" dirty="0"/>
          </a:p>
          <a:p>
            <a:pPr>
              <a:buFont typeface="Wingdings" panose="05000000000000000000" pitchFamily="2" charset="2"/>
              <a:buChar char="q"/>
            </a:pPr>
            <a:endParaRPr lang="da-DK" dirty="0"/>
          </a:p>
          <a:p>
            <a:pPr>
              <a:buFont typeface="Wingdings" panose="05000000000000000000" pitchFamily="2" charset="2"/>
              <a:buChar char="q"/>
            </a:pPr>
            <a:endParaRPr lang="da-DK" i="1" dirty="0"/>
          </a:p>
          <a:p>
            <a:pPr>
              <a:buFont typeface="Wingdings" panose="05000000000000000000" pitchFamily="2" charset="2"/>
              <a:buChar char="q"/>
            </a:pPr>
            <a:endParaRPr lang="da-DK" dirty="0"/>
          </a:p>
          <a:p>
            <a:pPr>
              <a:buFont typeface="Wingdings" panose="05000000000000000000" pitchFamily="2" charset="2"/>
              <a:buChar char="q"/>
            </a:pPr>
            <a:endParaRPr lang="da-DK" dirty="0"/>
          </a:p>
          <a:p>
            <a:endParaRPr lang="da-DK" dirty="0"/>
          </a:p>
          <a:p>
            <a:endParaRPr lang="da-DK" dirty="0"/>
          </a:p>
        </p:txBody>
      </p:sp>
      <p:pic>
        <p:nvPicPr>
          <p:cNvPr id="2" name="Picture 1">
            <a:extLst>
              <a:ext uri="{FF2B5EF4-FFF2-40B4-BE49-F238E27FC236}">
                <a16:creationId xmlns:a16="http://schemas.microsoft.com/office/drawing/2014/main" id="{506F64D9-9A8D-4A0A-83EB-AC9823C91C4A}"/>
              </a:ext>
            </a:extLst>
          </p:cNvPr>
          <p:cNvPicPr>
            <a:picLocks noChangeAspect="1"/>
          </p:cNvPicPr>
          <p:nvPr/>
        </p:nvPicPr>
        <p:blipFill>
          <a:blip r:embed="rId2"/>
          <a:stretch>
            <a:fillRect/>
          </a:stretch>
        </p:blipFill>
        <p:spPr>
          <a:xfrm>
            <a:off x="749366" y="1224830"/>
            <a:ext cx="3580482" cy="440833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8AA3413-A8A0-4855-B37C-737E1BB0009A}"/>
              </a:ext>
            </a:extLst>
          </p:cNvPr>
          <p:cNvPicPr>
            <a:picLocks noChangeAspect="1"/>
          </p:cNvPicPr>
          <p:nvPr/>
        </p:nvPicPr>
        <p:blipFill>
          <a:blip r:embed="rId3"/>
          <a:stretch>
            <a:fillRect/>
          </a:stretch>
        </p:blipFill>
        <p:spPr>
          <a:xfrm>
            <a:off x="4668336" y="1224830"/>
            <a:ext cx="6814078" cy="388778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94D55F2-A183-4869-8B0D-85284ABEF754}"/>
              </a:ext>
            </a:extLst>
          </p:cNvPr>
          <p:cNvPicPr>
            <a:picLocks noChangeAspect="1"/>
          </p:cNvPicPr>
          <p:nvPr/>
        </p:nvPicPr>
        <p:blipFill>
          <a:blip r:embed="rId4"/>
          <a:stretch>
            <a:fillRect/>
          </a:stretch>
        </p:blipFill>
        <p:spPr>
          <a:xfrm>
            <a:off x="7946762" y="3598022"/>
            <a:ext cx="4050536" cy="2035147"/>
          </a:xfrm>
          <a:prstGeom prst="rect">
            <a:avLst/>
          </a:prstGeom>
          <a:effectLst>
            <a:outerShdw blurRad="50800" dist="38100" dir="2700000" algn="tl" rotWithShape="0">
              <a:prstClr val="black">
                <a:alpha val="40000"/>
              </a:prstClr>
            </a:outerShdw>
          </a:effectLst>
        </p:spPr>
      </p:pic>
      <p:pic>
        <p:nvPicPr>
          <p:cNvPr id="10" name="Picture 7">
            <a:extLst>
              <a:ext uri="{FF2B5EF4-FFF2-40B4-BE49-F238E27FC236}">
                <a16:creationId xmlns:a16="http://schemas.microsoft.com/office/drawing/2014/main" id="{F75A5FDD-AD72-4F38-AADA-E0D1872E9B2C}"/>
              </a:ext>
            </a:extLst>
          </p:cNvPr>
          <p:cNvPicPr>
            <a:picLocks noChangeAspect="1"/>
          </p:cNvPicPr>
          <p:nvPr/>
        </p:nvPicPr>
        <p:blipFill>
          <a:blip r:embed="rId5"/>
          <a:stretch>
            <a:fillRect/>
          </a:stretch>
        </p:blipFill>
        <p:spPr>
          <a:xfrm>
            <a:off x="6999485" y="541222"/>
            <a:ext cx="4482929" cy="4993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4129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5A8C479-A8CE-4FD9-A500-EA827A5F594E}"/>
              </a:ext>
            </a:extLst>
          </p:cNvPr>
          <p:cNvSpPr>
            <a:spLocks noGrp="1"/>
          </p:cNvSpPr>
          <p:nvPr>
            <p:ph idx="1"/>
          </p:nvPr>
        </p:nvSpPr>
        <p:spPr/>
        <p:txBody>
          <a:bodyPr>
            <a:normAutofit/>
          </a:bodyPr>
          <a:lstStyle/>
          <a:p>
            <a:pPr>
              <a:buFont typeface="Wingdings" panose="05000000000000000000" pitchFamily="2" charset="2"/>
              <a:buChar char="q"/>
            </a:pPr>
            <a:endParaRPr lang="da-DK" dirty="0"/>
          </a:p>
          <a:p>
            <a:pPr>
              <a:buFont typeface="Wingdings" panose="05000000000000000000" pitchFamily="2" charset="2"/>
              <a:buChar char="q"/>
            </a:pPr>
            <a:endParaRPr lang="da-DK" dirty="0"/>
          </a:p>
          <a:p>
            <a:pPr>
              <a:buFont typeface="Wingdings" panose="05000000000000000000" pitchFamily="2" charset="2"/>
              <a:buChar char="q"/>
            </a:pPr>
            <a:endParaRPr lang="da-DK" i="1" dirty="0"/>
          </a:p>
          <a:p>
            <a:pPr>
              <a:buFont typeface="Wingdings" panose="05000000000000000000" pitchFamily="2" charset="2"/>
              <a:buChar char="q"/>
            </a:pPr>
            <a:endParaRPr lang="da-DK" dirty="0"/>
          </a:p>
          <a:p>
            <a:pPr>
              <a:buFont typeface="Wingdings" panose="05000000000000000000" pitchFamily="2" charset="2"/>
              <a:buChar char="q"/>
            </a:pPr>
            <a:endParaRPr lang="da-DK" dirty="0"/>
          </a:p>
          <a:p>
            <a:endParaRPr lang="da-DK" dirty="0"/>
          </a:p>
          <a:p>
            <a:endParaRPr lang="da-DK" dirty="0"/>
          </a:p>
        </p:txBody>
      </p:sp>
      <p:sp>
        <p:nvSpPr>
          <p:cNvPr id="5" name="Pladsholder til indhold 4">
            <a:extLst>
              <a:ext uri="{FF2B5EF4-FFF2-40B4-BE49-F238E27FC236}">
                <a16:creationId xmlns:a16="http://schemas.microsoft.com/office/drawing/2014/main" id="{6DC98F12-5FC9-4544-8B9F-D3A8E95FC11D}"/>
              </a:ext>
            </a:extLst>
          </p:cNvPr>
          <p:cNvSpPr>
            <a:spLocks noGrp="1"/>
          </p:cNvSpPr>
          <p:nvPr>
            <p:ph sz="quarter" idx="4294967295"/>
          </p:nvPr>
        </p:nvSpPr>
        <p:spPr>
          <a:xfrm>
            <a:off x="7934325" y="2527300"/>
            <a:ext cx="4257675" cy="3186113"/>
          </a:xfrm>
        </p:spPr>
        <p:txBody>
          <a:bodyPr>
            <a:normAutofit/>
          </a:bodyPr>
          <a:lstStyle/>
          <a:p>
            <a:endParaRPr lang="da-DK" i="1" dirty="0"/>
          </a:p>
          <a:p>
            <a:endParaRPr lang="da-DK" dirty="0"/>
          </a:p>
        </p:txBody>
      </p:sp>
      <p:sp>
        <p:nvSpPr>
          <p:cNvPr id="2" name="TextBox 1">
            <a:extLst>
              <a:ext uri="{FF2B5EF4-FFF2-40B4-BE49-F238E27FC236}">
                <a16:creationId xmlns:a16="http://schemas.microsoft.com/office/drawing/2014/main" id="{C3972F64-C22F-44F8-84F6-241963D26669}"/>
              </a:ext>
            </a:extLst>
          </p:cNvPr>
          <p:cNvSpPr txBox="1"/>
          <p:nvPr/>
        </p:nvSpPr>
        <p:spPr>
          <a:xfrm>
            <a:off x="1440251" y="2372405"/>
            <a:ext cx="4257675" cy="2862322"/>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da-DK" sz="2000" dirty="0"/>
              <a:t>Hvis alle data for energiforbrug foreligger fra leverandøren kan beregning og klassifikation ske ved beregning.</a:t>
            </a:r>
          </a:p>
          <a:p>
            <a:pPr marL="285750" indent="-285750">
              <a:buClr>
                <a:srgbClr val="C00000"/>
              </a:buClr>
              <a:buFont typeface="Wingdings" panose="05000000000000000000" pitchFamily="2" charset="2"/>
              <a:buChar char="§"/>
            </a:pPr>
            <a:endParaRPr lang="da-DK" sz="2000" dirty="0"/>
          </a:p>
          <a:p>
            <a:pPr marL="285750" indent="-285750">
              <a:buClr>
                <a:srgbClr val="C00000"/>
              </a:buClr>
              <a:buFont typeface="Wingdings" panose="05000000000000000000" pitchFamily="2" charset="2"/>
              <a:buChar char="§"/>
            </a:pPr>
            <a:r>
              <a:rPr lang="da-DK" sz="2000" dirty="0"/>
              <a:t>Hvis der foretages måling kan der ske sammenligning mellem målt og beregnet. Her må forskellen være op til 20 %.</a:t>
            </a:r>
          </a:p>
        </p:txBody>
      </p:sp>
      <p:pic>
        <p:nvPicPr>
          <p:cNvPr id="9" name="Billede 8" descr="Forretningskvinde læser mails på en rulletrappe">
            <a:extLst>
              <a:ext uri="{FF2B5EF4-FFF2-40B4-BE49-F238E27FC236}">
                <a16:creationId xmlns:a16="http://schemas.microsoft.com/office/drawing/2014/main" id="{69E2EEB3-7E58-4DD0-9E59-C35739279BD7}"/>
              </a:ext>
            </a:extLst>
          </p:cNvPr>
          <p:cNvPicPr>
            <a:picLocks noChangeAspect="1"/>
          </p:cNvPicPr>
          <p:nvPr/>
        </p:nvPicPr>
        <p:blipFill>
          <a:blip r:embed="rId2"/>
          <a:srcRect/>
          <a:stretch/>
        </p:blipFill>
        <p:spPr>
          <a:xfrm>
            <a:off x="6494074" y="2487982"/>
            <a:ext cx="4257675" cy="2627783"/>
          </a:xfrm>
          <a:prstGeom prst="rect">
            <a:avLst/>
          </a:prstGeom>
        </p:spPr>
      </p:pic>
      <p:sp>
        <p:nvSpPr>
          <p:cNvPr id="10" name="Titel 6">
            <a:extLst>
              <a:ext uri="{FF2B5EF4-FFF2-40B4-BE49-F238E27FC236}">
                <a16:creationId xmlns:a16="http://schemas.microsoft.com/office/drawing/2014/main" id="{2DF09720-7696-442D-8276-47C7C25305C8}"/>
              </a:ext>
            </a:extLst>
          </p:cNvPr>
          <p:cNvSpPr>
            <a:spLocks noGrp="1"/>
          </p:cNvSpPr>
          <p:nvPr>
            <p:ph type="title"/>
          </p:nvPr>
        </p:nvSpPr>
        <p:spPr>
          <a:xfrm>
            <a:off x="1032933" y="645904"/>
            <a:ext cx="10282881" cy="1325563"/>
          </a:xfrm>
        </p:spPr>
        <p:txBody>
          <a:bodyPr>
            <a:normAutofit fontScale="90000"/>
          </a:bodyPr>
          <a:lstStyle/>
          <a:p>
            <a:r>
              <a:rPr lang="da-DK" dirty="0"/>
              <a:t>Funktionsafprøvningen går altså ud på at konstatere og dokumentere den aktuelle energiklassifikation</a:t>
            </a:r>
          </a:p>
        </p:txBody>
      </p:sp>
    </p:spTree>
    <p:extLst>
      <p:ext uri="{BB962C8B-B14F-4D97-AF65-F5344CB8AC3E}">
        <p14:creationId xmlns:p14="http://schemas.microsoft.com/office/powerpoint/2010/main" val="198926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2527D-3053-4F98-8E1E-49073DC19C28}"/>
              </a:ext>
            </a:extLst>
          </p:cNvPr>
          <p:cNvSpPr>
            <a:spLocks noGrp="1"/>
          </p:cNvSpPr>
          <p:nvPr>
            <p:ph type="title"/>
          </p:nvPr>
        </p:nvSpPr>
        <p:spPr>
          <a:xfrm>
            <a:off x="5746044" y="365125"/>
            <a:ext cx="5375036" cy="1325563"/>
          </a:xfrm>
        </p:spPr>
        <p:txBody>
          <a:bodyPr/>
          <a:lstStyle/>
          <a:p>
            <a:r>
              <a:rPr lang="da-DK" dirty="0"/>
              <a:t>Eksempel</a:t>
            </a:r>
          </a:p>
        </p:txBody>
      </p:sp>
      <p:sp>
        <p:nvSpPr>
          <p:cNvPr id="3" name="Pladsholder til indhold 2">
            <a:extLst>
              <a:ext uri="{FF2B5EF4-FFF2-40B4-BE49-F238E27FC236}">
                <a16:creationId xmlns:a16="http://schemas.microsoft.com/office/drawing/2014/main" id="{36D61242-A2BA-40E7-B0D3-6537CAD1AE70}"/>
              </a:ext>
            </a:extLst>
          </p:cNvPr>
          <p:cNvSpPr>
            <a:spLocks noGrp="1"/>
          </p:cNvSpPr>
          <p:nvPr>
            <p:ph idx="1"/>
          </p:nvPr>
        </p:nvSpPr>
        <p:spPr>
          <a:xfrm>
            <a:off x="5746044" y="1825625"/>
            <a:ext cx="5375036" cy="4351338"/>
          </a:xfrm>
        </p:spPr>
        <p:txBody>
          <a:bodyPr>
            <a:normAutofit/>
          </a:bodyPr>
          <a:lstStyle/>
          <a:p>
            <a:pPr marL="0" indent="0">
              <a:buNone/>
            </a:pPr>
            <a:r>
              <a:rPr lang="da-DK" sz="2000" dirty="0"/>
              <a:t>Den dokumentation, der skal foreligge, for at du kan udstede en funktionsafprøvningsattest kan fx se ud som her i et eksempel fra Bruun Inspektion, som </a:t>
            </a:r>
            <a:r>
              <a:rPr lang="da-DK" sz="2000" dirty="0" err="1"/>
              <a:t>Sweco</a:t>
            </a:r>
            <a:r>
              <a:rPr lang="da-DK" sz="2000" dirty="0"/>
              <a:t> A/S har stillet til rådighed.</a:t>
            </a:r>
          </a:p>
          <a:p>
            <a:pPr marL="0" indent="0">
              <a:buNone/>
            </a:pPr>
            <a:endParaRPr lang="da-DK" sz="2000" dirty="0"/>
          </a:p>
          <a:p>
            <a:pPr marL="0" indent="0">
              <a:buNone/>
            </a:pPr>
            <a:r>
              <a:rPr lang="da-DK" sz="2000" dirty="0"/>
              <a:t>Bemærk:</a:t>
            </a:r>
          </a:p>
          <a:p>
            <a:r>
              <a:rPr lang="da-DK" sz="2000" dirty="0"/>
              <a:t>Den Internationale Standard er opgivet</a:t>
            </a:r>
          </a:p>
          <a:p>
            <a:r>
              <a:rPr lang="da-DK" sz="2000" dirty="0"/>
              <a:t>Måleværdier for </a:t>
            </a:r>
            <a:r>
              <a:rPr lang="da-DK" sz="2000" dirty="0" err="1"/>
              <a:t>stand-by</a:t>
            </a:r>
            <a:r>
              <a:rPr lang="da-DK" sz="2000" dirty="0"/>
              <a:t> og dags-</a:t>
            </a:r>
            <a:r>
              <a:rPr lang="da-DK" sz="2000" dirty="0" err="1"/>
              <a:t>cyclus</a:t>
            </a:r>
            <a:r>
              <a:rPr lang="da-DK" sz="2000" dirty="0"/>
              <a:t> er opgivet</a:t>
            </a:r>
          </a:p>
          <a:p>
            <a:r>
              <a:rPr lang="da-DK" sz="2000" dirty="0"/>
              <a:t>Klassifikation er beregnet og resultatet er opgivet</a:t>
            </a:r>
          </a:p>
        </p:txBody>
      </p:sp>
      <p:pic>
        <p:nvPicPr>
          <p:cNvPr id="5" name="Billede 4">
            <a:extLst>
              <a:ext uri="{FF2B5EF4-FFF2-40B4-BE49-F238E27FC236}">
                <a16:creationId xmlns:a16="http://schemas.microsoft.com/office/drawing/2014/main" id="{EB97C9DE-3319-488B-A487-2CE1C4DB29E0}"/>
              </a:ext>
            </a:extLst>
          </p:cNvPr>
          <p:cNvPicPr>
            <a:picLocks noChangeAspect="1"/>
          </p:cNvPicPr>
          <p:nvPr/>
        </p:nvPicPr>
        <p:blipFill>
          <a:blip r:embed="rId2"/>
          <a:stretch>
            <a:fillRect/>
          </a:stretch>
        </p:blipFill>
        <p:spPr>
          <a:xfrm>
            <a:off x="0" y="0"/>
            <a:ext cx="4675169" cy="6858000"/>
          </a:xfrm>
          <a:prstGeom prst="rect">
            <a:avLst/>
          </a:prstGeom>
        </p:spPr>
      </p:pic>
      <p:sp>
        <p:nvSpPr>
          <p:cNvPr id="6" name="Ellipse 5">
            <a:extLst>
              <a:ext uri="{FF2B5EF4-FFF2-40B4-BE49-F238E27FC236}">
                <a16:creationId xmlns:a16="http://schemas.microsoft.com/office/drawing/2014/main" id="{33BB367F-E132-4B2A-AD1B-FABA361E35D9}"/>
              </a:ext>
            </a:extLst>
          </p:cNvPr>
          <p:cNvSpPr/>
          <p:nvPr/>
        </p:nvSpPr>
        <p:spPr>
          <a:xfrm>
            <a:off x="1792249" y="3593669"/>
            <a:ext cx="840782" cy="74697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BEEC7823-0ECF-4B5E-A685-FC585F2CC6E7}"/>
              </a:ext>
            </a:extLst>
          </p:cNvPr>
          <p:cNvSpPr/>
          <p:nvPr/>
        </p:nvSpPr>
        <p:spPr>
          <a:xfrm>
            <a:off x="1649030" y="2631194"/>
            <a:ext cx="1512812" cy="288275"/>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60265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44A6A-9E18-43F1-8B6B-B14210056861}"/>
              </a:ext>
            </a:extLst>
          </p:cNvPr>
          <p:cNvSpPr>
            <a:spLocks noGrp="1"/>
          </p:cNvSpPr>
          <p:nvPr>
            <p:ph type="title"/>
          </p:nvPr>
        </p:nvSpPr>
        <p:spPr>
          <a:xfrm>
            <a:off x="4803354" y="365125"/>
            <a:ext cx="6317726" cy="1325563"/>
          </a:xfrm>
        </p:spPr>
        <p:txBody>
          <a:bodyPr/>
          <a:lstStyle/>
          <a:p>
            <a:r>
              <a:rPr lang="da-DK" dirty="0"/>
              <a:t>Eksempel II</a:t>
            </a:r>
          </a:p>
        </p:txBody>
      </p:sp>
      <p:sp>
        <p:nvSpPr>
          <p:cNvPr id="3" name="Pladsholder til indhold 2">
            <a:extLst>
              <a:ext uri="{FF2B5EF4-FFF2-40B4-BE49-F238E27FC236}">
                <a16:creationId xmlns:a16="http://schemas.microsoft.com/office/drawing/2014/main" id="{C589CA67-5B78-45E3-83FB-F098EA703B92}"/>
              </a:ext>
            </a:extLst>
          </p:cNvPr>
          <p:cNvSpPr>
            <a:spLocks noGrp="1"/>
          </p:cNvSpPr>
          <p:nvPr>
            <p:ph idx="1"/>
          </p:nvPr>
        </p:nvSpPr>
        <p:spPr>
          <a:xfrm>
            <a:off x="4902506" y="1825625"/>
            <a:ext cx="6218574" cy="4351338"/>
          </a:xfrm>
        </p:spPr>
        <p:txBody>
          <a:bodyPr>
            <a:normAutofit/>
          </a:bodyPr>
          <a:lstStyle/>
          <a:p>
            <a:pPr marL="0" indent="0">
              <a:buNone/>
            </a:pPr>
            <a:r>
              <a:rPr lang="da-DK" sz="1800" dirty="0"/>
              <a:t>Også i dette eksempel fra </a:t>
            </a:r>
            <a:r>
              <a:rPr lang="da-DK" sz="1800" dirty="0" err="1"/>
              <a:t>Sweco</a:t>
            </a:r>
            <a:r>
              <a:rPr lang="da-DK" sz="1800" dirty="0"/>
              <a:t> A/S ses de relevante referencer og måleværdier, som ligger til grund for den fastlagte klassifikation:</a:t>
            </a:r>
          </a:p>
          <a:p>
            <a:pPr marL="0" indent="0">
              <a:buNone/>
            </a:pPr>
            <a:endParaRPr lang="da-DK" sz="1800" dirty="0"/>
          </a:p>
          <a:p>
            <a:r>
              <a:rPr lang="da-DK" sz="1800" dirty="0"/>
              <a:t>Tomgangsforbrug</a:t>
            </a:r>
          </a:p>
          <a:p>
            <a:r>
              <a:rPr lang="da-DK" sz="1800" dirty="0"/>
              <a:t>Dagligt forbrug</a:t>
            </a:r>
          </a:p>
          <a:p>
            <a:r>
              <a:rPr lang="da-DK" sz="1800" dirty="0"/>
              <a:t>Årligt forbrug</a:t>
            </a:r>
          </a:p>
          <a:p>
            <a:r>
              <a:rPr lang="da-DK" sz="1800" dirty="0"/>
              <a:t>Anvendelseskategori (performance </a:t>
            </a:r>
            <a:r>
              <a:rPr lang="da-DK" sz="1800" dirty="0" err="1"/>
              <a:t>level</a:t>
            </a:r>
            <a:r>
              <a:rPr lang="da-DK" sz="1800" dirty="0"/>
              <a:t>)</a:t>
            </a:r>
          </a:p>
          <a:p>
            <a:r>
              <a:rPr lang="da-DK" sz="1800" dirty="0"/>
              <a:t>Specifikt forbrug ved en </a:t>
            </a:r>
            <a:r>
              <a:rPr lang="da-DK" sz="1800" dirty="0" err="1"/>
              <a:t>gennemsnitscyclus</a:t>
            </a:r>
            <a:endParaRPr lang="da-DK" sz="1800" dirty="0"/>
          </a:p>
          <a:p>
            <a:r>
              <a:rPr lang="da-DK" sz="1800" dirty="0"/>
              <a:t>Specifikt forbruge ved en </a:t>
            </a:r>
            <a:r>
              <a:rPr lang="da-DK" sz="1800" dirty="0" err="1"/>
              <a:t>referencecyclus</a:t>
            </a:r>
            <a:endParaRPr lang="da-DK" sz="1800" dirty="0"/>
          </a:p>
          <a:p>
            <a:r>
              <a:rPr lang="da-DK" sz="1800" dirty="0"/>
              <a:t>Klassifikationen er beregnet og opgivet</a:t>
            </a:r>
          </a:p>
          <a:p>
            <a:r>
              <a:rPr lang="da-DK" sz="1800" dirty="0"/>
              <a:t>Den internationale standard er opgivet som reference</a:t>
            </a:r>
          </a:p>
          <a:p>
            <a:endParaRPr lang="da-DK" sz="1800" dirty="0"/>
          </a:p>
        </p:txBody>
      </p:sp>
      <p:pic>
        <p:nvPicPr>
          <p:cNvPr id="5" name="Billede 4">
            <a:extLst>
              <a:ext uri="{FF2B5EF4-FFF2-40B4-BE49-F238E27FC236}">
                <a16:creationId xmlns:a16="http://schemas.microsoft.com/office/drawing/2014/main" id="{95E2A728-E70D-4E1B-8203-8C921DC62759}"/>
              </a:ext>
            </a:extLst>
          </p:cNvPr>
          <p:cNvPicPr>
            <a:picLocks noChangeAspect="1"/>
          </p:cNvPicPr>
          <p:nvPr/>
        </p:nvPicPr>
        <p:blipFill>
          <a:blip r:embed="rId2"/>
          <a:stretch>
            <a:fillRect/>
          </a:stretch>
        </p:blipFill>
        <p:spPr>
          <a:xfrm>
            <a:off x="21001" y="0"/>
            <a:ext cx="4617100" cy="6858000"/>
          </a:xfrm>
          <a:prstGeom prst="rect">
            <a:avLst/>
          </a:prstGeom>
        </p:spPr>
      </p:pic>
      <p:pic>
        <p:nvPicPr>
          <p:cNvPr id="7" name="Billede 6">
            <a:extLst>
              <a:ext uri="{FF2B5EF4-FFF2-40B4-BE49-F238E27FC236}">
                <a16:creationId xmlns:a16="http://schemas.microsoft.com/office/drawing/2014/main" id="{D63F507C-67C0-44F2-9C53-5B2FF0C75D30}"/>
              </a:ext>
            </a:extLst>
          </p:cNvPr>
          <p:cNvPicPr>
            <a:picLocks noChangeAspect="1"/>
          </p:cNvPicPr>
          <p:nvPr/>
        </p:nvPicPr>
        <p:blipFill>
          <a:blip r:embed="rId3"/>
          <a:stretch>
            <a:fillRect/>
          </a:stretch>
        </p:blipFill>
        <p:spPr>
          <a:xfrm>
            <a:off x="103628" y="6074774"/>
            <a:ext cx="4534473" cy="776622"/>
          </a:xfrm>
          <a:prstGeom prst="rect">
            <a:avLst/>
          </a:prstGeom>
        </p:spPr>
      </p:pic>
      <p:sp>
        <p:nvSpPr>
          <p:cNvPr id="8" name="Ellipse 7">
            <a:extLst>
              <a:ext uri="{FF2B5EF4-FFF2-40B4-BE49-F238E27FC236}">
                <a16:creationId xmlns:a16="http://schemas.microsoft.com/office/drawing/2014/main" id="{A148EB7D-F714-42D6-9A04-9B93DB58B9DB}"/>
              </a:ext>
            </a:extLst>
          </p:cNvPr>
          <p:cNvSpPr/>
          <p:nvPr/>
        </p:nvSpPr>
        <p:spPr>
          <a:xfrm>
            <a:off x="1399142" y="3593669"/>
            <a:ext cx="1233889" cy="95629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D9720359-4035-49DF-A8AD-9E650B4ACACF}"/>
              </a:ext>
            </a:extLst>
          </p:cNvPr>
          <p:cNvSpPr/>
          <p:nvPr/>
        </p:nvSpPr>
        <p:spPr>
          <a:xfrm>
            <a:off x="1342566" y="4549966"/>
            <a:ext cx="840782" cy="1151319"/>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412D47FB-BEF0-4239-8045-A43A154D0B8E}"/>
              </a:ext>
            </a:extLst>
          </p:cNvPr>
          <p:cNvSpPr/>
          <p:nvPr/>
        </p:nvSpPr>
        <p:spPr>
          <a:xfrm>
            <a:off x="1488769" y="5960125"/>
            <a:ext cx="840782" cy="41864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AD46B361-60B8-4A56-B3B6-29ED3E944BB0}"/>
              </a:ext>
            </a:extLst>
          </p:cNvPr>
          <p:cNvSpPr/>
          <p:nvPr/>
        </p:nvSpPr>
        <p:spPr>
          <a:xfrm>
            <a:off x="3835878" y="2423711"/>
            <a:ext cx="548835" cy="61367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47120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8572BC-DB4C-1F4C-9CA4-9168F97E1424}"/>
              </a:ext>
            </a:extLst>
          </p:cNvPr>
          <p:cNvSpPr>
            <a:spLocks noGrp="1"/>
          </p:cNvSpPr>
          <p:nvPr>
            <p:ph type="title"/>
          </p:nvPr>
        </p:nvSpPr>
        <p:spPr/>
        <p:txBody>
          <a:bodyPr/>
          <a:lstStyle/>
          <a:p>
            <a:r>
              <a:rPr lang="da-DK" dirty="0"/>
              <a:t>Refleksion – drøft med din sidemand</a:t>
            </a:r>
          </a:p>
        </p:txBody>
      </p:sp>
      <p:sp>
        <p:nvSpPr>
          <p:cNvPr id="3" name="Pladsholder til indhold 2">
            <a:extLst>
              <a:ext uri="{FF2B5EF4-FFF2-40B4-BE49-F238E27FC236}">
                <a16:creationId xmlns:a16="http://schemas.microsoft.com/office/drawing/2014/main" id="{49A23B90-ACC4-EE49-8468-F32F39A2D21D}"/>
              </a:ext>
            </a:extLst>
          </p:cNvPr>
          <p:cNvSpPr>
            <a:spLocks noGrp="1"/>
          </p:cNvSpPr>
          <p:nvPr>
            <p:ph idx="1"/>
          </p:nvPr>
        </p:nvSpPr>
        <p:spPr/>
        <p:txBody>
          <a:bodyPr>
            <a:normAutofit/>
          </a:bodyPr>
          <a:lstStyle/>
          <a:p>
            <a:pPr>
              <a:lnSpc>
                <a:spcPct val="100000"/>
              </a:lnSpc>
            </a:pPr>
            <a:r>
              <a:rPr lang="da-DK" sz="2000" dirty="0"/>
              <a:t>Har I set eksempler på en klassifikationsrapport vedr. elevatorer?</a:t>
            </a:r>
          </a:p>
          <a:p>
            <a:pPr>
              <a:lnSpc>
                <a:spcPct val="100000"/>
              </a:lnSpc>
            </a:pPr>
            <a:r>
              <a:rPr lang="da-DK" sz="2000" dirty="0"/>
              <a:t>Har I set eksempler på en målerapport og/eller energiberegninger for en elevator?</a:t>
            </a:r>
          </a:p>
          <a:p>
            <a:pPr>
              <a:lnSpc>
                <a:spcPct val="100000"/>
              </a:lnSpc>
            </a:pPr>
            <a:r>
              <a:rPr lang="da-DK" sz="2000" dirty="0"/>
              <a:t>Rulletrapper er jo også omfattet, så måske har I set eksempler dérfra?</a:t>
            </a:r>
          </a:p>
        </p:txBody>
      </p:sp>
    </p:spTree>
    <p:extLst>
      <p:ext uri="{BB962C8B-B14F-4D97-AF65-F5344CB8AC3E}">
        <p14:creationId xmlns:p14="http://schemas.microsoft.com/office/powerpoint/2010/main" val="3409386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B91C342-DC5C-4CED-B7E5-BF8DDE141C8A}"/>
              </a:ext>
            </a:extLst>
          </p:cNvPr>
          <p:cNvSpPr>
            <a:spLocks noGrp="1"/>
          </p:cNvSpPr>
          <p:nvPr>
            <p:ph type="title"/>
          </p:nvPr>
        </p:nvSpPr>
        <p:spPr>
          <a:xfrm>
            <a:off x="1032933" y="645904"/>
            <a:ext cx="10282881" cy="1325563"/>
          </a:xfrm>
        </p:spPr>
        <p:txBody>
          <a:bodyPr/>
          <a:lstStyle/>
          <a:p>
            <a:r>
              <a:rPr lang="da-DK" dirty="0"/>
              <a:t>Supplerende kontrol efter aftale med bygherre</a:t>
            </a:r>
          </a:p>
        </p:txBody>
      </p:sp>
      <p:sp>
        <p:nvSpPr>
          <p:cNvPr id="3" name="Pladsholder til indhold 2">
            <a:extLst>
              <a:ext uri="{FF2B5EF4-FFF2-40B4-BE49-F238E27FC236}">
                <a16:creationId xmlns:a16="http://schemas.microsoft.com/office/drawing/2014/main" id="{25A8C479-A8CE-4FD9-A500-EA827A5F594E}"/>
              </a:ext>
            </a:extLst>
          </p:cNvPr>
          <p:cNvSpPr>
            <a:spLocks noGrp="1"/>
          </p:cNvSpPr>
          <p:nvPr>
            <p:ph idx="1"/>
          </p:nvPr>
        </p:nvSpPr>
        <p:spPr/>
        <p:txBody>
          <a:bodyPr>
            <a:normAutofit/>
          </a:bodyPr>
          <a:lstStyle/>
          <a:p>
            <a:pPr>
              <a:buFont typeface="Wingdings" panose="05000000000000000000" pitchFamily="2" charset="2"/>
              <a:buChar char="q"/>
            </a:pPr>
            <a:endParaRPr lang="da-DK" dirty="0"/>
          </a:p>
          <a:p>
            <a:pPr>
              <a:buFont typeface="Wingdings" panose="05000000000000000000" pitchFamily="2" charset="2"/>
              <a:buChar char="q"/>
            </a:pPr>
            <a:endParaRPr lang="da-DK" dirty="0"/>
          </a:p>
          <a:p>
            <a:pPr>
              <a:buFont typeface="Wingdings" panose="05000000000000000000" pitchFamily="2" charset="2"/>
              <a:buChar char="q"/>
            </a:pPr>
            <a:endParaRPr lang="da-DK" i="1" dirty="0"/>
          </a:p>
          <a:p>
            <a:pPr>
              <a:buFont typeface="Wingdings" panose="05000000000000000000" pitchFamily="2" charset="2"/>
              <a:buChar char="q"/>
            </a:pPr>
            <a:endParaRPr lang="da-DK" dirty="0"/>
          </a:p>
          <a:p>
            <a:pPr>
              <a:buFont typeface="Wingdings" panose="05000000000000000000" pitchFamily="2" charset="2"/>
              <a:buChar char="q"/>
            </a:pPr>
            <a:endParaRPr lang="da-DK" dirty="0"/>
          </a:p>
          <a:p>
            <a:endParaRPr lang="da-DK" dirty="0"/>
          </a:p>
          <a:p>
            <a:endParaRPr lang="da-DK" dirty="0"/>
          </a:p>
        </p:txBody>
      </p:sp>
      <p:sp>
        <p:nvSpPr>
          <p:cNvPr id="2" name="TextBox 1">
            <a:extLst>
              <a:ext uri="{FF2B5EF4-FFF2-40B4-BE49-F238E27FC236}">
                <a16:creationId xmlns:a16="http://schemas.microsoft.com/office/drawing/2014/main" id="{4B3D571B-CE6E-452D-8087-3E8918519888}"/>
              </a:ext>
            </a:extLst>
          </p:cNvPr>
          <p:cNvSpPr txBox="1"/>
          <p:nvPr/>
        </p:nvSpPr>
        <p:spPr>
          <a:xfrm>
            <a:off x="1032933" y="2805867"/>
            <a:ext cx="6951134" cy="3139321"/>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da-DK" dirty="0"/>
              <a:t>Er der installeret nød belysning </a:t>
            </a:r>
          </a:p>
          <a:p>
            <a:pPr marL="285750" indent="-285750">
              <a:buClr>
                <a:srgbClr val="C00000"/>
              </a:buClr>
              <a:buFont typeface="Wingdings" panose="05000000000000000000" pitchFamily="2" charset="2"/>
              <a:buChar char="§"/>
            </a:pPr>
            <a:r>
              <a:rPr lang="da-DK" dirty="0"/>
              <a:t>Er der installeret nødkald og fungerer det</a:t>
            </a:r>
          </a:p>
          <a:p>
            <a:pPr marL="285750" indent="-285750">
              <a:buClr>
                <a:srgbClr val="C00000"/>
              </a:buClr>
              <a:buFont typeface="Wingdings" panose="05000000000000000000" pitchFamily="2" charset="2"/>
              <a:buChar char="§"/>
            </a:pPr>
            <a:r>
              <a:rPr lang="da-DK" dirty="0"/>
              <a:t>Dual kald: er det etableret</a:t>
            </a:r>
          </a:p>
          <a:p>
            <a:pPr marL="285750" indent="-285750">
              <a:buClr>
                <a:srgbClr val="C00000"/>
              </a:buClr>
              <a:buFont typeface="Wingdings" panose="05000000000000000000" pitchFamily="2" charset="2"/>
              <a:buChar char="§"/>
            </a:pPr>
            <a:r>
              <a:rPr lang="da-DK" dirty="0"/>
              <a:t>Er der brandlukket ved gennemføring i skakt.</a:t>
            </a:r>
          </a:p>
          <a:p>
            <a:pPr marL="285750" indent="-285750">
              <a:buClr>
                <a:srgbClr val="C00000"/>
              </a:buClr>
              <a:buFont typeface="Wingdings" panose="05000000000000000000" pitchFamily="2" charset="2"/>
              <a:buChar char="§"/>
            </a:pPr>
            <a:r>
              <a:rPr lang="da-DK" dirty="0"/>
              <a:t>Er skakten rengjort </a:t>
            </a:r>
          </a:p>
          <a:p>
            <a:pPr>
              <a:buClr>
                <a:srgbClr val="C00000"/>
              </a:buClr>
            </a:pPr>
            <a:endParaRPr lang="da-DK" dirty="0"/>
          </a:p>
          <a:p>
            <a:pPr>
              <a:buClr>
                <a:srgbClr val="C00000"/>
              </a:buClr>
            </a:pPr>
            <a:r>
              <a:rPr lang="da-DK" dirty="0"/>
              <a:t>Er der stillet krav om</a:t>
            </a:r>
          </a:p>
          <a:p>
            <a:pPr marL="285750" indent="-285750">
              <a:buClr>
                <a:srgbClr val="C00000"/>
              </a:buClr>
              <a:buFont typeface="Wingdings" panose="05000000000000000000" pitchFamily="2" charset="2"/>
              <a:buChar char="§"/>
            </a:pPr>
            <a:r>
              <a:rPr lang="da-DK" dirty="0"/>
              <a:t>Hotel funktioner</a:t>
            </a:r>
          </a:p>
          <a:p>
            <a:pPr marL="285750" indent="-285750">
              <a:buClr>
                <a:srgbClr val="C00000"/>
              </a:buClr>
              <a:buFont typeface="Wingdings" panose="05000000000000000000" pitchFamily="2" charset="2"/>
              <a:buChar char="§"/>
            </a:pPr>
            <a:r>
              <a:rPr lang="da-DK" dirty="0"/>
              <a:t>VIP - funktioner</a:t>
            </a:r>
          </a:p>
          <a:p>
            <a:pPr marL="285750" indent="-285750">
              <a:buClr>
                <a:srgbClr val="C00000"/>
              </a:buClr>
              <a:buFont typeface="Wingdings" panose="05000000000000000000" pitchFamily="2" charset="2"/>
              <a:buChar char="§"/>
            </a:pPr>
            <a:r>
              <a:rPr lang="da-DK" dirty="0"/>
              <a:t>Brandmands elevatorer</a:t>
            </a:r>
          </a:p>
          <a:p>
            <a:pPr marL="285750" indent="-285750">
              <a:buClr>
                <a:srgbClr val="C00000"/>
              </a:buClr>
              <a:buFont typeface="Wingdings" panose="05000000000000000000" pitchFamily="2" charset="2"/>
              <a:buChar char="§"/>
            </a:pPr>
            <a:r>
              <a:rPr lang="da-DK" dirty="0"/>
              <a:t>ABA signal der kalder alle elevatorer til stue niveau.</a:t>
            </a:r>
          </a:p>
        </p:txBody>
      </p:sp>
      <p:sp>
        <p:nvSpPr>
          <p:cNvPr id="6" name="TextBox 5">
            <a:extLst>
              <a:ext uri="{FF2B5EF4-FFF2-40B4-BE49-F238E27FC236}">
                <a16:creationId xmlns:a16="http://schemas.microsoft.com/office/drawing/2014/main" id="{1D2D3488-5CFC-49B9-B067-73CF8789E84D}"/>
              </a:ext>
            </a:extLst>
          </p:cNvPr>
          <p:cNvSpPr txBox="1"/>
          <p:nvPr/>
        </p:nvSpPr>
        <p:spPr>
          <a:xfrm>
            <a:off x="1032933" y="1879084"/>
            <a:ext cx="9212754" cy="646331"/>
          </a:xfrm>
          <a:prstGeom prst="rect">
            <a:avLst/>
          </a:prstGeom>
          <a:noFill/>
        </p:spPr>
        <p:txBody>
          <a:bodyPr wrap="square" rtlCol="0">
            <a:spAutoFit/>
          </a:bodyPr>
          <a:lstStyle/>
          <a:p>
            <a:r>
              <a:rPr lang="da-DK" dirty="0"/>
              <a:t>Hos </a:t>
            </a:r>
            <a:r>
              <a:rPr lang="da-DK" dirty="0" err="1"/>
              <a:t>Sweco</a:t>
            </a:r>
            <a:r>
              <a:rPr lang="da-DK" dirty="0"/>
              <a:t> A/S arbejder man bl.a. med elevatorinstallation og -service. Det har givet erfaring for at følgende punkter kan være relevante at kontrollere, ud over selve funktionsafprøvningen:</a:t>
            </a:r>
          </a:p>
        </p:txBody>
      </p:sp>
    </p:spTree>
    <p:extLst>
      <p:ext uri="{BB962C8B-B14F-4D97-AF65-F5344CB8AC3E}">
        <p14:creationId xmlns:p14="http://schemas.microsoft.com/office/powerpoint/2010/main" val="2697819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DC9F4-3F97-447B-BAA7-225B030EDE58}"/>
              </a:ext>
            </a:extLst>
          </p:cNvPr>
          <p:cNvSpPr>
            <a:spLocks noGrp="1"/>
          </p:cNvSpPr>
          <p:nvPr>
            <p:ph type="title"/>
          </p:nvPr>
        </p:nvSpPr>
        <p:spPr/>
        <p:txBody>
          <a:bodyPr/>
          <a:lstStyle/>
          <a:p>
            <a:r>
              <a:rPr lang="da-DK" dirty="0"/>
              <a:t>Værd at vide: Hvad skal resultatet af funktionskontrollen bruges til?</a:t>
            </a:r>
          </a:p>
        </p:txBody>
      </p:sp>
      <p:sp>
        <p:nvSpPr>
          <p:cNvPr id="3" name="Pladsholder til indhold 2">
            <a:extLst>
              <a:ext uri="{FF2B5EF4-FFF2-40B4-BE49-F238E27FC236}">
                <a16:creationId xmlns:a16="http://schemas.microsoft.com/office/drawing/2014/main" id="{2DBC0465-57CC-4926-AF69-31D880EEA5A4}"/>
              </a:ext>
            </a:extLst>
          </p:cNvPr>
          <p:cNvSpPr>
            <a:spLocks noGrp="1"/>
          </p:cNvSpPr>
          <p:nvPr>
            <p:ph idx="1"/>
          </p:nvPr>
        </p:nvSpPr>
        <p:spPr>
          <a:xfrm>
            <a:off x="838198" y="1550203"/>
            <a:ext cx="10282881" cy="2944679"/>
          </a:xfrm>
        </p:spPr>
        <p:txBody>
          <a:bodyPr/>
          <a:lstStyle/>
          <a:p>
            <a:pPr marL="0" indent="0">
              <a:buNone/>
            </a:pPr>
            <a:r>
              <a:rPr lang="da-DK" dirty="0"/>
              <a:t>Bygherre skal have udarbejdet en energirammeberegning efter BR18, som tager udgangspunkt i de faktiske forhold i det færdige byggeri, herunder installationernes energiforbrug under normal brug og klimaskærmens evne til at holde på varmen.</a:t>
            </a:r>
          </a:p>
          <a:p>
            <a:pPr marL="0" indent="0">
              <a:buNone/>
            </a:pPr>
            <a:endParaRPr lang="da-DK" dirty="0"/>
          </a:p>
          <a:p>
            <a:pPr marL="0" indent="0">
              <a:buNone/>
            </a:pPr>
            <a:r>
              <a:rPr lang="da-DK" dirty="0"/>
              <a:t>I det omfang der findes måleværdier fra funktionsafprøvningen som vedrører data der medgår i beregningsgrundlaget for energirammeberegningen, skal disse være indarbejdet.</a:t>
            </a:r>
          </a:p>
          <a:p>
            <a:pPr marL="0" indent="0">
              <a:buNone/>
            </a:pPr>
            <a:endParaRPr lang="da-DK" dirty="0"/>
          </a:p>
          <a:p>
            <a:pPr marL="0" indent="0">
              <a:buNone/>
            </a:pPr>
            <a:r>
              <a:rPr lang="da-DK" dirty="0"/>
              <a:t>Energiforbrug til elevatordrift indgår ikke i energirammen. Formålet med funktionskontrollen er altså alene, at bygherre kan have vished for at bygningens elevatorer er funktionsafprøvet og at elevatorerne har opnået den forventede energimæssig klassifikation. Bygningsreglementet BR18 har følgende krav:</a:t>
            </a:r>
          </a:p>
        </p:txBody>
      </p:sp>
      <p:pic>
        <p:nvPicPr>
          <p:cNvPr id="5" name="Billede 4">
            <a:extLst>
              <a:ext uri="{FF2B5EF4-FFF2-40B4-BE49-F238E27FC236}">
                <a16:creationId xmlns:a16="http://schemas.microsoft.com/office/drawing/2014/main" id="{6172C810-E3F9-41AF-95C5-66F55514565A}"/>
              </a:ext>
            </a:extLst>
          </p:cNvPr>
          <p:cNvPicPr>
            <a:picLocks noChangeAspect="1"/>
          </p:cNvPicPr>
          <p:nvPr/>
        </p:nvPicPr>
        <p:blipFill>
          <a:blip r:embed="rId2"/>
          <a:stretch>
            <a:fillRect/>
          </a:stretch>
        </p:blipFill>
        <p:spPr>
          <a:xfrm>
            <a:off x="0" y="4494883"/>
            <a:ext cx="9584675" cy="1941310"/>
          </a:xfrm>
          <a:prstGeom prst="rect">
            <a:avLst/>
          </a:prstGeom>
        </p:spPr>
      </p:pic>
      <p:sp>
        <p:nvSpPr>
          <p:cNvPr id="7" name="Ellipse 6">
            <a:extLst>
              <a:ext uri="{FF2B5EF4-FFF2-40B4-BE49-F238E27FC236}">
                <a16:creationId xmlns:a16="http://schemas.microsoft.com/office/drawing/2014/main" id="{3E74733F-D916-4752-9A11-162744628D4F}"/>
              </a:ext>
            </a:extLst>
          </p:cNvPr>
          <p:cNvSpPr/>
          <p:nvPr/>
        </p:nvSpPr>
        <p:spPr>
          <a:xfrm>
            <a:off x="838199" y="4351664"/>
            <a:ext cx="9903247" cy="1083724"/>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44D5C97-9007-44E9-8E29-28DF28B550C5}"/>
              </a:ext>
            </a:extLst>
          </p:cNvPr>
          <p:cNvSpPr/>
          <p:nvPr/>
        </p:nvSpPr>
        <p:spPr>
          <a:xfrm>
            <a:off x="1079653" y="5723665"/>
            <a:ext cx="7634689" cy="85574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8118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6DC98F12-5FC9-4544-8B9F-D3A8E95FC11D}"/>
              </a:ext>
            </a:extLst>
          </p:cNvPr>
          <p:cNvSpPr>
            <a:spLocks noGrp="1"/>
          </p:cNvSpPr>
          <p:nvPr>
            <p:ph idx="1"/>
          </p:nvPr>
        </p:nvSpPr>
        <p:spPr/>
        <p:txBody>
          <a:bodyPr>
            <a:normAutofit/>
          </a:bodyPr>
          <a:lstStyle/>
          <a:p>
            <a:endParaRPr lang="da-DK" i="1" dirty="0"/>
          </a:p>
          <a:p>
            <a:endParaRPr lang="da-DK" dirty="0"/>
          </a:p>
        </p:txBody>
      </p:sp>
      <p:sp>
        <p:nvSpPr>
          <p:cNvPr id="3" name="Pladsholder til indhold 2">
            <a:extLst>
              <a:ext uri="{FF2B5EF4-FFF2-40B4-BE49-F238E27FC236}">
                <a16:creationId xmlns:a16="http://schemas.microsoft.com/office/drawing/2014/main" id="{25A8C479-A8CE-4FD9-A500-EA827A5F594E}"/>
              </a:ext>
            </a:extLst>
          </p:cNvPr>
          <p:cNvSpPr>
            <a:spLocks noGrp="1"/>
          </p:cNvSpPr>
          <p:nvPr>
            <p:ph sz="quarter" idx="4294967295"/>
          </p:nvPr>
        </p:nvSpPr>
        <p:spPr>
          <a:xfrm>
            <a:off x="6858000" y="3038475"/>
            <a:ext cx="5334000" cy="2565400"/>
          </a:xfrm>
        </p:spPr>
        <p:txBody>
          <a:bodyPr>
            <a:normAutofit/>
          </a:bodyPr>
          <a:lstStyle/>
          <a:p>
            <a:pPr>
              <a:buFont typeface="Wingdings" panose="05000000000000000000" pitchFamily="2" charset="2"/>
              <a:buChar char="q"/>
            </a:pPr>
            <a:endParaRPr lang="da-DK" dirty="0"/>
          </a:p>
          <a:p>
            <a:pPr>
              <a:buFont typeface="Wingdings" panose="05000000000000000000" pitchFamily="2" charset="2"/>
              <a:buChar char="q"/>
            </a:pPr>
            <a:endParaRPr lang="da-DK" dirty="0"/>
          </a:p>
          <a:p>
            <a:pPr>
              <a:buFont typeface="Wingdings" panose="05000000000000000000" pitchFamily="2" charset="2"/>
              <a:buChar char="q"/>
            </a:pPr>
            <a:endParaRPr lang="da-DK" i="1" dirty="0"/>
          </a:p>
          <a:p>
            <a:pPr>
              <a:buFont typeface="Wingdings" panose="05000000000000000000" pitchFamily="2" charset="2"/>
              <a:buChar char="q"/>
            </a:pPr>
            <a:endParaRPr lang="da-DK" dirty="0"/>
          </a:p>
          <a:p>
            <a:pPr>
              <a:buFont typeface="Wingdings" panose="05000000000000000000" pitchFamily="2" charset="2"/>
              <a:buChar char="q"/>
            </a:pPr>
            <a:endParaRPr lang="da-DK" dirty="0"/>
          </a:p>
          <a:p>
            <a:endParaRPr lang="da-DK" dirty="0"/>
          </a:p>
          <a:p>
            <a:endParaRPr lang="da-DK" dirty="0"/>
          </a:p>
        </p:txBody>
      </p:sp>
      <p:pic>
        <p:nvPicPr>
          <p:cNvPr id="6" name="Graphic 5" descr="Question mark">
            <a:extLst>
              <a:ext uri="{FF2B5EF4-FFF2-40B4-BE49-F238E27FC236}">
                <a16:creationId xmlns:a16="http://schemas.microsoft.com/office/drawing/2014/main" id="{C9E0DFC4-4B96-41CC-A1C9-15545330A5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0920" y="3575300"/>
            <a:ext cx="1938867" cy="1938867"/>
          </a:xfrm>
          <a:prstGeom prst="rect">
            <a:avLst/>
          </a:prstGeom>
        </p:spPr>
      </p:pic>
      <p:sp>
        <p:nvSpPr>
          <p:cNvPr id="7" name="TextBox 6">
            <a:extLst>
              <a:ext uri="{FF2B5EF4-FFF2-40B4-BE49-F238E27FC236}">
                <a16:creationId xmlns:a16="http://schemas.microsoft.com/office/drawing/2014/main" id="{D9F62C2C-24F5-42CE-B01D-34EFDEA2158D}"/>
              </a:ext>
            </a:extLst>
          </p:cNvPr>
          <p:cNvSpPr txBox="1"/>
          <p:nvPr/>
        </p:nvSpPr>
        <p:spPr>
          <a:xfrm>
            <a:off x="1032339" y="2602762"/>
            <a:ext cx="3457392" cy="646331"/>
          </a:xfrm>
          <a:prstGeom prst="rect">
            <a:avLst/>
          </a:prstGeom>
          <a:noFill/>
        </p:spPr>
        <p:txBody>
          <a:bodyPr wrap="square" rtlCol="0">
            <a:spAutoFit/>
          </a:bodyPr>
          <a:lstStyle/>
          <a:p>
            <a:r>
              <a:rPr lang="da-DK" sz="3600" dirty="0"/>
              <a:t>Spørgsmål...</a:t>
            </a:r>
          </a:p>
        </p:txBody>
      </p:sp>
      <p:pic>
        <p:nvPicPr>
          <p:cNvPr id="13" name="Billede 12" descr="Kvinde i en elevator">
            <a:extLst>
              <a:ext uri="{FF2B5EF4-FFF2-40B4-BE49-F238E27FC236}">
                <a16:creationId xmlns:a16="http://schemas.microsoft.com/office/drawing/2014/main" id="{8C43E8ED-AD97-4DC6-B78E-2D28FA27087A}"/>
              </a:ext>
            </a:extLst>
          </p:cNvPr>
          <p:cNvPicPr>
            <a:picLocks noChangeAspect="1"/>
          </p:cNvPicPr>
          <p:nvPr/>
        </p:nvPicPr>
        <p:blipFill>
          <a:blip r:embed="rId4"/>
          <a:stretch>
            <a:fillRect/>
          </a:stretch>
        </p:blipFill>
        <p:spPr>
          <a:xfrm>
            <a:off x="4365512" y="0"/>
            <a:ext cx="7816952" cy="5216487"/>
          </a:xfrm>
          <a:prstGeom prst="rect">
            <a:avLst/>
          </a:prstGeom>
        </p:spPr>
      </p:pic>
    </p:spTree>
    <p:extLst>
      <p:ext uri="{BB962C8B-B14F-4D97-AF65-F5344CB8AC3E}">
        <p14:creationId xmlns:p14="http://schemas.microsoft.com/office/powerpoint/2010/main" val="392444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CF043AA-B304-4BE1-B831-2280EC900B14}"/>
              </a:ext>
            </a:extLst>
          </p:cNvPr>
          <p:cNvSpPr txBox="1">
            <a:spLocks/>
          </p:cNvSpPr>
          <p:nvPr/>
        </p:nvSpPr>
        <p:spPr>
          <a:xfrm>
            <a:off x="613589" y="714506"/>
            <a:ext cx="10851404" cy="1493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da-DK" dirty="0"/>
              <a:t>Funktionsafprøvning af elevatorer: </a:t>
            </a:r>
            <a:br>
              <a:rPr lang="da-DK" dirty="0"/>
            </a:br>
            <a:br>
              <a:rPr lang="da-DK" dirty="0"/>
            </a:br>
            <a:r>
              <a:rPr lang="da-DK" sz="2400" i="1" dirty="0"/>
              <a:t>Forudsætninger: Dokumenter om elevator og måle udstyr</a:t>
            </a:r>
            <a:r>
              <a:rPr lang="da-DK" dirty="0"/>
              <a:t>.</a:t>
            </a:r>
          </a:p>
        </p:txBody>
      </p:sp>
      <p:sp>
        <p:nvSpPr>
          <p:cNvPr id="5" name="Pladsholder til indhold 2">
            <a:extLst>
              <a:ext uri="{FF2B5EF4-FFF2-40B4-BE49-F238E27FC236}">
                <a16:creationId xmlns:a16="http://schemas.microsoft.com/office/drawing/2014/main" id="{D12F2B1F-E4AD-41F7-97B1-1C0B2ACAC708}"/>
              </a:ext>
            </a:extLst>
          </p:cNvPr>
          <p:cNvSpPr txBox="1">
            <a:spLocks/>
          </p:cNvSpPr>
          <p:nvPr/>
        </p:nvSpPr>
        <p:spPr>
          <a:xfrm>
            <a:off x="613589" y="2246520"/>
            <a:ext cx="11350729" cy="335004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da-DK" dirty="0"/>
              <a:t>Tjekliste – til afkrydsning, for at konstatere at elevatorinstallationen er afsluttet:</a:t>
            </a:r>
            <a:br>
              <a:rPr lang="da-DK" dirty="0"/>
            </a:br>
            <a:endParaRPr lang="da-DK" dirty="0"/>
          </a:p>
          <a:p>
            <a:r>
              <a:rPr lang="da-DK" dirty="0"/>
              <a:t>3.parts opstillingsdokument</a:t>
            </a:r>
          </a:p>
          <a:p>
            <a:r>
              <a:rPr lang="da-DK" dirty="0"/>
              <a:t>Faldprøve</a:t>
            </a:r>
          </a:p>
          <a:p>
            <a:r>
              <a:rPr lang="da-DK" dirty="0"/>
              <a:t>Idriftsættelses dokument, udstedt med dato og underskrift</a:t>
            </a:r>
          </a:p>
          <a:p>
            <a:r>
              <a:rPr lang="da-DK" dirty="0"/>
              <a:t>Kontrol af </a:t>
            </a:r>
            <a:r>
              <a:rPr lang="da-DK" dirty="0" err="1"/>
              <a:t>bimåler</a:t>
            </a:r>
            <a:r>
              <a:rPr lang="da-DK" dirty="0"/>
              <a:t> / installeret måleudstyr.</a:t>
            </a:r>
          </a:p>
          <a:p>
            <a:r>
              <a:rPr lang="da-DK" dirty="0"/>
              <a:t>Skema med oplysninger til brug for test.</a:t>
            </a:r>
          </a:p>
          <a:p>
            <a:r>
              <a:rPr lang="da-DK" dirty="0"/>
              <a:t>Test beskrivelse</a:t>
            </a:r>
          </a:p>
          <a:p>
            <a:r>
              <a:rPr lang="da-DK" dirty="0"/>
              <a:t>Det anvendte måleudstyr kan fremvises som funktionsdygtigt og med kalibreringscertifikat*</a:t>
            </a:r>
            <a:br>
              <a:rPr lang="da-DK" dirty="0"/>
            </a:br>
            <a:endParaRPr lang="da-DK" i="1" dirty="0"/>
          </a:p>
          <a:p>
            <a:pPr>
              <a:buFont typeface="Wingdings" pitchFamily="2" charset="2"/>
              <a:buChar char="q"/>
            </a:pPr>
            <a:endParaRPr lang="da-DK" dirty="0"/>
          </a:p>
          <a:p>
            <a:pPr>
              <a:buFont typeface="Wingdings" pitchFamily="2" charset="2"/>
              <a:buChar char="q"/>
            </a:pPr>
            <a:endParaRPr lang="da-DK" dirty="0"/>
          </a:p>
          <a:p>
            <a:endParaRPr lang="da-DK" dirty="0"/>
          </a:p>
          <a:p>
            <a:endParaRPr lang="da-DK" dirty="0"/>
          </a:p>
        </p:txBody>
      </p:sp>
      <p:sp>
        <p:nvSpPr>
          <p:cNvPr id="6" name="Pladsholder til indhold 4">
            <a:extLst>
              <a:ext uri="{FF2B5EF4-FFF2-40B4-BE49-F238E27FC236}">
                <a16:creationId xmlns:a16="http://schemas.microsoft.com/office/drawing/2014/main" id="{8A52E8D7-6522-4C20-8EA4-2F863E222128}"/>
              </a:ext>
            </a:extLst>
          </p:cNvPr>
          <p:cNvSpPr txBox="1">
            <a:spLocks/>
          </p:cNvSpPr>
          <p:nvPr/>
        </p:nvSpPr>
        <p:spPr>
          <a:xfrm>
            <a:off x="716097" y="5346501"/>
            <a:ext cx="4751827" cy="103094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br>
              <a:rPr lang="da-DK" i="1" dirty="0"/>
            </a:br>
            <a:endParaRPr lang="da-DK" i="1" dirty="0"/>
          </a:p>
          <a:p>
            <a:pPr marL="0" indent="0">
              <a:buNone/>
            </a:pPr>
            <a:r>
              <a:rPr lang="da-DK" i="1" dirty="0"/>
              <a:t>*Hvis der er tvivl om udstyret, kan en fornyet kalibrering verificere at alle forudgående målinger er korrekte</a:t>
            </a:r>
          </a:p>
          <a:p>
            <a:endParaRPr lang="da-DK" dirty="0"/>
          </a:p>
        </p:txBody>
      </p:sp>
    </p:spTree>
    <p:extLst>
      <p:ext uri="{BB962C8B-B14F-4D97-AF65-F5344CB8AC3E}">
        <p14:creationId xmlns:p14="http://schemas.microsoft.com/office/powerpoint/2010/main" val="311189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1B2DE4-4FB0-4F6D-869A-6F10FF13436A}"/>
              </a:ext>
            </a:extLst>
          </p:cNvPr>
          <p:cNvSpPr>
            <a:spLocks noGrp="1"/>
          </p:cNvSpPr>
          <p:nvPr>
            <p:ph type="title"/>
          </p:nvPr>
        </p:nvSpPr>
        <p:spPr>
          <a:xfrm>
            <a:off x="4038600" y="118357"/>
            <a:ext cx="2057400" cy="705794"/>
          </a:xfrm>
        </p:spPr>
        <p:txBody>
          <a:bodyPr/>
          <a:lstStyle/>
          <a:p>
            <a:r>
              <a:rPr lang="da-DK" dirty="0"/>
              <a:t>BR18</a:t>
            </a:r>
          </a:p>
        </p:txBody>
      </p:sp>
      <p:pic>
        <p:nvPicPr>
          <p:cNvPr id="11" name="Content Placeholder 4">
            <a:extLst>
              <a:ext uri="{FF2B5EF4-FFF2-40B4-BE49-F238E27FC236}">
                <a16:creationId xmlns:a16="http://schemas.microsoft.com/office/drawing/2014/main" id="{063DFE2A-A6EB-4801-B271-F432C4462D3D}"/>
              </a:ext>
            </a:extLst>
          </p:cNvPr>
          <p:cNvPicPr>
            <a:picLocks noChangeAspect="1"/>
          </p:cNvPicPr>
          <p:nvPr/>
        </p:nvPicPr>
        <p:blipFill rotWithShape="1">
          <a:blip r:embed="rId2"/>
          <a:srcRect l="51319" r="-51351"/>
          <a:stretch/>
        </p:blipFill>
        <p:spPr>
          <a:xfrm>
            <a:off x="-289560" y="0"/>
            <a:ext cx="7164000" cy="6858000"/>
          </a:xfrm>
          <a:prstGeom prst="rect">
            <a:avLst/>
          </a:prstGeom>
        </p:spPr>
      </p:pic>
      <p:sp>
        <p:nvSpPr>
          <p:cNvPr id="10" name="Content Placeholder 2">
            <a:extLst>
              <a:ext uri="{FF2B5EF4-FFF2-40B4-BE49-F238E27FC236}">
                <a16:creationId xmlns:a16="http://schemas.microsoft.com/office/drawing/2014/main" id="{579AE55E-152D-42C1-90D1-F10BF1AA4936}"/>
              </a:ext>
            </a:extLst>
          </p:cNvPr>
          <p:cNvSpPr txBox="1">
            <a:spLocks/>
          </p:cNvSpPr>
          <p:nvPr/>
        </p:nvSpPr>
        <p:spPr>
          <a:xfrm>
            <a:off x="4038600" y="681911"/>
            <a:ext cx="7970520" cy="5642363"/>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I Bygningsreglement BR18 kap. 19 §248 står der: </a:t>
            </a:r>
          </a:p>
          <a:p>
            <a:pPr marL="0" indent="0">
              <a:buNone/>
            </a:pPr>
            <a:endParaRPr lang="da-DK" dirty="0"/>
          </a:p>
          <a:p>
            <a:pPr marL="0" indent="0">
              <a:buNone/>
            </a:pPr>
            <a:r>
              <a:rPr lang="da-DK" i="1" dirty="0"/>
              <a:t>Elevatorer i nybyggeri og installation af nye elevatorer i eksisterende bygninger skal leve op til energiklasse B i DS/EN ISO 25745-2. Hvis elevatoren ikke kan regnes ud fra DS/EN ISO 25745-2, skal elevatoren leve op til klasse B i VDI 4707 </a:t>
            </a:r>
            <a:r>
              <a:rPr lang="da-DK" i="1" dirty="0" err="1"/>
              <a:t>Aufzüge</a:t>
            </a:r>
            <a:r>
              <a:rPr lang="da-DK" i="1" dirty="0"/>
              <a:t> </a:t>
            </a:r>
            <a:r>
              <a:rPr lang="da-DK" i="1" dirty="0" err="1"/>
              <a:t>Energieffizienz</a:t>
            </a:r>
            <a:r>
              <a:rPr lang="da-DK" i="1" dirty="0"/>
              <a:t>, </a:t>
            </a:r>
            <a:r>
              <a:rPr lang="da-DK" i="1" dirty="0" err="1"/>
              <a:t>März</a:t>
            </a:r>
            <a:r>
              <a:rPr lang="da-DK" i="1" dirty="0"/>
              <a:t> 2009.</a:t>
            </a:r>
          </a:p>
          <a:p>
            <a:pPr marL="0" indent="0">
              <a:buNone/>
            </a:pPr>
            <a:endParaRPr lang="da-DK" dirty="0"/>
          </a:p>
          <a:p>
            <a:pPr marL="0" indent="0">
              <a:buNone/>
            </a:pPr>
            <a:r>
              <a:rPr lang="da-DK" dirty="0"/>
              <a:t>Videre står der:</a:t>
            </a:r>
          </a:p>
          <a:p>
            <a:pPr marL="0" indent="0">
              <a:buNone/>
            </a:pPr>
            <a:endParaRPr lang="da-DK" dirty="0"/>
          </a:p>
          <a:p>
            <a:pPr marL="0" indent="0">
              <a:buNone/>
            </a:pPr>
            <a:r>
              <a:rPr lang="da-DK" i="1" dirty="0"/>
              <a:t>Stk. 2. Bestemmelsen gælder for elevatorer med mærkelast af elevatorstol på op til 2.000 kg. Elevatorens anvendelseskategori er grundlaget for fastlæggelse af energiklassifikationen.</a:t>
            </a:r>
          </a:p>
          <a:p>
            <a:pPr marL="0" indent="0">
              <a:buNone/>
            </a:pPr>
            <a:r>
              <a:rPr lang="da-DK" i="1" dirty="0"/>
              <a:t>Stk. 3. Højere energiforbrug til elevatordrift end energiklasse B kan accepteres, hvis der gennemføres tilsvarende kompenserende energibesparelser.</a:t>
            </a:r>
          </a:p>
          <a:p>
            <a:pPr marL="0" indent="0">
              <a:buNone/>
            </a:pPr>
            <a:endParaRPr lang="da-DK" i="1" dirty="0"/>
          </a:p>
          <a:p>
            <a:pPr marL="0" indent="0">
              <a:buNone/>
            </a:pPr>
            <a:r>
              <a:rPr lang="da-DK" dirty="0"/>
              <a:t>Hvis elevatoren ikke opfylder kravet til energiklasse B, og der i stedet er foretaget andre kompenserende energibesparende tiltag, jf. I1.8, så er det den aktuelle energiklasse, der skal eftervises ved funktionsafprøvningen. </a:t>
            </a:r>
          </a:p>
          <a:p>
            <a:pPr marL="0" indent="0">
              <a:buNone/>
            </a:pPr>
            <a:r>
              <a:rPr lang="da-DK" dirty="0"/>
              <a:t>Der skal gennemføres en funktionsafprøvning af elevatorers energiforbrug før ibrugtagning </a:t>
            </a:r>
          </a:p>
        </p:txBody>
      </p:sp>
    </p:spTree>
    <p:extLst>
      <p:ext uri="{BB962C8B-B14F-4D97-AF65-F5344CB8AC3E}">
        <p14:creationId xmlns:p14="http://schemas.microsoft.com/office/powerpoint/2010/main" val="350245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C5E22A-5289-4FC4-B8D5-7B7D0625DA1F}"/>
              </a:ext>
            </a:extLst>
          </p:cNvPr>
          <p:cNvSpPr>
            <a:spLocks noGrp="1"/>
          </p:cNvSpPr>
          <p:nvPr>
            <p:ph type="title"/>
          </p:nvPr>
        </p:nvSpPr>
        <p:spPr>
          <a:xfrm>
            <a:off x="3534032" y="1709739"/>
            <a:ext cx="7813418" cy="1719262"/>
          </a:xfrm>
        </p:spPr>
        <p:txBody>
          <a:bodyPr anchor="b">
            <a:normAutofit/>
          </a:bodyPr>
          <a:lstStyle/>
          <a:p>
            <a:r>
              <a:rPr lang="en-US" sz="4800" dirty="0"/>
              <a:t>Tre </a:t>
            </a:r>
            <a:r>
              <a:rPr lang="en-US" sz="4800" dirty="0" err="1"/>
              <a:t>internationale</a:t>
            </a:r>
            <a:r>
              <a:rPr lang="en-US" sz="4800" dirty="0"/>
              <a:t> </a:t>
            </a:r>
            <a:r>
              <a:rPr lang="en-US" sz="4800" dirty="0" err="1"/>
              <a:t>standarder</a:t>
            </a:r>
            <a:endParaRPr lang="en-US" sz="4800" dirty="0"/>
          </a:p>
        </p:txBody>
      </p:sp>
      <p:sp>
        <p:nvSpPr>
          <p:cNvPr id="11" name="Content Placeholder 2">
            <a:extLst>
              <a:ext uri="{FF2B5EF4-FFF2-40B4-BE49-F238E27FC236}">
                <a16:creationId xmlns:a16="http://schemas.microsoft.com/office/drawing/2014/main" id="{E3AC9A69-60D9-4B3E-87DD-5CC6D3450C1A}"/>
              </a:ext>
            </a:extLst>
          </p:cNvPr>
          <p:cNvSpPr>
            <a:spLocks noGrp="1"/>
          </p:cNvSpPr>
          <p:nvPr>
            <p:ph type="body" idx="1"/>
          </p:nvPr>
        </p:nvSpPr>
        <p:spPr>
          <a:xfrm>
            <a:off x="3686432" y="3796983"/>
            <a:ext cx="7813418" cy="1500187"/>
          </a:xfrm>
        </p:spPr>
        <p:txBody>
          <a:bodyPr>
            <a:normAutofit/>
          </a:bodyPr>
          <a:lstStyle/>
          <a:p>
            <a:r>
              <a:rPr lang="en-US" sz="1300" dirty="0"/>
              <a:t>DS/EN ISO 25745-1:2012</a:t>
            </a:r>
          </a:p>
          <a:p>
            <a:endParaRPr lang="en-US" sz="1300" dirty="0"/>
          </a:p>
          <a:p>
            <a:r>
              <a:rPr lang="en-US" sz="1300" dirty="0"/>
              <a:t>DS/EN ISO 25745-2:2015</a:t>
            </a:r>
          </a:p>
          <a:p>
            <a:endParaRPr lang="en-US" sz="1300" dirty="0"/>
          </a:p>
          <a:p>
            <a:r>
              <a:rPr lang="en-US" sz="1300" dirty="0"/>
              <a:t>VDI 4707 </a:t>
            </a:r>
            <a:r>
              <a:rPr lang="en-US" sz="1300" dirty="0" err="1"/>
              <a:t>Aufzüge</a:t>
            </a:r>
            <a:r>
              <a:rPr lang="en-US" sz="1300" dirty="0"/>
              <a:t> </a:t>
            </a:r>
            <a:r>
              <a:rPr lang="en-US" sz="1300" dirty="0" err="1"/>
              <a:t>Energieffizienz</a:t>
            </a:r>
            <a:r>
              <a:rPr lang="en-US" sz="1300" dirty="0"/>
              <a:t>, </a:t>
            </a:r>
            <a:r>
              <a:rPr lang="en-US" sz="1300" dirty="0" err="1"/>
              <a:t>Märtz</a:t>
            </a:r>
            <a:r>
              <a:rPr lang="en-US" sz="1300" dirty="0"/>
              <a:t> 2009</a:t>
            </a:r>
          </a:p>
        </p:txBody>
      </p:sp>
      <p:pic>
        <p:nvPicPr>
          <p:cNvPr id="4" name="Content Placeholder 4">
            <a:extLst>
              <a:ext uri="{FF2B5EF4-FFF2-40B4-BE49-F238E27FC236}">
                <a16:creationId xmlns:a16="http://schemas.microsoft.com/office/drawing/2014/main" id="{D16FD331-B53B-4D43-9454-5EE03C1CF754}"/>
              </a:ext>
            </a:extLst>
          </p:cNvPr>
          <p:cNvPicPr>
            <a:picLocks noChangeAspect="1"/>
          </p:cNvPicPr>
          <p:nvPr/>
        </p:nvPicPr>
        <p:blipFill rotWithShape="1">
          <a:blip r:embed="rId2"/>
          <a:srcRect l="35849" r="37462"/>
          <a:stretch/>
        </p:blipFill>
        <p:spPr>
          <a:xfrm>
            <a:off x="0" y="10"/>
            <a:ext cx="2928531" cy="6857990"/>
          </a:xfrm>
          <a:prstGeom prst="rect">
            <a:avLst/>
          </a:prstGeom>
          <a:noFill/>
        </p:spPr>
      </p:pic>
    </p:spTree>
    <p:extLst>
      <p:ext uri="{BB962C8B-B14F-4D97-AF65-F5344CB8AC3E}">
        <p14:creationId xmlns:p14="http://schemas.microsoft.com/office/powerpoint/2010/main" val="54228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dsholder til indhold 16">
            <a:extLst>
              <a:ext uri="{FF2B5EF4-FFF2-40B4-BE49-F238E27FC236}">
                <a16:creationId xmlns:a16="http://schemas.microsoft.com/office/drawing/2014/main" id="{D882EB73-8986-492B-B9D5-0BAE1A1942E4}"/>
              </a:ext>
            </a:extLst>
          </p:cNvPr>
          <p:cNvSpPr>
            <a:spLocks noGrp="1"/>
          </p:cNvSpPr>
          <p:nvPr>
            <p:ph type="body" sz="half" idx="15"/>
          </p:nvPr>
        </p:nvSpPr>
        <p:spPr>
          <a:xfrm>
            <a:off x="839790" y="2479615"/>
            <a:ext cx="5765549" cy="3150506"/>
          </a:xfrm>
        </p:spPr>
        <p:txBody>
          <a:bodyPr>
            <a:normAutofit/>
          </a:bodyPr>
          <a:lstStyle/>
          <a:p>
            <a:pPr marL="0" indent="0">
              <a:buNone/>
            </a:pPr>
            <a:r>
              <a:rPr lang="da-DK" sz="2400" dirty="0"/>
              <a:t>Del 1:</a:t>
            </a:r>
          </a:p>
          <a:p>
            <a:pPr marL="0" indent="0">
              <a:buNone/>
            </a:pPr>
            <a:r>
              <a:rPr lang="da-DK" sz="2400" dirty="0"/>
              <a:t>Elevatorer, rulletrapper og rullefortoves energieffektivitet. </a:t>
            </a:r>
          </a:p>
          <a:p>
            <a:pPr marL="0" indent="0">
              <a:buNone/>
            </a:pPr>
            <a:endParaRPr lang="da-DK" sz="2400" dirty="0"/>
          </a:p>
          <a:p>
            <a:pPr marL="0" indent="0">
              <a:buNone/>
            </a:pPr>
            <a:r>
              <a:rPr lang="da-DK" sz="2400" dirty="0"/>
              <a:t>Del 2: </a:t>
            </a:r>
          </a:p>
          <a:p>
            <a:pPr marL="0" indent="0">
              <a:buNone/>
            </a:pPr>
            <a:r>
              <a:rPr lang="da-DK" sz="2400" dirty="0"/>
              <a:t>Beregning af energi for klassifikation af elevatorer.</a:t>
            </a:r>
          </a:p>
        </p:txBody>
      </p:sp>
      <p:pic>
        <p:nvPicPr>
          <p:cNvPr id="21" name="Billede 20" descr="Rulle trapper i en moderne hvid bygning">
            <a:extLst>
              <a:ext uri="{FF2B5EF4-FFF2-40B4-BE49-F238E27FC236}">
                <a16:creationId xmlns:a16="http://schemas.microsoft.com/office/drawing/2014/main" id="{118DEB63-0155-4434-87F9-4BE569FB31D8}"/>
              </a:ext>
            </a:extLst>
          </p:cNvPr>
          <p:cNvPicPr>
            <a:picLocks noChangeAspect="1"/>
          </p:cNvPicPr>
          <p:nvPr/>
        </p:nvPicPr>
        <p:blipFill rotWithShape="1">
          <a:blip r:embed="rId2"/>
          <a:srcRect l="10704" r="22797" b="1"/>
          <a:stretch/>
        </p:blipFill>
        <p:spPr>
          <a:xfrm>
            <a:off x="6949967" y="1227879"/>
            <a:ext cx="4402242" cy="4402242"/>
          </a:xfrm>
          <a:prstGeom prst="rect">
            <a:avLst/>
          </a:prstGeom>
          <a:noFill/>
        </p:spPr>
      </p:pic>
      <p:sp>
        <p:nvSpPr>
          <p:cNvPr id="6" name="Rektangel 5">
            <a:extLst>
              <a:ext uri="{FF2B5EF4-FFF2-40B4-BE49-F238E27FC236}">
                <a16:creationId xmlns:a16="http://schemas.microsoft.com/office/drawing/2014/main" id="{84B13CFF-0051-014E-9517-2248ECF23A93}"/>
              </a:ext>
            </a:extLst>
          </p:cNvPr>
          <p:cNvSpPr/>
          <p:nvPr/>
        </p:nvSpPr>
        <p:spPr>
          <a:xfrm>
            <a:off x="690289" y="1227879"/>
            <a:ext cx="5512392" cy="1077218"/>
          </a:xfrm>
          <a:prstGeom prst="rect">
            <a:avLst/>
          </a:prstGeom>
        </p:spPr>
        <p:txBody>
          <a:bodyPr wrap="square">
            <a:spAutoFit/>
          </a:bodyPr>
          <a:lstStyle/>
          <a:p>
            <a:r>
              <a:rPr lang="da-DK" sz="3200" b="1" dirty="0">
                <a:latin typeface="Open Sans" panose="020B0606030504020204" pitchFamily="34" charset="0"/>
                <a:ea typeface="Open Sans" panose="020B0606030504020204" pitchFamily="34" charset="0"/>
                <a:cs typeface="Open Sans" panose="020B0606030504020204" pitchFamily="34" charset="0"/>
              </a:rPr>
              <a:t>De internationale  standarder gælder:</a:t>
            </a:r>
          </a:p>
        </p:txBody>
      </p:sp>
      <p:pic>
        <p:nvPicPr>
          <p:cNvPr id="11" name="Picture 4">
            <a:extLst>
              <a:ext uri="{FF2B5EF4-FFF2-40B4-BE49-F238E27FC236}">
                <a16:creationId xmlns:a16="http://schemas.microsoft.com/office/drawing/2014/main" id="{5230FA56-19AC-E94F-95D1-B090C028EE4C}"/>
              </a:ext>
            </a:extLst>
          </p:cNvPr>
          <p:cNvPicPr>
            <a:picLocks noChangeAspect="1"/>
          </p:cNvPicPr>
          <p:nvPr/>
        </p:nvPicPr>
        <p:blipFill>
          <a:blip r:embed="rId3"/>
          <a:stretch>
            <a:fillRect/>
          </a:stretch>
        </p:blipFill>
        <p:spPr>
          <a:xfrm>
            <a:off x="839790" y="5528230"/>
            <a:ext cx="5256210" cy="7922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901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3BBC7-6582-43D7-94D7-77959ABCBA92}"/>
              </a:ext>
            </a:extLst>
          </p:cNvPr>
          <p:cNvSpPr>
            <a:spLocks noGrp="1"/>
          </p:cNvSpPr>
          <p:nvPr>
            <p:ph type="title"/>
          </p:nvPr>
        </p:nvSpPr>
        <p:spPr/>
        <p:txBody>
          <a:bodyPr/>
          <a:lstStyle/>
          <a:p>
            <a:r>
              <a:rPr lang="da-DK" dirty="0"/>
              <a:t>Formålet med de internationale standarder </a:t>
            </a:r>
          </a:p>
        </p:txBody>
      </p:sp>
      <p:sp>
        <p:nvSpPr>
          <p:cNvPr id="3" name="Pladsholder til indhold 2">
            <a:extLst>
              <a:ext uri="{FF2B5EF4-FFF2-40B4-BE49-F238E27FC236}">
                <a16:creationId xmlns:a16="http://schemas.microsoft.com/office/drawing/2014/main" id="{AFCE7B90-03D1-4A94-87B5-B3BBFF98599D}"/>
              </a:ext>
            </a:extLst>
          </p:cNvPr>
          <p:cNvSpPr>
            <a:spLocks noGrp="1"/>
          </p:cNvSpPr>
          <p:nvPr>
            <p:ph idx="1"/>
          </p:nvPr>
        </p:nvSpPr>
        <p:spPr/>
        <p:txBody>
          <a:bodyPr>
            <a:normAutofit/>
          </a:bodyPr>
          <a:lstStyle/>
          <a:p>
            <a:pPr marL="0" indent="0">
              <a:buNone/>
            </a:pPr>
            <a:r>
              <a:rPr lang="da-DK" sz="2000" dirty="0"/>
              <a:t>De internationale standarder har til formål at fungere som reference for følgende parter:</a:t>
            </a:r>
          </a:p>
          <a:p>
            <a:pPr marL="0" indent="0">
              <a:buNone/>
            </a:pPr>
            <a:endParaRPr lang="da-DK" sz="2000" dirty="0"/>
          </a:p>
          <a:p>
            <a:r>
              <a:rPr lang="da-DK" sz="2000" dirty="0"/>
              <a:t>Bygherrer/ejere til at vurdere energiforbruget for forskellige elevatorer</a:t>
            </a:r>
          </a:p>
          <a:p>
            <a:r>
              <a:rPr lang="da-DK" sz="2000" dirty="0"/>
              <a:t>Bygningsejere og servicevirksomheder ved renovering af installationer, herunder reduktion af energiforbruget</a:t>
            </a:r>
          </a:p>
          <a:p>
            <a:r>
              <a:rPr lang="da-DK" sz="2000" dirty="0"/>
              <a:t>Installatører af – og servicefirmaer for – elevatorer</a:t>
            </a:r>
          </a:p>
          <a:p>
            <a:r>
              <a:rPr lang="da-DK" sz="2000" dirty="0"/>
              <a:t>Konsulenter og arkitekter, der er involveret i specifikation af elevatorer</a:t>
            </a:r>
          </a:p>
          <a:p>
            <a:r>
              <a:rPr lang="da-DK" sz="2000" dirty="0"/>
              <a:t>Inspektører og andre tredjeparter, der leverer energiklassifikationsydelser</a:t>
            </a:r>
          </a:p>
          <a:p>
            <a:endParaRPr lang="da-DK" sz="2000" dirty="0"/>
          </a:p>
          <a:p>
            <a:endParaRPr lang="da-DK" sz="2000" dirty="0"/>
          </a:p>
        </p:txBody>
      </p:sp>
    </p:spTree>
    <p:extLst>
      <p:ext uri="{BB962C8B-B14F-4D97-AF65-F5344CB8AC3E}">
        <p14:creationId xmlns:p14="http://schemas.microsoft.com/office/powerpoint/2010/main" val="130149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419BC-B7A4-41E2-B48A-B835CF13AB78}"/>
              </a:ext>
            </a:extLst>
          </p:cNvPr>
          <p:cNvSpPr>
            <a:spLocks noGrp="1"/>
          </p:cNvSpPr>
          <p:nvPr>
            <p:ph type="title"/>
          </p:nvPr>
        </p:nvSpPr>
        <p:spPr/>
        <p:txBody>
          <a:bodyPr/>
          <a:lstStyle/>
          <a:p>
            <a:r>
              <a:rPr lang="da-DK" dirty="0"/>
              <a:t>Mere om de internationale standarder</a:t>
            </a:r>
          </a:p>
        </p:txBody>
      </p:sp>
      <p:sp>
        <p:nvSpPr>
          <p:cNvPr id="3" name="Pladsholder til indhold 2">
            <a:extLst>
              <a:ext uri="{FF2B5EF4-FFF2-40B4-BE49-F238E27FC236}">
                <a16:creationId xmlns:a16="http://schemas.microsoft.com/office/drawing/2014/main" id="{27A07BE5-83F9-490E-A1F7-4F33D70C6FF7}"/>
              </a:ext>
            </a:extLst>
          </p:cNvPr>
          <p:cNvSpPr>
            <a:spLocks noGrp="1"/>
          </p:cNvSpPr>
          <p:nvPr>
            <p:ph idx="1"/>
          </p:nvPr>
        </p:nvSpPr>
        <p:spPr>
          <a:xfrm>
            <a:off x="838200" y="1825625"/>
            <a:ext cx="9780038" cy="4351338"/>
          </a:xfrm>
        </p:spPr>
        <p:txBody>
          <a:bodyPr>
            <a:normAutofit/>
          </a:bodyPr>
          <a:lstStyle/>
          <a:p>
            <a:r>
              <a:rPr lang="da-DK" sz="2000" dirty="0"/>
              <a:t>Standarderne tager kun drivskiveelevatorer, hydrauliske elevatorer og elevatorer med positivt drivsystem i betragtning, men kan bruges som reference til alternative teknologier.</a:t>
            </a:r>
          </a:p>
          <a:p>
            <a:r>
              <a:rPr lang="da-DK" sz="2000" dirty="0"/>
              <a:t>De kan anvendes i sammenhæng med national /regionale energieffektivitetsformål</a:t>
            </a:r>
          </a:p>
          <a:p>
            <a:r>
              <a:rPr lang="da-DK" sz="2000" dirty="0"/>
              <a:t>Det antages, at når en elevators energieffektivitet vurderes i henhold til Standarden, er alle komponenter i elevatoren konstrueret i overensstemmelse med sædvanlig teknisk praksis og beregningsregler og er af forsvarlig mekaniske og elektrisk konstruktion, fremstillet af materialer med tilstrækkelig styrke og af passende kvalitet, fri for fejl, holdt i god vedligeholdelses- og driftstilstand og er udvalgt og installeret således, at forudseelige miljøpåvirkninger og særlige driftsbetingelser er taget i betragtning.</a:t>
            </a:r>
          </a:p>
        </p:txBody>
      </p:sp>
    </p:spTree>
    <p:extLst>
      <p:ext uri="{BB962C8B-B14F-4D97-AF65-F5344CB8AC3E}">
        <p14:creationId xmlns:p14="http://schemas.microsoft.com/office/powerpoint/2010/main" val="304832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A1AC1-49B7-4DB9-A868-03275AF430D2}"/>
              </a:ext>
            </a:extLst>
          </p:cNvPr>
          <p:cNvSpPr>
            <a:spLocks noGrp="1"/>
          </p:cNvSpPr>
          <p:nvPr>
            <p:ph type="title"/>
          </p:nvPr>
        </p:nvSpPr>
        <p:spPr/>
        <p:txBody>
          <a:bodyPr/>
          <a:lstStyle/>
          <a:p>
            <a:r>
              <a:rPr lang="da-DK" dirty="0"/>
              <a:t>Måling af energiforbrug</a:t>
            </a:r>
            <a:br>
              <a:rPr lang="da-DK" dirty="0"/>
            </a:br>
            <a:endParaRPr lang="da-DK" dirty="0"/>
          </a:p>
        </p:txBody>
      </p:sp>
      <p:sp>
        <p:nvSpPr>
          <p:cNvPr id="3" name="Pladsholder til indhold 2">
            <a:extLst>
              <a:ext uri="{FF2B5EF4-FFF2-40B4-BE49-F238E27FC236}">
                <a16:creationId xmlns:a16="http://schemas.microsoft.com/office/drawing/2014/main" id="{53265C4D-D52C-4ADD-A0AE-8EF47C804E40}"/>
              </a:ext>
            </a:extLst>
          </p:cNvPr>
          <p:cNvSpPr>
            <a:spLocks noGrp="1"/>
          </p:cNvSpPr>
          <p:nvPr>
            <p:ph idx="1"/>
          </p:nvPr>
        </p:nvSpPr>
        <p:spPr>
          <a:xfrm>
            <a:off x="954559" y="1383665"/>
            <a:ext cx="10282881" cy="4351338"/>
          </a:xfrm>
        </p:spPr>
        <p:txBody>
          <a:bodyPr>
            <a:noAutofit/>
          </a:bodyPr>
          <a:lstStyle/>
          <a:p>
            <a:pPr marL="0" indent="0">
              <a:buNone/>
            </a:pPr>
            <a:r>
              <a:rPr lang="da-DK" sz="1800" dirty="0"/>
              <a:t>Der skelnes mellem følgende</a:t>
            </a:r>
          </a:p>
          <a:p>
            <a:endParaRPr lang="da-DK" sz="1800" dirty="0"/>
          </a:p>
          <a:p>
            <a:pPr marL="0" indent="0">
              <a:buNone/>
            </a:pPr>
            <a:r>
              <a:rPr lang="da-DK" sz="1800" dirty="0"/>
              <a:t>Elevatorer</a:t>
            </a:r>
          </a:p>
          <a:p>
            <a:r>
              <a:rPr lang="da-DK" sz="1800" dirty="0"/>
              <a:t>Hovedforsyning – under kørsel</a:t>
            </a:r>
          </a:p>
          <a:p>
            <a:r>
              <a:rPr lang="da-DK" sz="1800" dirty="0"/>
              <a:t>Hovedforsyning – under tomgang og </a:t>
            </a:r>
            <a:r>
              <a:rPr lang="da-DK" sz="1800" dirty="0" err="1"/>
              <a:t>Stand-by</a:t>
            </a:r>
            <a:endParaRPr lang="da-DK" sz="1800" dirty="0"/>
          </a:p>
          <a:p>
            <a:endParaRPr lang="da-DK" sz="1800" dirty="0"/>
          </a:p>
          <a:p>
            <a:pPr marL="0" indent="0">
              <a:buNone/>
            </a:pPr>
            <a:r>
              <a:rPr lang="da-DK" sz="1800" dirty="0"/>
              <a:t>Rulletrapper og –fortove (eskalatorer)</a:t>
            </a:r>
          </a:p>
          <a:p>
            <a:r>
              <a:rPr lang="da-DK" sz="1800" dirty="0"/>
              <a:t>Hovedforsyning – under kørsel</a:t>
            </a:r>
          </a:p>
          <a:p>
            <a:r>
              <a:rPr lang="da-DK" sz="1800" dirty="0"/>
              <a:t>Hovedforsyning – under tomgang og </a:t>
            </a:r>
            <a:r>
              <a:rPr lang="da-DK" sz="1800" dirty="0" err="1"/>
              <a:t>Stand-by</a:t>
            </a:r>
            <a:endParaRPr lang="da-DK" sz="1800" dirty="0"/>
          </a:p>
          <a:p>
            <a:pPr marL="0" indent="0">
              <a:buNone/>
            </a:pPr>
            <a:endParaRPr lang="da-DK" sz="1800" dirty="0"/>
          </a:p>
          <a:p>
            <a:pPr marL="0" indent="0">
              <a:buNone/>
            </a:pPr>
            <a:r>
              <a:rPr lang="da-DK" sz="1800" dirty="0"/>
              <a:t>I det følgende ses eksempler på standardernes krav til målinger og måleforudsætninger. Bemærk, at disse standarder er på engelsk og er omfattet af ophavsrettigheder. Kan købes hos Dansk Standard.</a:t>
            </a:r>
          </a:p>
        </p:txBody>
      </p:sp>
    </p:spTree>
    <p:extLst>
      <p:ext uri="{BB962C8B-B14F-4D97-AF65-F5344CB8AC3E}">
        <p14:creationId xmlns:p14="http://schemas.microsoft.com/office/powerpoint/2010/main" val="3056814178"/>
      </p:ext>
    </p:extLst>
  </p:cSld>
  <p:clrMapOvr>
    <a:masterClrMapping/>
  </p:clrMapOvr>
</p:sld>
</file>

<file path=ppt/theme/theme1.xml><?xml version="1.0" encoding="utf-8"?>
<a:theme xmlns:a="http://schemas.openxmlformats.org/drawingml/2006/main" name="Office-tema">
  <a:themeElements>
    <a:clrScheme name="VEB_2020_Farver">
      <a:dk1>
        <a:srgbClr val="000000"/>
      </a:dk1>
      <a:lt1>
        <a:srgbClr val="FFFFFF"/>
      </a:lt1>
      <a:dk2>
        <a:srgbClr val="64B8E1"/>
      </a:dk2>
      <a:lt2>
        <a:srgbClr val="9CC418"/>
      </a:lt2>
      <a:accent1>
        <a:srgbClr val="E5007E"/>
      </a:accent1>
      <a:accent2>
        <a:srgbClr val="F9B232"/>
      </a:accent2>
      <a:accent3>
        <a:srgbClr val="9C9D9B"/>
      </a:accent3>
      <a:accent4>
        <a:srgbClr val="E5F2F9"/>
      </a:accent4>
      <a:accent5>
        <a:srgbClr val="BDDBF2"/>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4" id="{EB4C04DF-E977-C343-990C-69A886BB5D8D}" vid="{A739DAE9-104F-684A-9F32-6C9A691F9D1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F22F492AE8914D8B73C3E3C23F308D" ma:contentTypeVersion="31" ma:contentTypeDescription="Opret et nyt dokument." ma:contentTypeScope="" ma:versionID="1028beaa144d05e948369b987caf50e3">
  <xsd:schema xmlns:xsd="http://www.w3.org/2001/XMLSchema" xmlns:xs="http://www.w3.org/2001/XMLSchema" xmlns:p="http://schemas.microsoft.com/office/2006/metadata/properties" xmlns:ns1="http://schemas.microsoft.com/sharepoint/v3" xmlns:ns2="b1cfadd8-d294-4d34-bc36-10edd03a80b3" xmlns:ns3="57e246f5-a181-4ddd-bcfa-8f2bd33c0c9c" targetNamespace="http://schemas.microsoft.com/office/2006/metadata/properties" ma:root="true" ma:fieldsID="9e062dd460a46b14fcff5ecb85d09ee7" ns1:_="" ns2:_="" ns3:_="">
    <xsd:import namespace="http://schemas.microsoft.com/sharepoint/v3"/>
    <xsd:import namespace="b1cfadd8-d294-4d34-bc36-10edd03a80b3"/>
    <xsd:import namespace="57e246f5-a181-4ddd-bcfa-8f2bd33c0c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Filtype"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Test"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cfadd8-d294-4d34-bc36-10edd03a8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description="" ma:indexed="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Filtype" ma:index="17" nillable="true" ma:displayName="Filtype" ma:format="Dropdown" ma:indexed="true" ma:internalName="Filtype">
      <xsd:simpleType>
        <xsd:restriction base="dms:Text">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ledmærker" ma:readOnly="false" ma:fieldId="{5cf76f15-5ced-4ddc-b409-7134ff3c332f}" ma:taxonomyMulti="true" ma:sspId="fcff2bff-98dc-460d-973e-03f7511429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Test" ma:index="28" nillable="true" ma:displayName="Test" ma:format="Dropdown" ma:list="UserInfo" ma:SharePointGroup="0" ma:internalName="Tes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e246f5-a181-4ddd-bcfa-8f2bd33c0c9c"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6" nillable="true" ma:displayName="Taxonomy Catch All Column" ma:hidden="true" ma:list="{4651abdf-1673-48e2-821d-f5cd0b68c3fe}" ma:internalName="TaxCatchAll" ma:showField="CatchAllData" ma:web="57e246f5-a181-4ddd-bcfa-8f2bd33c0c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e246f5-a181-4ddd-bcfa-8f2bd33c0c9c" xsi:nil="true"/>
    <_ip_UnifiedCompliancePolicyUIAction xmlns="http://schemas.microsoft.com/sharepoint/v3" xsi:nil="true"/>
    <lcf76f155ced4ddcb4097134ff3c332f xmlns="b1cfadd8-d294-4d34-bc36-10edd03a80b3">
      <Terms xmlns="http://schemas.microsoft.com/office/infopath/2007/PartnerControls"/>
    </lcf76f155ced4ddcb4097134ff3c332f>
    <Test xmlns="b1cfadd8-d294-4d34-bc36-10edd03a80b3">
      <UserInfo>
        <DisplayName/>
        <AccountId xsi:nil="true"/>
        <AccountType/>
      </UserInfo>
    </Test>
    <Filtype xmlns="b1cfadd8-d294-4d34-bc36-10edd03a80b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2D403B0-A59D-4B99-86EA-0361B70547A4}"/>
</file>

<file path=customXml/itemProps2.xml><?xml version="1.0" encoding="utf-8"?>
<ds:datastoreItem xmlns:ds="http://schemas.openxmlformats.org/officeDocument/2006/customXml" ds:itemID="{A549F8BF-72C8-46D8-9DF1-B0DD554BE890}"/>
</file>

<file path=customXml/itemProps3.xml><?xml version="1.0" encoding="utf-8"?>
<ds:datastoreItem xmlns:ds="http://schemas.openxmlformats.org/officeDocument/2006/customXml" ds:itemID="{48FCB3BD-D89B-437A-BCC0-1B7F32CAD6DD}"/>
</file>

<file path=docProps/app.xml><?xml version="1.0" encoding="utf-8"?>
<Properties xmlns="http://schemas.openxmlformats.org/officeDocument/2006/extended-properties" xmlns:vt="http://schemas.openxmlformats.org/officeDocument/2006/docPropsVTypes">
  <Template>Funktionsafprøvning_VEB_Ventilation</Template>
  <TotalTime>3896</TotalTime>
  <Words>1190</Words>
  <Application>Microsoft Macintosh PowerPoint</Application>
  <PresentationFormat>Widescreen</PresentationFormat>
  <Paragraphs>174</Paragraphs>
  <Slides>29</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29</vt:i4>
      </vt:variant>
    </vt:vector>
  </HeadingPairs>
  <TitlesOfParts>
    <vt:vector size="35" baseType="lpstr">
      <vt:lpstr>Arial</vt:lpstr>
      <vt:lpstr>Calibri</vt:lpstr>
      <vt:lpstr>Calibri Light</vt:lpstr>
      <vt:lpstr>Open Sans</vt:lpstr>
      <vt:lpstr>Wingdings</vt:lpstr>
      <vt:lpstr>Office-tema</vt:lpstr>
      <vt:lpstr>Funktionsafprøvning af bygningsinstallationer </vt:lpstr>
      <vt:lpstr>Elevatorer i bygninger</vt:lpstr>
      <vt:lpstr>PowerPoint-præsentation</vt:lpstr>
      <vt:lpstr>BR18</vt:lpstr>
      <vt:lpstr>Tre internationale standarder</vt:lpstr>
      <vt:lpstr>PowerPoint-præsentation</vt:lpstr>
      <vt:lpstr>Formålet med de internationale standarder </vt:lpstr>
      <vt:lpstr>Mere om de internationale standarder</vt:lpstr>
      <vt:lpstr>Måling af energiforbrug </vt:lpstr>
      <vt:lpstr>PowerPoint-præsentation</vt:lpstr>
      <vt:lpstr>PowerPoint-præsentation</vt:lpstr>
      <vt:lpstr>PowerPoint-præsentation</vt:lpstr>
      <vt:lpstr>PowerPoint-præsentation</vt:lpstr>
      <vt:lpstr>PowerPoint-præsentation</vt:lpstr>
      <vt:lpstr>PowerPoint-præsentation</vt:lpstr>
      <vt:lpstr>Klassifikation af elevatorens energieffektivitet</vt:lpstr>
      <vt:lpstr>PowerPoint-præsentation</vt:lpstr>
      <vt:lpstr>PowerPoint-præsentation</vt:lpstr>
      <vt:lpstr>PowerPoint-præsentation</vt:lpstr>
      <vt:lpstr>PowerPoint-præsentation</vt:lpstr>
      <vt:lpstr>PowerPoint-præsentation</vt:lpstr>
      <vt:lpstr>PowerPoint-præsentation</vt:lpstr>
      <vt:lpstr>Funktionsafprøvningen går altså ud på at konstatere og dokumentere den aktuelle energiklassifikation</vt:lpstr>
      <vt:lpstr>Eksempel</vt:lpstr>
      <vt:lpstr>Eksempel II</vt:lpstr>
      <vt:lpstr>Refleksion – drøft med din sidemand</vt:lpstr>
      <vt:lpstr>Supplerende kontrol efter aftale med bygherre</vt:lpstr>
      <vt:lpstr>Værd at vide: Hvad skal resultatet af funktionskontrollen bruges til?</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funktionsafproevning_veb_elevatorer</dc:title>
  <dc:creator>Claus Martin Hvenegaard</dc:creator>
  <cp:lastModifiedBy>Pia Bodal</cp:lastModifiedBy>
  <cp:revision>128</cp:revision>
  <dcterms:created xsi:type="dcterms:W3CDTF">2021-10-21T04:59:43Z</dcterms:created>
  <dcterms:modified xsi:type="dcterms:W3CDTF">2021-12-27T15:56:46Z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0x010100BDF22F492AE8914D8B73C3E3C23F308D</vt:lpwstr>
  </property>
  <property fmtid="{D5CDD505-2E9C-101B-9397-08002B2CF9AE}" pid="3" name="Order">
    <vt:r8>9500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