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slideLayouts/slideLayout8.xml" ContentType="application/vnd.openxmlformats-officedocument.presentationml.slideLayout+xml"/>
  <Override PartName="/ppt/notesSlides/notesSlide3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notesSlides/notesSlide30.xml" ContentType="application/vnd.openxmlformats-officedocument.presentationml.notesSlide+xml"/>
  <Override PartName="/ppt/slideLayouts/slideLayout9.xml" ContentType="application/vnd.openxmlformats-officedocument.presentationml.slideLayout+xml"/>
  <Override PartName="/ppt/notesSlides/notesSlide3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0" r:id="rId2"/>
    <p:sldId id="261" r:id="rId3"/>
    <p:sldId id="262" r:id="rId4"/>
    <p:sldId id="263" r:id="rId5"/>
    <p:sldId id="264" r:id="rId6"/>
    <p:sldId id="265" r:id="rId7"/>
    <p:sldId id="299" r:id="rId8"/>
    <p:sldId id="300" r:id="rId9"/>
    <p:sldId id="301" r:id="rId10"/>
    <p:sldId id="266" r:id="rId11"/>
    <p:sldId id="267" r:id="rId12"/>
    <p:sldId id="268" r:id="rId13"/>
    <p:sldId id="269" r:id="rId14"/>
    <p:sldId id="303" r:id="rId15"/>
    <p:sldId id="305" r:id="rId16"/>
    <p:sldId id="307" r:id="rId17"/>
    <p:sldId id="271" r:id="rId18"/>
    <p:sldId id="272" r:id="rId19"/>
    <p:sldId id="273" r:id="rId20"/>
    <p:sldId id="274" r:id="rId21"/>
    <p:sldId id="275" r:id="rId22"/>
    <p:sldId id="276" r:id="rId23"/>
    <p:sldId id="277" r:id="rId24"/>
    <p:sldId id="278" r:id="rId25"/>
    <p:sldId id="309" r:id="rId26"/>
    <p:sldId id="310" r:id="rId27"/>
    <p:sldId id="279" r:id="rId28"/>
    <p:sldId id="280" r:id="rId29"/>
    <p:sldId id="281" r:id="rId30"/>
    <p:sldId id="289" r:id="rId31"/>
    <p:sldId id="282" r:id="rId32"/>
    <p:sldId id="312" r:id="rId33"/>
    <p:sldId id="313" r:id="rId34"/>
    <p:sldId id="283" r:id="rId35"/>
    <p:sldId id="284" r:id="rId36"/>
    <p:sldId id="285" r:id="rId37"/>
    <p:sldId id="286" r:id="rId38"/>
    <p:sldId id="287" r:id="rId39"/>
    <p:sldId id="288" r:id="rId40"/>
    <p:sldId id="314" r:id="rId41"/>
  </p:sldIdLst>
  <p:sldSz cx="9144000" cy="6858000" type="screen4x3"/>
  <p:notesSz cx="6797675" cy="9928225"/>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4660"/>
  </p:normalViewPr>
  <p:slideViewPr>
    <p:cSldViewPr>
      <p:cViewPr varScale="1">
        <p:scale>
          <a:sx n="108" d="100"/>
          <a:sy n="108" d="100"/>
        </p:scale>
        <p:origin x="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61FF01C-5CD8-4524-AC44-0A7A0B75ACCE}" type="datetimeFigureOut">
              <a:rPr lang="da-DK" smtClean="0"/>
              <a:t>24-06-2019</a:t>
            </a:fld>
            <a:endParaRPr lang="da-DK"/>
          </a:p>
        </p:txBody>
      </p:sp>
      <p:sp>
        <p:nvSpPr>
          <p:cNvPr id="4" name="Pladsholder til sidefod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8167711-8178-4315-A749-5B3E3114A671}" type="slidenum">
              <a:rPr lang="da-DK" smtClean="0"/>
              <a:t>‹nr.›</a:t>
            </a:fld>
            <a:endParaRPr lang="da-DK"/>
          </a:p>
        </p:txBody>
      </p:sp>
    </p:spTree>
    <p:extLst>
      <p:ext uri="{BB962C8B-B14F-4D97-AF65-F5344CB8AC3E}">
        <p14:creationId xmlns:p14="http://schemas.microsoft.com/office/powerpoint/2010/main" val="359398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94074E1-1B73-4B10-A4BA-6365CA71046E}" type="datetimeFigureOut">
              <a:rPr lang="da-DK" smtClean="0"/>
              <a:t>24-06-2019</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A0C1F42-6B37-4E8F-BD23-FFA38F760757}" type="slidenum">
              <a:rPr lang="da-DK" smtClean="0"/>
              <a:t>‹nr.›</a:t>
            </a:fld>
            <a:endParaRPr lang="da-DK"/>
          </a:p>
        </p:txBody>
      </p:sp>
    </p:spTree>
    <p:extLst>
      <p:ext uri="{BB962C8B-B14F-4D97-AF65-F5344CB8AC3E}">
        <p14:creationId xmlns:p14="http://schemas.microsoft.com/office/powerpoint/2010/main" val="314480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Her nævnes årsagerne til at spare på energien,</a:t>
            </a:r>
            <a:r>
              <a:rPr lang="da-DK" baseline="0" dirty="0" smtClean="0"/>
              <a:t> som det fremgår af kapitel 1 i ”energioptimering af boliger”</a:t>
            </a:r>
            <a:endParaRPr lang="da-DK" dirty="0" smtClean="0"/>
          </a:p>
          <a:p>
            <a:r>
              <a:rPr lang="da-DK" dirty="0" smtClean="0"/>
              <a:t>Klima: Vender vi tilbage til </a:t>
            </a:r>
          </a:p>
          <a:p>
            <a:pPr marL="0" lvl="1" defTabSz="914332">
              <a:defRPr/>
            </a:pPr>
            <a:r>
              <a:rPr lang="da-DK" dirty="0" smtClean="0"/>
              <a:t>2 – 4 graders temperaturstigning rammer 1 mia. mennesker –konsekvenserne for os blive så store, at man har besluttet at gøre noget ved det.</a:t>
            </a:r>
            <a:r>
              <a:rPr lang="da-DK" baseline="0" dirty="0" smtClean="0"/>
              <a:t> </a:t>
            </a:r>
          </a:p>
          <a:p>
            <a:pPr marL="0" lvl="1" defTabSz="914332">
              <a:defRPr/>
            </a:pPr>
            <a:endParaRPr lang="da-DK" baseline="0" dirty="0" smtClean="0"/>
          </a:p>
          <a:p>
            <a:pPr marL="0" lvl="1" defTabSz="914332">
              <a:defRPr/>
            </a:pPr>
            <a:r>
              <a:rPr lang="da-DK" baseline="0" dirty="0" smtClean="0"/>
              <a:t>H</a:t>
            </a:r>
            <a:r>
              <a:rPr lang="da-DK" dirty="0" smtClean="0"/>
              <a:t>vorfor er det lige, at CO2 giver klimaforandringer….senere</a:t>
            </a:r>
            <a:r>
              <a:rPr lang="da-DK" baseline="0" dirty="0" smtClean="0"/>
              <a:t> slide (10 og 11)</a:t>
            </a:r>
            <a:endParaRPr lang="da-DK" dirty="0" smtClean="0"/>
          </a:p>
          <a:p>
            <a:pPr marL="0" lvl="1" defTabSz="914332">
              <a:defRPr/>
            </a:pPr>
            <a:r>
              <a:rPr lang="da-DK" dirty="0" smtClean="0"/>
              <a:t>Men nok så meget er det forsyningssikkerhed der har være</a:t>
            </a:r>
            <a:r>
              <a:rPr lang="da-DK" baseline="0" dirty="0" smtClean="0"/>
              <a:t> drivkraften </a:t>
            </a:r>
            <a:r>
              <a:rPr lang="da-DK" dirty="0" smtClean="0"/>
              <a:t> </a:t>
            </a:r>
          </a:p>
          <a:p>
            <a:pPr marL="0" lvl="1" defTabSz="914332">
              <a:defRPr/>
            </a:pPr>
            <a:endParaRPr lang="da-DK" dirty="0" smtClean="0"/>
          </a:p>
          <a:p>
            <a:pPr marL="0" lvl="1" defTabSz="914332">
              <a:defRPr/>
            </a:pPr>
            <a:r>
              <a:rPr lang="da-DK" dirty="0" smtClean="0"/>
              <a:t>Og dermed økonomi</a:t>
            </a:r>
            <a:r>
              <a:rPr lang="da-DK" baseline="0" dirty="0" smtClean="0"/>
              <a:t>  ---- </a:t>
            </a:r>
          </a:p>
          <a:p>
            <a:pPr marL="0" lvl="1" defTabSz="914332">
              <a:defRPr/>
            </a:pPr>
            <a:r>
              <a:rPr lang="da-DK" baseline="0" dirty="0" smtClean="0"/>
              <a:t>Vi har netop lavet aftale med Rusland om køb af halvdelen af den mængde gas, som vi bruger i DK – med den nye ledning i Østersøen bliver de uafhængige af at sælge gas til de østeuropæiske lande…</a:t>
            </a:r>
          </a:p>
          <a:p>
            <a:pPr marL="0" lvl="1" defTabSz="914332">
              <a:defRPr/>
            </a:pPr>
            <a:endParaRPr lang="da-DK" baseline="0" dirty="0" smtClean="0"/>
          </a:p>
          <a:p>
            <a:pPr marL="0" lvl="1" defTabSz="914332">
              <a:defRPr/>
            </a:pPr>
            <a:r>
              <a:rPr lang="da-DK" baseline="0" dirty="0" smtClean="0"/>
              <a:t>Energiteknologi er et område, der kan ske vækst på nu</a:t>
            </a:r>
          </a:p>
          <a:p>
            <a:pPr marL="0" lvl="1" defTabSz="914332">
              <a:defRPr/>
            </a:pPr>
            <a:endParaRPr lang="da-DK" baseline="0" dirty="0" smtClean="0"/>
          </a:p>
          <a:p>
            <a:pPr marL="0" lvl="1" defTabSz="914332">
              <a:defRPr/>
            </a:pPr>
            <a:r>
              <a:rPr lang="da-DK" baseline="0" dirty="0" smtClean="0"/>
              <a:t>Desuden er der fordelene ude i boligerne – bedre boliger -  ikke kolde vægge og gulve, ikke kuldenedfald osv. </a:t>
            </a:r>
          </a:p>
          <a:p>
            <a:pPr marL="0" lvl="1" defTabSz="914332">
              <a:defRPr/>
            </a:pPr>
            <a:endParaRPr lang="da-DK" baseline="0" dirty="0" smtClean="0"/>
          </a:p>
          <a:p>
            <a:pPr marL="0" lvl="1" defTabSz="914332">
              <a:defRPr/>
            </a:pPr>
            <a:r>
              <a:rPr lang="da-DK" baseline="0" dirty="0" smtClean="0"/>
              <a:t>I må selv vurdere hvordan I skal vægte det</a:t>
            </a:r>
            <a:endParaRPr lang="da-DK" dirty="0" smtClean="0"/>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292375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Klimaforandringer rammer skævt</a:t>
            </a:r>
          </a:p>
          <a:p>
            <a:r>
              <a:rPr lang="da-DK" dirty="0"/>
              <a:t>Hvad sker der når temperaturen stiger: En ting er de stigende temperaturer på land og i luften,  som medfører at mennesker på den varmeste del af kloden får vanskeligere livsvilkår, og at man på andre områder skal indrette sig på hastige klimaforandringer. Speciel i de arktiske egne går det hurtigt: En stor del af isen er smeltet, og  når isen ikke mere reflekterer solstrålingen bliver den til varme i havet, og så går det for alvor stærkt med opvarmningen. </a:t>
            </a:r>
          </a:p>
          <a:p>
            <a:r>
              <a:rPr lang="da-DK" dirty="0"/>
              <a:t>Havene optager i det hele taget en stor del af varmen, dette medfører kraftigere fordampning, og dermed ”voldsommere” vejr: Kraftigere regn, storme og orkaner.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10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271053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dirty="0"/>
              <a:t>Hvorfor CO2-udslip fra fossile brændsler</a:t>
            </a:r>
            <a:endParaRPr lang="da-DK" dirty="0"/>
          </a:p>
          <a:p>
            <a:r>
              <a:rPr lang="da-DK" dirty="0"/>
              <a:t>Olie, kul og gas er rester af smådyr og planter, som levede for mange millioner af år siden. </a:t>
            </a:r>
          </a:p>
          <a:p>
            <a:r>
              <a:rPr lang="da-DK" dirty="0"/>
              <a:t>Og planter er jo skabt i fotosyntesen,  en proces, hvor planten omsætter sollys, kuldioxid og vand H2O til sukker og ilt. </a:t>
            </a:r>
            <a:r>
              <a:rPr lang="da-DK" dirty="0" err="1"/>
              <a:t>Sukkret</a:t>
            </a:r>
            <a:r>
              <a:rPr lang="da-DK" dirty="0"/>
              <a:t> bruges som byggestof i planten og ilten frigives til luften. Tilbage i planten er kulstoffet fra sukkeret. Dyr som spiser planter indeholder således også </a:t>
            </a:r>
            <a:r>
              <a:rPr lang="da-DK" dirty="0" err="1"/>
              <a:t>kulsstof</a:t>
            </a:r>
            <a:r>
              <a:rPr lang="da-DK" dirty="0"/>
              <a:t>. </a:t>
            </a:r>
          </a:p>
          <a:p>
            <a:r>
              <a:rPr lang="da-DK" dirty="0"/>
              <a:t>Fotosyntesen: </a:t>
            </a:r>
          </a:p>
          <a:p>
            <a:r>
              <a:rPr lang="da-DK" dirty="0"/>
              <a:t>6 CO2 + 12 H2O + lysenergi = C6H12 + 6O2 + 6 H</a:t>
            </a:r>
            <a:r>
              <a:rPr lang="da-DK" sz="500" dirty="0"/>
              <a:t>2</a:t>
            </a:r>
            <a:r>
              <a:rPr lang="da-DK" dirty="0"/>
              <a:t>O</a:t>
            </a:r>
          </a:p>
          <a:p>
            <a:r>
              <a:rPr lang="da-DK" dirty="0"/>
              <a:t>Kultveilte og vand bliver under på virkning af sollys til </a:t>
            </a:r>
            <a:r>
              <a:rPr lang="da-DK" dirty="0" err="1"/>
              <a:t>glucose</a:t>
            </a:r>
            <a:r>
              <a:rPr lang="da-DK" dirty="0"/>
              <a:t>, ilt og vand. </a:t>
            </a:r>
          </a:p>
          <a:p>
            <a:r>
              <a:rPr lang="da-DK" dirty="0"/>
              <a:t>Lagene af døde dyr og planter er gennem årene blevet så tykke, at tryk og temperaturer er steget meget i de nederste lag, og dermed var betingelserne tilstede for at </a:t>
            </a:r>
            <a:r>
              <a:rPr lang="da-DK" dirty="0" err="1"/>
              <a:t>dyre-</a:t>
            </a:r>
            <a:r>
              <a:rPr lang="da-DK" dirty="0"/>
              <a:t> og planteresterne blev omsat til  kul olie og gas. I havet var der flest smådyr – de er blevet til gas og olie, mens planterne blev lagret på land, og er blevet til kul.  Sammen betegnes kul, olie og gas for fossile brændsler.  Da olie kul og gas består af rester fra dyr og planter  er der en meget stor mængde kulstof bundet i det.  Når man så afbrænder de fossile brændsler går  kulstoffet i forbindelse med ilt og danner CO2. Dvs. på 100 år har vi sluppet kulstof fri, som har ligget i  jorden i millioner af år, og derfor er koncentrationen af CO2 i atmosfæren steget fra 280  </a:t>
            </a:r>
            <a:r>
              <a:rPr lang="da-DK" dirty="0" err="1"/>
              <a:t>ppm</a:t>
            </a:r>
            <a:r>
              <a:rPr lang="da-DK" dirty="0"/>
              <a:t> før industrialiseringen til 400 </a:t>
            </a:r>
            <a:r>
              <a:rPr lang="da-DK" dirty="0" err="1"/>
              <a:t>ppm</a:t>
            </a:r>
            <a:r>
              <a:rPr lang="da-DK" dirty="0"/>
              <a:t> nu.  </a:t>
            </a:r>
          </a:p>
        </p:txBody>
      </p:sp>
      <p:sp>
        <p:nvSpPr>
          <p:cNvPr id="4" name="Pladsholder til diasnummer 3"/>
          <p:cNvSpPr>
            <a:spLocks noGrp="1"/>
          </p:cNvSpPr>
          <p:nvPr>
            <p:ph type="sldNum" sz="quarter" idx="10"/>
          </p:nvPr>
        </p:nvSpPr>
        <p:spPr/>
        <p:txBody>
          <a:bodyPr/>
          <a:lstStyle/>
          <a:p>
            <a:fld id="{7962BB6B-1890-4E9B-BEBC-45809E3717FD}" type="slidenum">
              <a:rPr lang="da-DK" smtClean="0"/>
              <a:pPr/>
              <a:t>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418041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914332">
              <a:defRPr/>
            </a:pPr>
            <a:r>
              <a:rPr lang="da-DK" dirty="0" smtClean="0"/>
              <a:t>Kul, olie og gas er fossiler af dyr og planter</a:t>
            </a:r>
          </a:p>
          <a:p>
            <a:pPr defTabSz="914332">
              <a:defRPr/>
            </a:pPr>
            <a:r>
              <a:rPr lang="da-DK" dirty="0"/>
              <a:t>Lagene af døde dyr og planter er gennem årene blevet så tykke, at tryk og temperaturer er steget meget i de nederste lag, og dermed var betingelserne tilstede for at </a:t>
            </a:r>
            <a:r>
              <a:rPr lang="da-DK" dirty="0" err="1"/>
              <a:t>dyre-</a:t>
            </a:r>
            <a:r>
              <a:rPr lang="da-DK" dirty="0"/>
              <a:t> og planteresterne blev omsat til  kul olie og gas. I havet var der flest smådyr – de er blevet til gas og olie, mens planterne blev lagret på land, og er blevet til kul.  Sammen betegnes kul, olie og gas for fossile brændsler.  Da olie kul og gas består af rester fra dyr og planter  er der en meget stor mængde kulstof bundet i det.  Når man så afbrænder de fossile brændsler går  kulstoffet i </a:t>
            </a:r>
            <a:r>
              <a:rPr lang="da-DK" dirty="0" err="1"/>
              <a:t>forbiindelse</a:t>
            </a:r>
            <a:r>
              <a:rPr lang="da-DK" dirty="0"/>
              <a:t> med ilt og danner CO2. Dvs. på 100 år har vi sluppet kulstof fri, som har ligget i  jorden i millioner af år, og derfor er koncentrationen af CO2 i atmosfæren steget fra 280  </a:t>
            </a:r>
            <a:r>
              <a:rPr lang="da-DK" dirty="0" err="1"/>
              <a:t>ppm</a:t>
            </a:r>
            <a:r>
              <a:rPr lang="da-DK" dirty="0"/>
              <a:t> før industrialiseringen til 400 </a:t>
            </a:r>
            <a:r>
              <a:rPr lang="da-DK" dirty="0" err="1"/>
              <a:t>ppm</a:t>
            </a:r>
            <a:r>
              <a:rPr lang="da-DK" dirty="0"/>
              <a:t> nu.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34697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Forbrænding: </a:t>
            </a:r>
          </a:p>
          <a:p>
            <a:r>
              <a:rPr lang="da-DK" dirty="0"/>
              <a:t>Olie: </a:t>
            </a:r>
          </a:p>
          <a:p>
            <a:r>
              <a:rPr lang="da-DK" dirty="0"/>
              <a:t>CH2 + 1,5 O2 = CO2 + H2O + varme</a:t>
            </a:r>
          </a:p>
          <a:p>
            <a:r>
              <a:rPr lang="en-US" dirty="0"/>
              <a:t>Gas: </a:t>
            </a:r>
            <a:endParaRPr lang="da-DK" dirty="0"/>
          </a:p>
          <a:p>
            <a:r>
              <a:rPr lang="en-US" dirty="0"/>
              <a:t>CH4 + 2 O2 = CO2 + 2 H2O + </a:t>
            </a:r>
            <a:r>
              <a:rPr lang="en-US" dirty="0" err="1"/>
              <a:t>varme</a:t>
            </a:r>
            <a:endParaRPr lang="en-US" dirty="0"/>
          </a:p>
          <a:p>
            <a:endParaRPr lang="en-US" dirty="0"/>
          </a:p>
          <a:p>
            <a:r>
              <a:rPr lang="en-US" dirty="0" err="1"/>
              <a:t>Heraf</a:t>
            </a:r>
            <a:r>
              <a:rPr lang="en-US" dirty="0"/>
              <a:t> </a:t>
            </a:r>
            <a:r>
              <a:rPr lang="en-US" dirty="0" err="1"/>
              <a:t>ses</a:t>
            </a:r>
            <a:r>
              <a:rPr lang="en-US" dirty="0"/>
              <a:t> </a:t>
            </a:r>
            <a:r>
              <a:rPr lang="en-US" dirty="0" err="1"/>
              <a:t>hvorfor</a:t>
            </a:r>
            <a:r>
              <a:rPr lang="en-US" dirty="0"/>
              <a:t> </a:t>
            </a:r>
            <a:r>
              <a:rPr lang="en-US" dirty="0" err="1"/>
              <a:t>kul</a:t>
            </a:r>
            <a:r>
              <a:rPr lang="en-US" dirty="0"/>
              <a:t> </a:t>
            </a:r>
            <a:r>
              <a:rPr lang="en-US" dirty="0" err="1"/>
              <a:t>og</a:t>
            </a:r>
            <a:r>
              <a:rPr lang="en-US" dirty="0"/>
              <a:t>  </a:t>
            </a:r>
            <a:r>
              <a:rPr lang="en-US" dirty="0" err="1"/>
              <a:t>olie</a:t>
            </a:r>
            <a:r>
              <a:rPr lang="en-US" dirty="0"/>
              <a:t> giver mere CO2 end gas.</a:t>
            </a:r>
            <a:endParaRPr lang="da-DK" dirty="0"/>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200372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55000" lnSpcReduction="20000"/>
          </a:bodyPr>
          <a:lstStyle/>
          <a:p>
            <a:r>
              <a:rPr lang="da-DK" dirty="0" smtClean="0"/>
              <a:t>Tvivlens epoke er definitivt forbi.</a:t>
            </a:r>
            <a:r>
              <a:rPr lang="da-DK" baseline="0" dirty="0" smtClean="0"/>
              <a:t> De klimaproblemer som er ganske logiske konsekvenser af vores afbrænding af fossile brændsler og som har været forudsagt meget præcist – de har nu vist sig i form af stigende temperaturer med hvad deraf følger (</a:t>
            </a:r>
            <a:r>
              <a:rPr lang="da-DK" baseline="0" dirty="0" smtClean="0">
                <a:sym typeface="Wingdings" pitchFamily="2" charset="2"/>
              </a:rPr>
              <a:t>Opvarmede have, deraf kraftigere kredsløb af  vand – monsun, der udebliver for derefter at blive til kraftig regn,  </a:t>
            </a:r>
            <a:r>
              <a:rPr lang="da-DK" baseline="0" dirty="0" err="1" smtClean="0">
                <a:sym typeface="Wingdings" pitchFamily="2" charset="2"/>
              </a:rPr>
              <a:t>gletcher</a:t>
            </a:r>
            <a:r>
              <a:rPr lang="da-DK" baseline="0" dirty="0" smtClean="0">
                <a:sym typeface="Wingdings" pitchFamily="2" charset="2"/>
              </a:rPr>
              <a:t> der </a:t>
            </a:r>
            <a:r>
              <a:rPr lang="da-DK" baseline="0" dirty="0" err="1" smtClean="0">
                <a:sym typeface="Wingdings" pitchFamily="2" charset="2"/>
              </a:rPr>
              <a:t>smeler</a:t>
            </a:r>
            <a:r>
              <a:rPr lang="da-DK" baseline="0" dirty="0" smtClean="0">
                <a:sym typeface="Wingdings" pitchFamily="2" charset="2"/>
              </a:rPr>
              <a:t>, så drikkevand forsvinder - ….og klimaforandringen har allerede skabt </a:t>
            </a:r>
            <a:r>
              <a:rPr lang="da-DK" baseline="0" dirty="0" err="1" smtClean="0">
                <a:sym typeface="Wingdings" pitchFamily="2" charset="2"/>
              </a:rPr>
              <a:t>klimaflygtinge</a:t>
            </a:r>
            <a:r>
              <a:rPr lang="da-DK" baseline="0" dirty="0" smtClean="0">
                <a:sym typeface="Wingdings" pitchFamily="2" charset="2"/>
              </a:rPr>
              <a:t> i mange af verdens fattigste </a:t>
            </a:r>
            <a:r>
              <a:rPr lang="da-DK" baseline="0" dirty="0" err="1" smtClean="0">
                <a:sym typeface="Wingdings" pitchFamily="2" charset="2"/>
              </a:rPr>
              <a:t>lande…såvel</a:t>
            </a:r>
            <a:r>
              <a:rPr lang="da-DK" baseline="0" dirty="0" smtClean="0">
                <a:sym typeface="Wingdings" pitchFamily="2" charset="2"/>
              </a:rPr>
              <a:t> højtliggende som lavtliggende</a:t>
            </a:r>
            <a:r>
              <a:rPr lang="da-DK" baseline="0" dirty="0" smtClean="0"/>
              <a:t> ) blot har det vist sig at stærkere, hurtigere og mere uretfærdigt fordelt i forhold til CO2- udslip – end forventet. </a:t>
            </a:r>
          </a:p>
          <a:p>
            <a:r>
              <a:rPr lang="da-DK" baseline="0" dirty="0" smtClean="0"/>
              <a:t>Og danskerne har taget stilling. De ved, at der er alvorlige klimaproblemer, og de ved, at de er menneskeskabte, så de skal løses af mennesker  - ved at vi gør noget andet end vi plejer – ikke mindst på energiområdet. </a:t>
            </a:r>
          </a:p>
          <a:p>
            <a:r>
              <a:rPr lang="da-DK" baseline="0" dirty="0" smtClean="0"/>
              <a:t>Og der er </a:t>
            </a:r>
            <a:r>
              <a:rPr lang="da-DK" baseline="0" dirty="0" err="1" smtClean="0"/>
              <a:t>h´´er</a:t>
            </a:r>
            <a:r>
              <a:rPr lang="da-DK" baseline="0" dirty="0" smtClean="0"/>
              <a:t> </a:t>
            </a:r>
            <a:r>
              <a:rPr lang="da-DK" baseline="0" dirty="0" err="1" smtClean="0"/>
              <a:t>Ikomme</a:t>
            </a:r>
            <a:r>
              <a:rPr lang="da-DK" baseline="0" dirty="0" smtClean="0"/>
              <a:t> ind i billedet. </a:t>
            </a:r>
          </a:p>
          <a:p>
            <a:endParaRPr lang="da-DK" baseline="0" dirty="0" smtClean="0"/>
          </a:p>
          <a:p>
            <a:r>
              <a:rPr lang="da-DK" baseline="0" dirty="0" smtClean="0"/>
              <a:t>Det er jo jer, der kan gøre noget – det er jer, der sidder inde med nøglen til energibesparelserne i </a:t>
            </a:r>
            <a:r>
              <a:rPr lang="da-DK" baseline="0" dirty="0" err="1" smtClean="0"/>
              <a:t>bygnigenrne</a:t>
            </a:r>
            <a:r>
              <a:rPr lang="da-DK" baseline="0" dirty="0" smtClean="0"/>
              <a:t>  - det er jer de sætter deres lidt til ude i </a:t>
            </a:r>
            <a:r>
              <a:rPr lang="da-DK" baseline="0" dirty="0" err="1" smtClean="0"/>
              <a:t>Bellacentret</a:t>
            </a:r>
            <a:r>
              <a:rPr lang="da-DK" baseline="0" dirty="0" smtClean="0"/>
              <a:t> -  og efter disse dage skulle I gerne have udvidet jeres kompetencer yderligere – så I kan – og tør – vejlede hele vejen rundt om bygningen. </a:t>
            </a:r>
          </a:p>
          <a:p>
            <a:r>
              <a:rPr lang="da-DK" baseline="0" dirty="0" smtClean="0"/>
              <a:t>Det er jo jer der bliver spurgt, der ude ikke? Spørger de jer ikke om det hele? I er jo små guder…</a:t>
            </a:r>
            <a:endParaRPr lang="da-DK" dirty="0" smtClean="0"/>
          </a:p>
          <a:p>
            <a:endParaRPr lang="da-DK" dirty="0" smtClean="0"/>
          </a:p>
          <a:p>
            <a:r>
              <a:rPr lang="da-DK" dirty="0" smtClean="0"/>
              <a:t>Grib </a:t>
            </a:r>
            <a:r>
              <a:rPr lang="da-DK" dirty="0" err="1" smtClean="0"/>
              <a:t>hansken</a:t>
            </a:r>
            <a:r>
              <a:rPr lang="da-DK" dirty="0" smtClean="0"/>
              <a:t> – tag </a:t>
            </a:r>
            <a:r>
              <a:rPr lang="da-DK" dirty="0" err="1" smtClean="0"/>
              <a:t>udfordingen</a:t>
            </a:r>
            <a:r>
              <a:rPr lang="da-DK" dirty="0" smtClean="0"/>
              <a:t> op </a:t>
            </a:r>
          </a:p>
          <a:p>
            <a:endParaRPr lang="da-DK" dirty="0" smtClean="0"/>
          </a:p>
          <a:p>
            <a:r>
              <a:rPr lang="da-DK" dirty="0" smtClean="0"/>
              <a:t>(Det er så enkelt og indlysende:</a:t>
            </a:r>
            <a:r>
              <a:rPr lang="da-DK" baseline="0" dirty="0" smtClean="0"/>
              <a:t> Fossilt </a:t>
            </a:r>
            <a:r>
              <a:rPr lang="da-DK" baseline="0" dirty="0" err="1" smtClean="0"/>
              <a:t>rændsel</a:t>
            </a:r>
            <a:r>
              <a:rPr lang="da-DK" baseline="0" dirty="0" smtClean="0"/>
              <a:t>, som er døde </a:t>
            </a:r>
            <a:r>
              <a:rPr lang="da-DK" baseline="0" dirty="0" err="1" smtClean="0"/>
              <a:t>dyre-</a:t>
            </a:r>
            <a:r>
              <a:rPr lang="da-DK" baseline="0" dirty="0" smtClean="0"/>
              <a:t> og planterester </a:t>
            </a:r>
            <a:r>
              <a:rPr lang="da-DK" baseline="0" dirty="0" err="1" smtClean="0"/>
              <a:t>lagtret</a:t>
            </a:r>
            <a:r>
              <a:rPr lang="da-DK" baseline="0" dirty="0" smtClean="0"/>
              <a:t> over milliarder af år – de frigives over få år.  </a:t>
            </a:r>
          </a:p>
          <a:p>
            <a:r>
              <a:rPr lang="da-DK" baseline="0" dirty="0" smtClean="0"/>
              <a:t>Det kan jo ikke undre, at det går galt. )</a:t>
            </a:r>
          </a:p>
          <a:p>
            <a:endParaRPr lang="da-DK" baseline="0" dirty="0" smtClean="0"/>
          </a:p>
          <a:p>
            <a:r>
              <a:rPr lang="da-DK" baseline="0" dirty="0" smtClean="0"/>
              <a:t>Men I vil altid støde på nogen, der benægter det, de vil poppe op i ny og næ, som man mindst venter det  - </a:t>
            </a:r>
            <a:r>
              <a:rPr lang="da-DK" baseline="0" dirty="0" err="1" smtClean="0"/>
              <a:t>-og</a:t>
            </a:r>
            <a:r>
              <a:rPr lang="da-DK" baseline="0" dirty="0" smtClean="0"/>
              <a:t> så er det I kan spørge dem: </a:t>
            </a:r>
            <a:endParaRPr lang="da-DK" dirty="0" smtClean="0"/>
          </a:p>
          <a:p>
            <a:endParaRPr lang="da-DK" dirty="0" smtClean="0"/>
          </a:p>
          <a:p>
            <a:r>
              <a:rPr lang="da-DK" dirty="0" smtClean="0"/>
              <a:t>Kommer der CO2</a:t>
            </a:r>
            <a:r>
              <a:rPr lang="da-DK" baseline="0" dirty="0" smtClean="0"/>
              <a:t> ud af </a:t>
            </a:r>
            <a:r>
              <a:rPr lang="da-DK" baseline="0" dirty="0" err="1" smtClean="0"/>
              <a:t>afbrændinbg</a:t>
            </a:r>
            <a:r>
              <a:rPr lang="da-DK" baseline="0" dirty="0" smtClean="0"/>
              <a:t> af fossile brændsler</a:t>
            </a:r>
          </a:p>
          <a:p>
            <a:r>
              <a:rPr lang="da-DK" baseline="0" dirty="0" smtClean="0"/>
              <a:t>Er koncentrationer af CO2 i atmosfæren steget betydeligt de sidste 100 år?</a:t>
            </a:r>
          </a:p>
          <a:p>
            <a:r>
              <a:rPr lang="da-DK" baseline="0" dirty="0" smtClean="0"/>
              <a:t>Er forøgelsen menneskeskabt? </a:t>
            </a:r>
          </a:p>
          <a:p>
            <a:r>
              <a:rPr lang="da-DK" baseline="0" dirty="0" smtClean="0"/>
              <a:t>Er CO2 en drivhusgas, der lægger sig som en </a:t>
            </a:r>
            <a:r>
              <a:rPr lang="da-DK" baseline="0" dirty="0" err="1" smtClean="0"/>
              <a:t>ndyne</a:t>
            </a:r>
            <a:r>
              <a:rPr lang="da-DK" baseline="0" dirty="0" smtClean="0"/>
              <a:t> i atmosfæren, det lader solens kortbølgede stråler slippe ind, mens den holder </a:t>
            </a:r>
            <a:r>
              <a:rPr lang="da-DK" baseline="0" dirty="0" err="1" smtClean="0"/>
              <a:t>opå</a:t>
            </a:r>
            <a:r>
              <a:rPr lang="da-DK" baseline="0" dirty="0" smtClean="0"/>
              <a:t> den langbølgede </a:t>
            </a:r>
            <a:r>
              <a:rPr lang="da-DK" baseline="0" dirty="0" err="1" smtClean="0"/>
              <a:t>varmesatråling</a:t>
            </a:r>
            <a:r>
              <a:rPr lang="da-DK" baseline="0" dirty="0" smtClean="0"/>
              <a:t>?</a:t>
            </a:r>
          </a:p>
          <a:p>
            <a:r>
              <a:rPr lang="da-DK" baseline="0" dirty="0" smtClean="0"/>
              <a:t>Er temperaturen steget de sidste 100 år? </a:t>
            </a:r>
          </a:p>
          <a:p>
            <a:r>
              <a:rPr lang="da-DK" baseline="0" dirty="0" smtClean="0"/>
              <a:t>Er der andre klimamekanismer? Ja, men ingen der kan overskygge CO2-ens betydning som klimafaktor</a:t>
            </a:r>
          </a:p>
          <a:p>
            <a:endParaRPr lang="da-DK" baseline="0" dirty="0" smtClean="0"/>
          </a:p>
          <a:p>
            <a:r>
              <a:rPr lang="da-DK" baseline="0" dirty="0" smtClean="0"/>
              <a:t>Kan vi mennesker gøre noget for </a:t>
            </a:r>
            <a:r>
              <a:rPr lang="da-DK" baseline="0" dirty="0" err="1" smtClean="0"/>
              <a:t>atåpåvirke</a:t>
            </a:r>
            <a:r>
              <a:rPr lang="da-DK" baseline="0" dirty="0" smtClean="0"/>
              <a:t> koncentrationen af CO2? </a:t>
            </a:r>
          </a:p>
          <a:p>
            <a:r>
              <a:rPr lang="da-DK" baseline="0" dirty="0" smtClean="0"/>
              <a:t>Ja, vi har skabt så mange gode redskaber de sidste 30 år, som er klar til at blive brugt – og dem skal vi </a:t>
            </a:r>
            <a:r>
              <a:rPr lang="da-DK" baseline="0" dirty="0" err="1" smtClean="0"/>
              <a:t>præsntere</a:t>
            </a:r>
            <a:r>
              <a:rPr lang="da-DK" baseline="0" dirty="0" smtClean="0"/>
              <a:t> og drøfte i dag. </a:t>
            </a:r>
          </a:p>
          <a:p>
            <a:r>
              <a:rPr lang="da-DK" dirty="0" smtClean="0"/>
              <a:t>Hvad venter</a:t>
            </a:r>
            <a:r>
              <a:rPr lang="da-DK" baseline="0" dirty="0" smtClean="0"/>
              <a:t> vi så på -  - det er en </a:t>
            </a:r>
            <a:r>
              <a:rPr lang="da-DK" baseline="0" dirty="0" err="1" smtClean="0"/>
              <a:t>win</a:t>
            </a:r>
            <a:r>
              <a:rPr lang="da-DK" baseline="0" dirty="0" smtClean="0"/>
              <a:t> </a:t>
            </a:r>
            <a:r>
              <a:rPr lang="da-DK" baseline="0" dirty="0" err="1" smtClean="0"/>
              <a:t>win</a:t>
            </a:r>
            <a:r>
              <a:rPr lang="da-DK" baseline="0" dirty="0" smtClean="0"/>
              <a:t> situationer – der er intet at tabe ved det…..</a:t>
            </a:r>
          </a:p>
          <a:p>
            <a:endParaRPr lang="da-DK" dirty="0" smtClean="0"/>
          </a:p>
          <a:p>
            <a:r>
              <a:rPr lang="da-DK" dirty="0" smtClean="0"/>
              <a:t>Tag</a:t>
            </a:r>
            <a:r>
              <a:rPr lang="da-DK" baseline="0" dirty="0" smtClean="0"/>
              <a:t> det som en udfordring – tag handsken op . </a:t>
            </a:r>
          </a:p>
          <a:p>
            <a:endParaRPr lang="da-DK" baseline="0" dirty="0" smtClean="0"/>
          </a:p>
          <a:p>
            <a:r>
              <a:rPr lang="da-DK" baseline="0" dirty="0" smtClean="0"/>
              <a:t>Vi ved jo, at I bliver spurgt..</a:t>
            </a:r>
          </a:p>
          <a:p>
            <a:r>
              <a:rPr lang="da-DK" baseline="0" dirty="0" smtClean="0"/>
              <a:t>Benyt det til at blande jer i det hele</a:t>
            </a:r>
          </a:p>
          <a:p>
            <a:r>
              <a:rPr lang="da-DK" baseline="0" dirty="0" smtClean="0"/>
              <a:t>Det er jer, der er rådgiver</a:t>
            </a:r>
          </a:p>
          <a:p>
            <a:endParaRPr lang="da-DK" baseline="0" dirty="0" smtClean="0"/>
          </a:p>
          <a:p>
            <a:endParaRPr lang="da-DK" baseline="0" dirty="0" smtClean="0"/>
          </a:p>
          <a:p>
            <a:r>
              <a:rPr lang="da-DK" dirty="0" smtClean="0"/>
              <a:t>Fossile brændsler er jo planter….</a:t>
            </a:r>
          </a:p>
          <a:p>
            <a:endParaRPr lang="da-DK" dirty="0" smtClean="0"/>
          </a:p>
          <a:p>
            <a:r>
              <a:rPr lang="da-DK" dirty="0" smtClean="0"/>
              <a:t>Fotosyntese: </a:t>
            </a:r>
          </a:p>
          <a:p>
            <a:r>
              <a:rPr lang="da-DK" dirty="0" smtClean="0"/>
              <a:t>6 CO2 +12 h20 og lys = C6h12O6</a:t>
            </a:r>
            <a:r>
              <a:rPr lang="da-DK" baseline="0" dirty="0" smtClean="0"/>
              <a:t> + 6 O2 + 6 h20</a:t>
            </a:r>
            <a:endParaRPr lang="da-DK" dirty="0" smtClean="0"/>
          </a:p>
          <a:p>
            <a:endParaRPr lang="da-DK" dirty="0" smtClean="0"/>
          </a:p>
          <a:p>
            <a:r>
              <a:rPr lang="da-DK" dirty="0" smtClean="0"/>
              <a:t>I et kilo olie er 2,66</a:t>
            </a:r>
            <a:r>
              <a:rPr lang="da-DK" baseline="0" dirty="0" smtClean="0"/>
              <a:t> kg. CO2 – hvordan det – jo, fordi C binder med luftens ilt O2 – og bliver ti lCO2!</a:t>
            </a:r>
          </a:p>
          <a:p>
            <a:r>
              <a:rPr lang="da-DK" baseline="0" dirty="0" smtClean="0"/>
              <a:t>Forsyning : Allerede fra 2016 kan vi ikke hente gassen hjem</a:t>
            </a:r>
          </a:p>
          <a:p>
            <a:endParaRPr lang="da-DK" baseline="0"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15</a:t>
            </a:fld>
            <a:endParaRPr lang="da-DK"/>
          </a:p>
        </p:txBody>
      </p:sp>
    </p:spTree>
    <p:extLst>
      <p:ext uri="{BB962C8B-B14F-4D97-AF65-F5344CB8AC3E}">
        <p14:creationId xmlns:p14="http://schemas.microsoft.com/office/powerpoint/2010/main" val="172007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Og hvor</a:t>
            </a:r>
            <a:r>
              <a:rPr lang="da-DK" baseline="0" dirty="0" smtClean="0"/>
              <a:t> skal I så finde de lette opgaver..</a:t>
            </a:r>
          </a:p>
          <a:p>
            <a:r>
              <a:rPr lang="da-DK" baseline="0" dirty="0" smtClean="0"/>
              <a:t>Ved samtidig renovering af klimaskærm kommer man ned på </a:t>
            </a:r>
            <a:r>
              <a:rPr lang="da-DK" baseline="0" dirty="0" err="1" smtClean="0"/>
              <a:t>tbt</a:t>
            </a:r>
            <a:r>
              <a:rPr lang="da-DK" baseline="0" dirty="0" smtClean="0"/>
              <a:t>. på  4 år</a:t>
            </a:r>
          </a:p>
          <a:p>
            <a:endParaRPr lang="da-DK" baseline="0" dirty="0" smtClean="0"/>
          </a:p>
          <a:p>
            <a:r>
              <a:rPr lang="da-DK" baseline="0" dirty="0" smtClean="0"/>
              <a:t>På teknik: 6 år – uden at det er samtidig</a:t>
            </a:r>
            <a:endParaRPr lang="da-DK" dirty="0"/>
          </a:p>
        </p:txBody>
      </p:sp>
      <p:sp>
        <p:nvSpPr>
          <p:cNvPr id="4" name="Pladsholder til diasnummer 3"/>
          <p:cNvSpPr>
            <a:spLocks noGrp="1"/>
          </p:cNvSpPr>
          <p:nvPr>
            <p:ph type="sldNum" sz="quarter" idx="10"/>
          </p:nvPr>
        </p:nvSpPr>
        <p:spPr/>
        <p:txBody>
          <a:bodyPr/>
          <a:lstStyle/>
          <a:p>
            <a:fld id="{C51FCD37-FE58-4DB4-82BA-EEC925E72BBB}" type="slidenum">
              <a:rPr lang="da-DK" smtClean="0"/>
              <a:pPr/>
              <a:t>16</a:t>
            </a:fld>
            <a:endParaRPr lang="da-DK"/>
          </a:p>
        </p:txBody>
      </p:sp>
    </p:spTree>
    <p:extLst>
      <p:ext uri="{BB962C8B-B14F-4D97-AF65-F5344CB8AC3E}">
        <p14:creationId xmlns:p14="http://schemas.microsoft.com/office/powerpoint/2010/main" val="231506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914332">
              <a:defRPr/>
            </a:pPr>
            <a:r>
              <a:rPr lang="da-DK" dirty="0"/>
              <a:t>Planter optager den samme mængde CO2, under opvæksten, som de frigiver ved forbrænding, - dermed kaldes de CO2- neutrale. Biobrændsel som brænde eller træpiller er CO2- neutralt. Set over milliarder af år kan man godt sige at fossile brændsler er CO2 –neutralt.  Problemet er imidlertid at vi gennem 100 år har frigivet alt det CO2, som er lagret over millioner af år. Vi har grebet ind i det geologiske kredsløb, som løber over millioner af år, og har ført CO2 over i det biologiske kredsløb, som gennemløbes i løbet af dage eller år. Forskere har i over 100 år nøje forudsagt de konsekvenser, som er målbare i dag: Forøgelse af CO2koncentrationen med klimaændringer til følge. Der er nu bred enighed om at klimaændringerne er menneskeskabte, og at det også er mennesker, der skal løse problemerne. I modsætning til så mange andre katastrofer kan vi nemlig gøre noget ved det: Enten spare på den fossile energi, eller benytte vedvarende energi i stedet.  Og hér kommer I som energihåndværkere ind  i billedet. </a:t>
            </a:r>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38702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Metode til at tjekke energiforbruget ses på</a:t>
            </a:r>
            <a:r>
              <a:rPr lang="da-DK" baseline="0" dirty="0" smtClean="0"/>
              <a:t> de næste </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42189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Et godt udgangspunkt er også at kende sit eget energiforbrug.</a:t>
            </a:r>
            <a:r>
              <a:rPr lang="da-DK" baseline="0" dirty="0" smtClean="0"/>
              <a:t> I kWh</a:t>
            </a:r>
            <a:endParaRPr lang="da-DK" dirty="0"/>
          </a:p>
        </p:txBody>
      </p:sp>
      <p:sp>
        <p:nvSpPr>
          <p:cNvPr id="4" name="Pladsholder til diasnummer 3"/>
          <p:cNvSpPr>
            <a:spLocks noGrp="1"/>
          </p:cNvSpPr>
          <p:nvPr>
            <p:ph type="sldNum" sz="quarter" idx="10"/>
          </p:nvPr>
        </p:nvSpPr>
        <p:spPr/>
        <p:txBody>
          <a:bodyPr/>
          <a:lstStyle/>
          <a:p>
            <a:fld id="{963EBBE2-9111-4DC8-8D1D-88228422D337}" type="slidenum">
              <a:rPr lang="da-DK" smtClean="0"/>
              <a:t>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06205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Effekt er en ydeevne, mens energi er et mål for det, der bliver ydet. </a:t>
            </a:r>
          </a:p>
          <a:p>
            <a:r>
              <a:rPr lang="da-DK" dirty="0" smtClean="0"/>
              <a:t>Et kraftværk har en elektrisk effekt på 1.000 MW (megawatt), som er værkets maksimale elektriske ydeevne, mens den maksimale totale varmeudvikling er 2-3 gange større. </a:t>
            </a:r>
          </a:p>
          <a:p>
            <a:r>
              <a:rPr lang="da-DK" dirty="0" smtClean="0"/>
              <a:t>Hvis et kraftværk på 1.000 MW køres med fuld effekt i et helt år (8.760 timer), ville det i løbet af denne tid have givet en elektrisk energimængde på 8,76 </a:t>
            </a:r>
            <a:r>
              <a:rPr lang="da-DK" dirty="0" err="1" smtClean="0"/>
              <a:t>TWh</a:t>
            </a:r>
            <a:r>
              <a:rPr lang="da-DK" dirty="0" smtClean="0"/>
              <a:t> (terawatt-timer) eller 8,76 milliarder kWh (kilowatt-timer). Energien, som en maskine yder (hvis det er et kraftværk) eller bruger, findes ved at gange ydelsen (effekten) med de timer, som maskinen er i drift. </a:t>
            </a:r>
          </a:p>
          <a:p>
            <a:r>
              <a:rPr lang="da-DK" dirty="0" smtClean="0"/>
              <a:t>En ventilator, som har en motor på 1 kW, kører 10 timer i døgnet. </a:t>
            </a:r>
          </a:p>
          <a:p>
            <a:r>
              <a:rPr lang="da-DK" dirty="0" smtClean="0"/>
              <a:t>Den bruger 1 kW * 10 timer = 10 kilowatt-timer i døgnet. </a:t>
            </a:r>
          </a:p>
          <a:p>
            <a:r>
              <a:rPr lang="da-DK" dirty="0" smtClean="0"/>
              <a:t>Omvendt har et køleanlæg, der bruger 24 kWh på et døgn, en gennemsnitlig effekt på 24 kWh/24 timer = 1 kW.</a:t>
            </a:r>
          </a:p>
          <a:p>
            <a:r>
              <a:rPr lang="da-DK" dirty="0" smtClean="0"/>
              <a:t>Man kan sammenlignes effekten med en vandstråle, og energien med det vand, der opsamles, når vandstrålen har løbet en vis tid. </a:t>
            </a:r>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0477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a:p>
            <a:r>
              <a:rPr lang="da-DK" dirty="0"/>
              <a:t>Vi bruger 40 % af energien på vores bygninger, så der er rigtig store muligheder for at spare på energien hér</a:t>
            </a:r>
          </a:p>
          <a:p>
            <a:endParaRPr lang="da-DK" dirty="0"/>
          </a:p>
          <a:p>
            <a:r>
              <a:rPr lang="da-DK" dirty="0"/>
              <a:t>Den renovering, som der gennemføres nu, skal måske holde i 40 år! Der skal laves energirigtige løsninger, som giver energibesparelser år efter år.  De huse der renoveres i dag, skal konkurrere med bygninger, der bygges ikke bare i.h.t. det nuværende bygningsreglement  men i.h.t. de kommende bygningsreglementer. </a:t>
            </a:r>
          </a:p>
        </p:txBody>
      </p:sp>
      <p:sp>
        <p:nvSpPr>
          <p:cNvPr id="4" name="Pladsholder til diasnummer 3"/>
          <p:cNvSpPr>
            <a:spLocks noGrp="1"/>
          </p:cNvSpPr>
          <p:nvPr>
            <p:ph type="sldNum" sz="quarter" idx="10"/>
          </p:nvPr>
        </p:nvSpPr>
        <p:spPr/>
        <p:txBody>
          <a:bodyPr/>
          <a:lstStyle/>
          <a:p>
            <a:fld id="{7962BB6B-1890-4E9B-BEBC-45809E3717FD}" type="slidenum">
              <a:rPr lang="da-DK" smtClean="0"/>
              <a:pPr/>
              <a:t>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980577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963EBBE2-9111-4DC8-8D1D-88228422D337}" type="slidenum">
              <a:rPr lang="da-DK" smtClean="0"/>
              <a:t>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2497544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Kan I nævne noget, der bruger/giver i størrelsesordenen 1 kW, MW</a:t>
            </a:r>
            <a:r>
              <a:rPr lang="da-DK" baseline="0" dirty="0" smtClean="0"/>
              <a:t> ?</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2026134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Energi er effekt over en vis tid</a:t>
            </a:r>
          </a:p>
          <a:p>
            <a:r>
              <a:rPr lang="da-DK" dirty="0" smtClean="0"/>
              <a:t>Drop denne, hvis den er for svær. Det vigtige er, at de ved hvad</a:t>
            </a:r>
            <a:r>
              <a:rPr lang="da-DK" baseline="0" dirty="0" smtClean="0"/>
              <a:t> kilowatt-timer er.</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87497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32">
              <a:defRPr/>
            </a:pPr>
            <a:r>
              <a:rPr lang="da-DK" dirty="0" smtClean="0"/>
              <a:t>Drop denne, hvis den er for svær. Det vigtige er, at de ved hvad</a:t>
            </a:r>
            <a:r>
              <a:rPr lang="da-DK" baseline="0" dirty="0" smtClean="0"/>
              <a:t> kilowatt-timer er.</a:t>
            </a:r>
            <a:endParaRPr lang="da-DK" dirty="0" smtClean="0"/>
          </a:p>
          <a:p>
            <a:endParaRPr lang="da-DK" dirty="0"/>
          </a:p>
        </p:txBody>
      </p:sp>
      <p:sp>
        <p:nvSpPr>
          <p:cNvPr id="4" name="Pladsholder til diasnummer 3"/>
          <p:cNvSpPr>
            <a:spLocks noGrp="1"/>
          </p:cNvSpPr>
          <p:nvPr>
            <p:ph type="sldNum" sz="quarter" idx="10"/>
          </p:nvPr>
        </p:nvSpPr>
        <p:spPr/>
        <p:txBody>
          <a:bodyPr/>
          <a:lstStyle/>
          <a:p>
            <a:fld id="{963EBBE2-9111-4DC8-8D1D-88228422D337}" type="slidenum">
              <a:rPr lang="da-DK" smtClean="0"/>
              <a:t>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4182665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Fra energihåndbogen</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25</a:t>
            </a:fld>
            <a:endParaRPr lang="da-DK"/>
          </a:p>
        </p:txBody>
      </p:sp>
    </p:spTree>
    <p:extLst>
      <p:ext uri="{BB962C8B-B14F-4D97-AF65-F5344CB8AC3E}">
        <p14:creationId xmlns:p14="http://schemas.microsoft.com/office/powerpoint/2010/main" val="2908932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86EB439-EAFA-408D-8DE0-F452F1695A40}" type="slidenum">
              <a:rPr lang="da-DK" smtClean="0"/>
              <a:t>27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1427974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963EBBE2-9111-4DC8-8D1D-88228422D337}" type="slidenum">
              <a:rPr lang="da-DK" smtClean="0"/>
              <a:t>28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120087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Denne her seddel tager I med ud til kunden (Bilag 3)</a:t>
            </a:r>
          </a:p>
          <a:p>
            <a:r>
              <a:rPr lang="da-DK" dirty="0" smtClean="0"/>
              <a:t>Spørg</a:t>
            </a:r>
            <a:r>
              <a:rPr lang="da-DK" baseline="0" dirty="0" smtClean="0"/>
              <a:t> om deres areal og olieforbrug</a:t>
            </a:r>
            <a:endParaRPr lang="da-DK" dirty="0" smtClean="0"/>
          </a:p>
          <a:p>
            <a:endParaRPr lang="da-DK" dirty="0" smtClean="0"/>
          </a:p>
          <a:p>
            <a:r>
              <a:rPr lang="da-DK" dirty="0" smtClean="0"/>
              <a:t>Forbrug</a:t>
            </a:r>
            <a:r>
              <a:rPr lang="da-DK" baseline="0" dirty="0" smtClean="0"/>
              <a:t> i periode * 3000/graddage i perioden for energiforbrug = årsforbrug</a:t>
            </a:r>
            <a:endParaRPr lang="da-DK" dirty="0" smtClean="0"/>
          </a:p>
        </p:txBody>
      </p:sp>
      <p:sp>
        <p:nvSpPr>
          <p:cNvPr id="4" name="Pladsholder til diasnummer 3"/>
          <p:cNvSpPr>
            <a:spLocks noGrp="1"/>
          </p:cNvSpPr>
          <p:nvPr>
            <p:ph type="sldNum" sz="quarter" idx="10"/>
          </p:nvPr>
        </p:nvSpPr>
        <p:spPr/>
        <p:txBody>
          <a:bodyPr/>
          <a:lstStyle/>
          <a:p>
            <a:fld id="{7962BB6B-1890-4E9B-BEBC-45809E3717FD}" type="slidenum">
              <a:rPr lang="da-DK" smtClean="0"/>
              <a:pPr/>
              <a:t>29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1206962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Lad os starte med det første:</a:t>
            </a:r>
            <a:r>
              <a:rPr lang="da-DK" baseline="0" dirty="0" smtClean="0"/>
              <a:t> Se om der er et energimærke: Hvis der er et, kan du se hvor stort energiforbruget er i huset. </a:t>
            </a:r>
          </a:p>
        </p:txBody>
      </p:sp>
      <p:sp>
        <p:nvSpPr>
          <p:cNvPr id="4" name="Pladsholder til diasnummer 3"/>
          <p:cNvSpPr>
            <a:spLocks noGrp="1"/>
          </p:cNvSpPr>
          <p:nvPr>
            <p:ph type="sldNum" sz="quarter" idx="10"/>
          </p:nvPr>
        </p:nvSpPr>
        <p:spPr/>
        <p:txBody>
          <a:bodyPr/>
          <a:lstStyle/>
          <a:p>
            <a:fld id="{D86EB439-EAFA-408D-8DE0-F452F1695A40}" type="slidenum">
              <a:rPr lang="da-DK" smtClean="0"/>
              <a:t>31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123230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86EB439-EAFA-408D-8DE0-F452F1695A40}" type="slidenum">
              <a:rPr lang="da-DK" smtClean="0"/>
              <a:t>34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48920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Energiforbruget til enfamiliehuse udgør ca. </a:t>
            </a:r>
            <a:r>
              <a:rPr lang="da-DK" dirty="0" err="1"/>
              <a:t>havldelen</a:t>
            </a:r>
            <a:r>
              <a:rPr lang="da-DK" dirty="0"/>
              <a:t> af det samlede energiforbrug til bygninger, 16 % går til etageboliger og 17 % til handel service mens det offentlige og industri står for ca. 9% hver. </a:t>
            </a:r>
          </a:p>
          <a:p>
            <a:r>
              <a:rPr lang="da-DK" dirty="0"/>
              <a:t>Der ligger altså et stort besparelsespotentiale og venter i  enfamiliehusene, og samtidig er det relativt ”nemt” (billigt) at gennemføre besparelserne hér. </a:t>
            </a:r>
          </a:p>
          <a:p>
            <a:r>
              <a:rPr lang="da-DK" dirty="0"/>
              <a:t>I hver enkel husholdning bruges 75 % af energien på varme og andre 11 % på varmt brugsvand, mens elektricitet står for 11 %. Hvis boligejerne virkelig vil gøre noget ved deres energiforbrug, så er der altså ingen vej udenom  at forbedre boligens klimaskærm og/eller varmeanlæg. </a:t>
            </a:r>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406801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Dette</a:t>
            </a:r>
            <a:r>
              <a:rPr lang="da-DK" baseline="0" dirty="0" smtClean="0"/>
              <a:t> regner du så ud – eller får at vide (olieforbrug) ude ved kunden. </a:t>
            </a:r>
          </a:p>
          <a:p>
            <a:r>
              <a:rPr lang="da-DK" baseline="0" dirty="0" smtClean="0"/>
              <a:t>Er det meget eller lidt, se skema..</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35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36358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963EBBE2-9111-4DC8-8D1D-88228422D337}" type="slidenum">
              <a:rPr lang="da-DK" smtClean="0"/>
              <a:t>36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138787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Dvs.</a:t>
            </a:r>
            <a:r>
              <a:rPr lang="da-DK" baseline="0" dirty="0" smtClean="0"/>
              <a:t> her er 130 m2 * 159 = 20.670 kWh, </a:t>
            </a:r>
          </a:p>
          <a:p>
            <a:endParaRPr lang="da-DK" baseline="0" dirty="0" smtClean="0"/>
          </a:p>
          <a:p>
            <a:r>
              <a:rPr lang="da-DK" baseline="0" dirty="0" smtClean="0"/>
              <a:t>Dvs. dette hus brugte relativt meget (200 kWh/m2)– det fortæller dig, at du skal være på vagt: Hvor er der </a:t>
            </a:r>
            <a:r>
              <a:rPr lang="da-DK" baseline="0" dirty="0" err="1" smtClean="0"/>
              <a:t>sparemuligheder</a:t>
            </a:r>
            <a:r>
              <a:rPr lang="da-DK" baseline="0" dirty="0" smtClean="0"/>
              <a:t>?</a:t>
            </a:r>
          </a:p>
          <a:p>
            <a:endParaRPr lang="da-DK" baseline="0" dirty="0" smtClean="0"/>
          </a:p>
          <a:p>
            <a:r>
              <a:rPr lang="da-DK" baseline="0" dirty="0" smtClean="0"/>
              <a:t>(men det kan også blive bedre end i skema ved at opgradere op </a:t>
            </a:r>
            <a:r>
              <a:rPr lang="da-DK" baseline="0" smtClean="0"/>
              <a:t>til BR10)</a:t>
            </a:r>
            <a:endParaRPr lang="da-DK" dirty="0" smtClean="0"/>
          </a:p>
          <a:p>
            <a:endParaRPr lang="da-DK" dirty="0"/>
          </a:p>
        </p:txBody>
      </p:sp>
      <p:sp>
        <p:nvSpPr>
          <p:cNvPr id="4" name="Pladsholder til diasnummer 3"/>
          <p:cNvSpPr>
            <a:spLocks noGrp="1"/>
          </p:cNvSpPr>
          <p:nvPr>
            <p:ph type="sldNum" sz="quarter" idx="10"/>
          </p:nvPr>
        </p:nvSpPr>
        <p:spPr/>
        <p:txBody>
          <a:bodyPr/>
          <a:lstStyle/>
          <a:p>
            <a:fld id="{D86EB439-EAFA-408D-8DE0-F452F1695A40}" type="slidenum">
              <a:rPr lang="da-DK" smtClean="0"/>
              <a:t>37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737738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err="1" smtClean="0"/>
              <a:t>Dvs</a:t>
            </a:r>
            <a:r>
              <a:rPr lang="da-DK" dirty="0" smtClean="0"/>
              <a:t> for vores 1974</a:t>
            </a:r>
            <a:r>
              <a:rPr lang="da-DK" baseline="0" dirty="0" smtClean="0"/>
              <a:t> hus 16 liter * 130m2=2080 liter svarende til 20800 kWh…</a:t>
            </a:r>
          </a:p>
          <a:p>
            <a:r>
              <a:rPr lang="da-DK" baseline="0" dirty="0" smtClean="0"/>
              <a:t>Men det kan komme længere ned end det. Lokaliser besparelsesmuligheder ved hjælp af tjeklisterne. </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38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2655496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Ved</a:t>
            </a:r>
            <a:r>
              <a:rPr lang="da-DK" baseline="0" dirty="0" smtClean="0"/>
              <a:t> at benytte de 4 lister, kan man få et hurtigt overblik over husets energimæssige tilstand. Når  tjeklisterne kombineres med energiløsningerne (næste modul), kan man også finde størrelsen på energibesparelserne</a:t>
            </a:r>
            <a:endParaRPr lang="da-DK" dirty="0"/>
          </a:p>
        </p:txBody>
      </p:sp>
      <p:sp>
        <p:nvSpPr>
          <p:cNvPr id="4" name="Pladsholder til diasnummer 3"/>
          <p:cNvSpPr>
            <a:spLocks noGrp="1"/>
          </p:cNvSpPr>
          <p:nvPr>
            <p:ph type="sldNum" sz="quarter" idx="10"/>
          </p:nvPr>
        </p:nvSpPr>
        <p:spPr/>
        <p:txBody>
          <a:bodyPr/>
          <a:lstStyle/>
          <a:p>
            <a:fld id="{D86EB439-EAFA-408D-8DE0-F452F1695A40}" type="slidenum">
              <a:rPr lang="da-DK" smtClean="0"/>
              <a:t>39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44526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BR 10: 50 kWh/m2 plus</a:t>
            </a:r>
            <a:r>
              <a:rPr lang="da-DK" baseline="0" dirty="0" smtClean="0"/>
              <a:t> 1600 kWh for hele bygningen</a:t>
            </a:r>
          </a:p>
          <a:p>
            <a:r>
              <a:rPr lang="da-DK" baseline="0" dirty="0" smtClean="0"/>
              <a:t>BR 15: </a:t>
            </a:r>
          </a:p>
          <a:p>
            <a:r>
              <a:rPr lang="da-DK" baseline="0" dirty="0" smtClean="0"/>
              <a:t>35 kWh/m2 plus 1600 kWh </a:t>
            </a:r>
          </a:p>
          <a:p>
            <a:r>
              <a:rPr lang="da-DK" baseline="0" dirty="0" smtClean="0"/>
              <a:t>BR 20: </a:t>
            </a:r>
            <a:br>
              <a:rPr lang="da-DK" baseline="0" dirty="0" smtClean="0"/>
            </a:br>
            <a:r>
              <a:rPr lang="da-DK" baseline="0" dirty="0" smtClean="0"/>
              <a:t>20  kWh/m2</a:t>
            </a:r>
          </a:p>
          <a:p>
            <a:endParaRPr lang="da-DK" dirty="0"/>
          </a:p>
        </p:txBody>
      </p:sp>
      <p:sp>
        <p:nvSpPr>
          <p:cNvPr id="4" name="Pladsholder til diasnummer 3"/>
          <p:cNvSpPr>
            <a:spLocks noGrp="1"/>
          </p:cNvSpPr>
          <p:nvPr>
            <p:ph type="sldNum" sz="quarter" idx="10"/>
          </p:nvPr>
        </p:nvSpPr>
        <p:spPr/>
        <p:txBody>
          <a:bodyPr/>
          <a:lstStyle/>
          <a:p>
            <a:fld id="{6A1D63B1-FB5F-4DD5-BBC2-6F3BD05A2730}" type="slidenum">
              <a:rPr lang="da-DK" smtClean="0"/>
              <a:pPr/>
              <a:t>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96812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Og overholdes det så i praksis…ja, det</a:t>
            </a:r>
            <a:r>
              <a:rPr lang="da-DK" baseline="0" dirty="0" smtClean="0"/>
              <a:t> ser det ud til. Men de ældre huse er jo heldigvis også blevet renoveret. </a:t>
            </a:r>
            <a:endParaRPr lang="da-DK" dirty="0"/>
          </a:p>
        </p:txBody>
      </p:sp>
      <p:sp>
        <p:nvSpPr>
          <p:cNvPr id="4" name="Pladsholder til diasnummer 3"/>
          <p:cNvSpPr>
            <a:spLocks noGrp="1"/>
          </p:cNvSpPr>
          <p:nvPr>
            <p:ph type="sldNum" sz="quarter" idx="10"/>
          </p:nvPr>
        </p:nvSpPr>
        <p:spPr/>
        <p:txBody>
          <a:bodyPr/>
          <a:lstStyle/>
          <a:p>
            <a:fld id="{D86EB439-EAFA-408D-8DE0-F452F1695A40}" type="slidenum">
              <a:rPr lang="da-DK" smtClean="0"/>
              <a:t>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73773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914332">
              <a:defRPr/>
            </a:pPr>
            <a:r>
              <a:rPr lang="da-DK" dirty="0"/>
              <a:t>Der er som sagt mange grunde til at spare på energien. Men det allervigtigste lige nu er, at afbrænding af fossile brændsler, kul olie og gas frigiver CO2, som er en såkaldt drivhusgas. Drivhusgasser ligger som en dyne i atmosfæren, og lader – som drivhusglas – solens kortbølgede stråling komme ind, mens den kun i begrænset omfang lader den langbølgede varmestråling, som solenergien omdannes til i atmosfæren, slippe ud igen. Dette er drivhuseffekten. Uden drivhuseffekten ville her være minus 15 grader på jorden, og  liv som vi kender det, ville ikke være muligt. Under ”normale” tilstande ryger der ligeså meget varme ud i rummet, som der kommer ind fra solen. Men gennem de sidste 100 år er koncentrationen af CO2 i atmosfæren steget i takt med afbrændingen af fossile brændsler, med det resultat, at varmen ikke kan slippe ud, og her er  i gennemsnit blevet 0, 8 grad varmere. Det har allerede medført ændringer i klimaet, så livsvilkårene er blevet vanskeligere for en række lande. Men hvad værre er: Hvis ikke vi reducerer udslippet af CO2 meget kraftigt, vil temperaturen stige mellem 4 og 6 grader. Alverdens forskere vurderer, at det er nødvendigt at holde </a:t>
            </a:r>
            <a:r>
              <a:rPr lang="da-DK" dirty="0" err="1"/>
              <a:t>temperaturstignigner</a:t>
            </a:r>
            <a:r>
              <a:rPr lang="da-DK" dirty="0"/>
              <a:t> under 2 grader, hvis jordens befolkning skal kunne indrette sig på klimaforandringerne.   </a:t>
            </a:r>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idehoved 5"/>
          <p:cNvSpPr>
            <a:spLocks noGrp="1"/>
          </p:cNvSpPr>
          <p:nvPr>
            <p:ph type="hdr" sz="quarter" idx="12"/>
          </p:nvPr>
        </p:nvSpPr>
        <p:spPr/>
        <p:txBody>
          <a:bodyPr/>
          <a:lstStyle/>
          <a:p>
            <a:endParaRPr lang="da-DK"/>
          </a:p>
        </p:txBody>
      </p:sp>
    </p:spTree>
    <p:extLst>
      <p:ext uri="{BB962C8B-B14F-4D97-AF65-F5344CB8AC3E}">
        <p14:creationId xmlns:p14="http://schemas.microsoft.com/office/powerpoint/2010/main" val="318839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latin typeface="+mn-lt"/>
                <a:ea typeface="+mn-ea"/>
                <a:cs typeface="+mn-cs"/>
              </a:rPr>
              <a:t>Der er som sagt mange grunde til at spare på energien. Men det allervigtigste </a:t>
            </a:r>
            <a:r>
              <a:rPr lang="da-DK" sz="1200" kern="1200" dirty="0" err="1" smtClean="0">
                <a:solidFill>
                  <a:schemeClr val="tx1"/>
                </a:solidFill>
                <a:latin typeface="+mn-lt"/>
                <a:ea typeface="+mn-ea"/>
                <a:cs typeface="+mn-cs"/>
              </a:rPr>
              <a:t>ligenu</a:t>
            </a:r>
            <a:r>
              <a:rPr lang="da-DK" sz="1200" kern="1200" dirty="0" smtClean="0">
                <a:solidFill>
                  <a:schemeClr val="tx1"/>
                </a:solidFill>
                <a:latin typeface="+mn-lt"/>
                <a:ea typeface="+mn-ea"/>
                <a:cs typeface="+mn-cs"/>
              </a:rPr>
              <a:t> er, at afbrænding af fossile brændsler, kul olie og gas frigiver CO2, som er en såkaldt drivhusgas. Drivhusgasser ligger som en dyne i atmosfæren, og lader – som drivhusglas – solens kortbølgede stråling komme ind, mens den kun i begrænset omfang lader den langbølgede varmestråling, som solenergien omdannes til i atmosfæren, slippe ud igen. Dette er drivhuseffekten. Uden drivhuseffekten ville her være minus 15 grader på jorden, og  liv som vi kender det, ville ikke være muligt. Under normale tilstande ryger der ligeså meget varme ud i rummet, som der kommer ind fra solen. Men gennem de sidste 100 år er koncentrationen af CO2 i atmosfæren steget i takt med afbrændingen af fossile brændsler, med det resultat, at varmen ikke kan slippe ud, og her er  i gennemsnit blevet 0, 8 grad varmere. Det har allerede medført ændringer i klimaet, så livsvilkårene er blevet vanskeligere for en række lande. Men hvad værre er: Hvis ikke vi reducerer udslippet af CO2 meget kraftigt, vil temperaturen stige mellem 4 og 6 grader. Alverdens forskere vurderer, at det er nødvendigt at holde </a:t>
            </a:r>
            <a:r>
              <a:rPr lang="da-DK" sz="1200" kern="1200" dirty="0" err="1" smtClean="0">
                <a:solidFill>
                  <a:schemeClr val="tx1"/>
                </a:solidFill>
                <a:latin typeface="+mn-lt"/>
                <a:ea typeface="+mn-ea"/>
                <a:cs typeface="+mn-cs"/>
              </a:rPr>
              <a:t>temperaturstignigner</a:t>
            </a:r>
            <a:r>
              <a:rPr lang="da-DK" sz="1200" kern="1200" dirty="0" smtClean="0">
                <a:solidFill>
                  <a:schemeClr val="tx1"/>
                </a:solidFill>
                <a:latin typeface="+mn-lt"/>
                <a:ea typeface="+mn-ea"/>
                <a:cs typeface="+mn-cs"/>
              </a:rPr>
              <a:t> under 2 grader, hvis jordens befolkning skal kunne indrette sig på klimaforandringerne.  </a:t>
            </a:r>
          </a:p>
          <a:p>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7</a:t>
            </a:fld>
            <a:endParaRPr lang="da-DK"/>
          </a:p>
        </p:txBody>
      </p:sp>
    </p:spTree>
    <p:extLst>
      <p:ext uri="{BB962C8B-B14F-4D97-AF65-F5344CB8AC3E}">
        <p14:creationId xmlns:p14="http://schemas.microsoft.com/office/powerpoint/2010/main" val="259195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18 ud af de sidste 19 år er på</a:t>
            </a:r>
            <a:r>
              <a:rPr lang="da-DK" baseline="0" dirty="0" smtClean="0"/>
              <a:t> top 19  over de varmeste år siden 1860</a:t>
            </a:r>
            <a:endParaRPr lang="da-DK" dirty="0"/>
          </a:p>
        </p:txBody>
      </p:sp>
      <p:sp>
        <p:nvSpPr>
          <p:cNvPr id="4" name="Pladsholder til diasnummer 3"/>
          <p:cNvSpPr>
            <a:spLocks noGrp="1"/>
          </p:cNvSpPr>
          <p:nvPr>
            <p:ph type="sldNum" sz="quarter" idx="10"/>
          </p:nvPr>
        </p:nvSpPr>
        <p:spPr/>
        <p:txBody>
          <a:bodyPr/>
          <a:lstStyle/>
          <a:p>
            <a:fld id="{7962BB6B-1890-4E9B-BEBC-45809E3717FD}" type="slidenum">
              <a:rPr lang="da-DK" smtClean="0"/>
              <a:pPr/>
              <a:t>8</a:t>
            </a:fld>
            <a:endParaRPr lang="da-DK"/>
          </a:p>
        </p:txBody>
      </p:sp>
    </p:spTree>
    <p:extLst>
      <p:ext uri="{BB962C8B-B14F-4D97-AF65-F5344CB8AC3E}">
        <p14:creationId xmlns:p14="http://schemas.microsoft.com/office/powerpoint/2010/main" val="409159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Middeltemperatur på ca. 9,4 °C</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9.4 °C er en halv grad varmere end temperaturniveauet i 2006-2015. Vores varme sommer taget i betragtning, virker det måske ikke som så meget, men klimatolog Mikael Scharling forklarer: ”Maj og sommeren har været varme, men 2018 startede relativt køligt, og der er udsigt til et rimeligt almindeligt efterår og december”. Ender vi på de 9.4 °C bliver 2018 det 3. varmeste år, siden de landsdækkende registreringer startede i 1873.</a:t>
            </a:r>
          </a:p>
          <a:p>
            <a:r>
              <a:rPr lang="da-DK" sz="1200" b="1" i="0" kern="1200" dirty="0" smtClean="0">
                <a:solidFill>
                  <a:schemeClr val="tx1"/>
                </a:solidFill>
                <a:effectLst/>
                <a:latin typeface="+mn-lt"/>
                <a:ea typeface="+mn-ea"/>
                <a:cs typeface="+mn-cs"/>
              </a:rPr>
              <a:t>Nedbørsum omkring 700 mm</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2018 bliver omkring 90 mm tørrere end gennemsnittet for 2006-2015. På trods af den ekstremt tørre periode fra maj til og med juli, ender året som forventet og som helhed ikke specielt tørt. Vi lander langt uden for top-10 over tørreste år siden de landsdækkende målinger begyndte i 1874.</a:t>
            </a:r>
          </a:p>
          <a:p>
            <a:r>
              <a:rPr lang="da-DK" sz="1200" b="1" i="0" kern="1200" dirty="0" smtClean="0">
                <a:solidFill>
                  <a:schemeClr val="tx1"/>
                </a:solidFill>
                <a:effectLst/>
                <a:latin typeface="+mn-lt"/>
                <a:ea typeface="+mn-ea"/>
                <a:cs typeface="+mn-cs"/>
              </a:rPr>
              <a:t>Solskinsum på små 1900 timer</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Hvis vi ender med at have tastet rigtigt på lommeregneren, får 2018 næsten 180 flere solskinstimer end perioden 2006-2015. ”De ekstremt mange solskinstimer i perioden fra maj til og med juli kan gøre, at 2018 sniger sig op på førstepladsen som solrigeste år overhovedet siden DMI begyndte at registrere solskin i 1920”, uddyber Mikael Scharling.</a:t>
            </a:r>
          </a:p>
          <a:p>
            <a:endParaRPr lang="da-DK" dirty="0"/>
          </a:p>
        </p:txBody>
      </p:sp>
      <p:sp>
        <p:nvSpPr>
          <p:cNvPr id="4" name="Pladsholder til slidenummer 3"/>
          <p:cNvSpPr>
            <a:spLocks noGrp="1"/>
          </p:cNvSpPr>
          <p:nvPr>
            <p:ph type="sldNum" sz="quarter" idx="10"/>
          </p:nvPr>
        </p:nvSpPr>
        <p:spPr/>
        <p:txBody>
          <a:bodyPr/>
          <a:lstStyle/>
          <a:p>
            <a:fld id="{7962BB6B-1890-4E9B-BEBC-45809E3717FD}" type="slidenum">
              <a:rPr lang="da-DK" smtClean="0"/>
              <a:pPr/>
              <a:t>9</a:t>
            </a:fld>
            <a:endParaRPr lang="da-DK"/>
          </a:p>
        </p:txBody>
      </p:sp>
    </p:spTree>
    <p:extLst>
      <p:ext uri="{BB962C8B-B14F-4D97-AF65-F5344CB8AC3E}">
        <p14:creationId xmlns:p14="http://schemas.microsoft.com/office/powerpoint/2010/main" val="254531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57364"/>
            <a:ext cx="7772400" cy="1470025"/>
          </a:xfrm>
        </p:spPr>
        <p:txBody>
          <a:bodyPr/>
          <a:lstStyle>
            <a:lvl1pPr algn="ctr">
              <a:defRPr/>
            </a:lvl1pPr>
          </a:lstStyle>
          <a:p>
            <a:r>
              <a:rPr lang="da-DK" dirty="0" smtClean="0"/>
              <a:t>Klik for at redigere titeltypografi i masteren</a:t>
            </a:r>
            <a:endParaRPr lang="da-DK" dirty="0"/>
          </a:p>
        </p:txBody>
      </p:sp>
      <p:sp>
        <p:nvSpPr>
          <p:cNvPr id="3" name="Undertitel 2"/>
          <p:cNvSpPr>
            <a:spLocks noGrp="1"/>
          </p:cNvSpPr>
          <p:nvPr>
            <p:ph type="subTitle" idx="1"/>
          </p:nvPr>
        </p:nvSpPr>
        <p:spPr>
          <a:xfrm>
            <a:off x="1371600" y="361313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lvl1pPr>
          </a:lstStyle>
          <a:p>
            <a:pPr>
              <a:defRPr/>
            </a:pPr>
            <a:fld id="{286A0C7A-B6AC-452F-A9E4-CA0D7DB52930}" type="datetimeFigureOut">
              <a:rPr lang="da-DK"/>
              <a:pPr>
                <a:defRPr/>
              </a:pPr>
              <a:t>24-06-2019</a:t>
            </a:fld>
            <a:endParaRPr lang="da-DK" dirty="0"/>
          </a:p>
        </p:txBody>
      </p:sp>
      <p:sp>
        <p:nvSpPr>
          <p:cNvPr id="5" name="Pladsholder til diasnummer 5"/>
          <p:cNvSpPr>
            <a:spLocks noGrp="1"/>
          </p:cNvSpPr>
          <p:nvPr>
            <p:ph type="sldNum" sz="quarter" idx="11"/>
          </p:nvPr>
        </p:nvSpPr>
        <p:spPr/>
        <p:txBody>
          <a:bodyPr/>
          <a:lstStyle>
            <a:lvl1pPr>
              <a:defRPr/>
            </a:lvl1pPr>
          </a:lstStyle>
          <a:p>
            <a:pPr>
              <a:defRPr/>
            </a:pPr>
            <a:fld id="{82EA6478-1C7C-4548-B32E-49AE1A3CBC73}" type="slidenum">
              <a:rPr lang="da-DK"/>
              <a:pPr>
                <a:defRPr/>
              </a:pPr>
              <a:t>‹nr.›</a:t>
            </a:fld>
            <a:endParaRPr lang="da-DK"/>
          </a:p>
        </p:txBody>
      </p:sp>
    </p:spTree>
    <p:extLst>
      <p:ext uri="{BB962C8B-B14F-4D97-AF65-F5344CB8AC3E}">
        <p14:creationId xmlns:p14="http://schemas.microsoft.com/office/powerpoint/2010/main" val="131773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32DE4C31-E9AC-4D09-8DD8-B2E185BCCF14}"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1742A671-5350-45BA-B6B7-A4AE2810AD6D}" type="slidenum">
              <a:rPr lang="da-DK"/>
              <a:pPr>
                <a:defRPr/>
              </a:pPr>
              <a:t>‹nr.›</a:t>
            </a:fld>
            <a:endParaRPr lang="da-DK"/>
          </a:p>
        </p:txBody>
      </p:sp>
    </p:spTree>
    <p:extLst>
      <p:ext uri="{BB962C8B-B14F-4D97-AF65-F5344CB8AC3E}">
        <p14:creationId xmlns:p14="http://schemas.microsoft.com/office/powerpoint/2010/main" val="170963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6FBC032B-85FC-4BEB-8501-2CB7BB765FAB}"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2A415B23-15E8-484C-A2FC-7C22ED014B7A}" type="slidenum">
              <a:rPr lang="da-DK"/>
              <a:pPr>
                <a:defRPr/>
              </a:pPr>
              <a:t>‹nr.›</a:t>
            </a:fld>
            <a:endParaRPr lang="da-DK"/>
          </a:p>
        </p:txBody>
      </p:sp>
    </p:spTree>
    <p:extLst>
      <p:ext uri="{BB962C8B-B14F-4D97-AF65-F5344CB8AC3E}">
        <p14:creationId xmlns:p14="http://schemas.microsoft.com/office/powerpoint/2010/main" val="156698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362DC0D0-60B5-4C4D-B5A6-954D863CFDFB}"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7F035BF9-3E31-4E6E-9BEB-EC2D99B9D06A}" type="slidenum">
              <a:rPr lang="da-DK"/>
              <a:pPr>
                <a:defRPr/>
              </a:pPr>
              <a:t>‹nr.›</a:t>
            </a:fld>
            <a:endParaRPr lang="da-DK"/>
          </a:p>
        </p:txBody>
      </p:sp>
    </p:spTree>
    <p:extLst>
      <p:ext uri="{BB962C8B-B14F-4D97-AF65-F5344CB8AC3E}">
        <p14:creationId xmlns:p14="http://schemas.microsoft.com/office/powerpoint/2010/main" val="261500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FCF9AF6E-682C-4D2D-91D6-84CBB80A577C}" type="datetimeFigureOut">
              <a:rPr lang="da-DK"/>
              <a:pPr>
                <a:defRPr/>
              </a:pPr>
              <a:t>24-06-2019</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79A0C1DE-4778-4F56-A52D-9C3F7131B503}" type="slidenum">
              <a:rPr lang="da-DK"/>
              <a:pPr>
                <a:defRPr/>
              </a:pPr>
              <a:t>‹nr.›</a:t>
            </a:fld>
            <a:endParaRPr lang="da-DK"/>
          </a:p>
        </p:txBody>
      </p:sp>
    </p:spTree>
    <p:extLst>
      <p:ext uri="{BB962C8B-B14F-4D97-AF65-F5344CB8AC3E}">
        <p14:creationId xmlns:p14="http://schemas.microsoft.com/office/powerpoint/2010/main" val="429458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F938ADCB-C493-47F1-A966-0C126803E336}" type="datetimeFigureOut">
              <a:rPr lang="da-DK"/>
              <a:pPr>
                <a:defRPr/>
              </a:pPr>
              <a:t>24-06-2019</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5D1F9736-0AFC-41C4-B4BD-DAD9C0804D33}" type="slidenum">
              <a:rPr lang="da-DK"/>
              <a:pPr>
                <a:defRPr/>
              </a:pPr>
              <a:t>‹nr.›</a:t>
            </a:fld>
            <a:endParaRPr lang="da-DK"/>
          </a:p>
        </p:txBody>
      </p:sp>
    </p:spTree>
    <p:extLst>
      <p:ext uri="{BB962C8B-B14F-4D97-AF65-F5344CB8AC3E}">
        <p14:creationId xmlns:p14="http://schemas.microsoft.com/office/powerpoint/2010/main" val="354696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6576C449-06CF-4FDF-A073-235F60943211}" type="datetimeFigureOut">
              <a:rPr lang="da-DK"/>
              <a:pPr>
                <a:defRPr/>
              </a:pPr>
              <a:t>24-06-2019</a:t>
            </a:fld>
            <a:endParaRPr lang="da-DK" dirty="0"/>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pPr>
              <a:defRPr/>
            </a:pPr>
            <a:fld id="{4E54B1AB-B92A-4D62-92C7-C3AB5A9A92FF}" type="slidenum">
              <a:rPr lang="da-DK"/>
              <a:pPr>
                <a:defRPr/>
              </a:pPr>
              <a:t>‹nr.›</a:t>
            </a:fld>
            <a:endParaRPr lang="da-DK"/>
          </a:p>
        </p:txBody>
      </p:sp>
    </p:spTree>
    <p:extLst>
      <p:ext uri="{BB962C8B-B14F-4D97-AF65-F5344CB8AC3E}">
        <p14:creationId xmlns:p14="http://schemas.microsoft.com/office/powerpoint/2010/main" val="131518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pPr>
              <a:defRPr/>
            </a:pPr>
            <a:fld id="{8D37D21C-98FA-4A36-831F-7099CB200E96}" type="datetimeFigureOut">
              <a:rPr lang="da-DK"/>
              <a:pPr>
                <a:defRPr/>
              </a:pPr>
              <a:t>24-06-2019</a:t>
            </a:fld>
            <a:endParaRPr lang="da-DK" dirty="0"/>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E2ADA8BE-A780-48ED-BB47-E84EE87A036B}" type="slidenum">
              <a:rPr lang="da-DK"/>
              <a:pPr>
                <a:defRPr/>
              </a:pPr>
              <a:t>‹nr.›</a:t>
            </a:fld>
            <a:endParaRPr lang="da-DK"/>
          </a:p>
        </p:txBody>
      </p:sp>
    </p:spTree>
    <p:extLst>
      <p:ext uri="{BB962C8B-B14F-4D97-AF65-F5344CB8AC3E}">
        <p14:creationId xmlns:p14="http://schemas.microsoft.com/office/powerpoint/2010/main" val="420641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C758F3B7-829C-4FF0-AFAF-665938329849}" type="datetimeFigureOut">
              <a:rPr lang="da-DK"/>
              <a:pPr>
                <a:defRPr/>
              </a:pPr>
              <a:t>24-06-2019</a:t>
            </a:fld>
            <a:endParaRPr lang="da-DK" dirty="0"/>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54222177-FE10-455E-BAB3-CB18EDB18D2A}" type="slidenum">
              <a:rPr lang="da-DK"/>
              <a:pPr>
                <a:defRPr/>
              </a:pPr>
              <a:t>‹nr.›</a:t>
            </a:fld>
            <a:endParaRPr lang="da-DK"/>
          </a:p>
        </p:txBody>
      </p:sp>
    </p:spTree>
    <p:extLst>
      <p:ext uri="{BB962C8B-B14F-4D97-AF65-F5344CB8AC3E}">
        <p14:creationId xmlns:p14="http://schemas.microsoft.com/office/powerpoint/2010/main" val="248978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1A203306-8237-4666-904E-71E7B708E14E}" type="datetimeFigureOut">
              <a:rPr lang="da-DK"/>
              <a:pPr>
                <a:defRPr/>
              </a:pPr>
              <a:t>24-06-2019</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793D2DE4-8001-4A4E-A17A-67D6EBA4593A}" type="slidenum">
              <a:rPr lang="da-DK"/>
              <a:pPr>
                <a:defRPr/>
              </a:pPr>
              <a:t>‹nr.›</a:t>
            </a:fld>
            <a:endParaRPr lang="da-DK"/>
          </a:p>
        </p:txBody>
      </p:sp>
    </p:spTree>
    <p:extLst>
      <p:ext uri="{BB962C8B-B14F-4D97-AF65-F5344CB8AC3E}">
        <p14:creationId xmlns:p14="http://schemas.microsoft.com/office/powerpoint/2010/main" val="716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0E5DC3B9-EEAA-4DFF-8D91-0D45C7A21939}" type="datetimeFigureOut">
              <a:rPr lang="da-DK"/>
              <a:pPr>
                <a:defRPr/>
              </a:pPr>
              <a:t>24-06-2019</a:t>
            </a:fld>
            <a:endParaRPr lang="da-DK" dirty="0"/>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67C7F71A-33B2-4E75-B8F6-7E3DF27B3FC8}" type="slidenum">
              <a:rPr lang="da-DK"/>
              <a:pPr>
                <a:defRPr/>
              </a:pPr>
              <a:t>‹nr.›</a:t>
            </a:fld>
            <a:endParaRPr lang="da-DK"/>
          </a:p>
        </p:txBody>
      </p:sp>
    </p:spTree>
    <p:extLst>
      <p:ext uri="{BB962C8B-B14F-4D97-AF65-F5344CB8AC3E}">
        <p14:creationId xmlns:p14="http://schemas.microsoft.com/office/powerpoint/2010/main" val="255666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357813" y="1857375"/>
            <a:ext cx="8334375" cy="879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ktangel 8"/>
          <p:cNvSpPr/>
          <p:nvPr userDrawn="1"/>
        </p:nvSpPr>
        <p:spPr>
          <a:xfrm>
            <a:off x="0" y="6535738"/>
            <a:ext cx="9429750" cy="6445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a:solidFill>
                <a:schemeClr val="tx1">
                  <a:lumMod val="50000"/>
                  <a:lumOff val="50000"/>
                </a:schemeClr>
              </a:solidFill>
            </a:endParaRPr>
          </a:p>
        </p:txBody>
      </p:sp>
      <p:sp>
        <p:nvSpPr>
          <p:cNvPr id="1028" name="Pladsholder til titel 1"/>
          <p:cNvSpPr>
            <a:spLocks noGrp="1"/>
          </p:cNvSpPr>
          <p:nvPr>
            <p:ph type="title"/>
          </p:nvPr>
        </p:nvSpPr>
        <p:spPr bwMode="auto">
          <a:xfrm>
            <a:off x="457200" y="120332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9" name="Pladsholder til tekst 2"/>
          <p:cNvSpPr>
            <a:spLocks noGrp="1"/>
          </p:cNvSpPr>
          <p:nvPr>
            <p:ph type="body" idx="1"/>
          </p:nvPr>
        </p:nvSpPr>
        <p:spPr bwMode="auto">
          <a:xfrm>
            <a:off x="457200" y="2528888"/>
            <a:ext cx="8229600" cy="325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typografi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4" name="Pladsholder til dato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F83303-41A4-4CB2-BC00-444DA3B8EC04}" type="datetimeFigureOut">
              <a:rPr lang="da-DK"/>
              <a:pPr>
                <a:defRPr/>
              </a:pPr>
              <a:t>24-06-2019</a:t>
            </a:fld>
            <a:endParaRPr lang="da-DK" dirty="0"/>
          </a:p>
        </p:txBody>
      </p:sp>
      <p:sp>
        <p:nvSpPr>
          <p:cNvPr id="5" name="Pladsholder til sidefod 4"/>
          <p:cNvSpPr>
            <a:spLocks noGrp="1"/>
          </p:cNvSpPr>
          <p:nvPr>
            <p:ph type="ftr" sz="quarter" idx="3"/>
          </p:nvPr>
        </p:nvSpPr>
        <p:spPr>
          <a:xfrm>
            <a:off x="3276600" y="6021388"/>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da-DK"/>
          </a:p>
        </p:txBody>
      </p:sp>
      <p:sp>
        <p:nvSpPr>
          <p:cNvPr id="6" name="Pladsholder til diasnumm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8836B2-9B23-4B96-BAD2-B7367340C218}" type="slidenum">
              <a:rPr lang="da-DK"/>
              <a:pPr>
                <a:defRPr/>
              </a:pPr>
              <a:t>‹nr.›</a:t>
            </a:fld>
            <a:endParaRPr lang="da-DK"/>
          </a:p>
        </p:txBody>
      </p:sp>
      <p:pic>
        <p:nvPicPr>
          <p:cNvPr id="1033" name="Picture 2"/>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6143625" y="142875"/>
            <a:ext cx="2709863"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kstboks 9"/>
          <p:cNvSpPr txBox="1"/>
          <p:nvPr userDrawn="1"/>
        </p:nvSpPr>
        <p:spPr>
          <a:xfrm>
            <a:off x="71438" y="6630988"/>
            <a:ext cx="9072562" cy="533400"/>
          </a:xfrm>
          <a:prstGeom prst="rect">
            <a:avLst/>
          </a:prstGeom>
          <a:noFill/>
        </p:spPr>
        <p:txBody>
          <a:bodyPr>
            <a:spAutoFit/>
          </a:bodyPr>
          <a:lstStyle/>
          <a:p>
            <a:pPr>
              <a:defRPr/>
            </a:pPr>
            <a:r>
              <a:rPr lang="da-DK" sz="1600" baseline="30000" dirty="0" err="1">
                <a:solidFill>
                  <a:schemeClr val="bg1"/>
                </a:solidFill>
              </a:rPr>
              <a:t>Videncenter</a:t>
            </a:r>
            <a:r>
              <a:rPr lang="da-DK" sz="1600" baseline="30000" dirty="0">
                <a:solidFill>
                  <a:schemeClr val="bg1"/>
                </a:solidFill>
              </a:rPr>
              <a:t> for energibesparelser i bygninger skaber viden om konkrete og praktiske muligheder for at reducere energiforbruget i bygninger. </a:t>
            </a:r>
          </a:p>
          <a:p>
            <a:pPr>
              <a:defRPr/>
            </a:pPr>
            <a:endParaRPr lang="da-DK"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b="1" kern="1200">
          <a:solidFill>
            <a:schemeClr val="tx1"/>
          </a:solidFill>
          <a:latin typeface="Trebuchet MS" pitchFamily="34" charset="0"/>
          <a:ea typeface="+mj-ea"/>
          <a:cs typeface="+mj-cs"/>
        </a:defRPr>
      </a:lvl1pPr>
      <a:lvl2pPr algn="l" rtl="0" eaLnBrk="0" fontAlgn="base" hangingPunct="0">
        <a:spcBef>
          <a:spcPct val="0"/>
        </a:spcBef>
        <a:spcAft>
          <a:spcPct val="0"/>
        </a:spcAft>
        <a:defRPr sz="4400" b="1">
          <a:solidFill>
            <a:schemeClr val="tx1"/>
          </a:solidFill>
          <a:latin typeface="Trebuchet MS" pitchFamily="34" charset="0"/>
        </a:defRPr>
      </a:lvl2pPr>
      <a:lvl3pPr algn="l" rtl="0" eaLnBrk="0" fontAlgn="base" hangingPunct="0">
        <a:spcBef>
          <a:spcPct val="0"/>
        </a:spcBef>
        <a:spcAft>
          <a:spcPct val="0"/>
        </a:spcAft>
        <a:defRPr sz="4400" b="1">
          <a:solidFill>
            <a:schemeClr val="tx1"/>
          </a:solidFill>
          <a:latin typeface="Trebuchet MS" pitchFamily="34" charset="0"/>
        </a:defRPr>
      </a:lvl3pPr>
      <a:lvl4pPr algn="l" rtl="0" eaLnBrk="0" fontAlgn="base" hangingPunct="0">
        <a:spcBef>
          <a:spcPct val="0"/>
        </a:spcBef>
        <a:spcAft>
          <a:spcPct val="0"/>
        </a:spcAft>
        <a:defRPr sz="4400" b="1">
          <a:solidFill>
            <a:schemeClr val="tx1"/>
          </a:solidFill>
          <a:latin typeface="Trebuchet MS" pitchFamily="34" charset="0"/>
        </a:defRPr>
      </a:lvl4pPr>
      <a:lvl5pPr algn="l" rtl="0" eaLnBrk="0" fontAlgn="base" hangingPunct="0">
        <a:spcBef>
          <a:spcPct val="0"/>
        </a:spcBef>
        <a:spcAft>
          <a:spcPct val="0"/>
        </a:spcAft>
        <a:defRPr sz="4400" b="1">
          <a:solidFill>
            <a:schemeClr val="tx1"/>
          </a:solidFill>
          <a:latin typeface="Trebuchet MS" pitchFamily="34" charset="0"/>
        </a:defRPr>
      </a:lvl5pPr>
      <a:lvl6pPr marL="457200" algn="l" rtl="0" fontAlgn="base">
        <a:spcBef>
          <a:spcPct val="0"/>
        </a:spcBef>
        <a:spcAft>
          <a:spcPct val="0"/>
        </a:spcAft>
        <a:defRPr sz="4400">
          <a:solidFill>
            <a:schemeClr val="tx1"/>
          </a:solidFill>
          <a:latin typeface="Trebuchet MS" pitchFamily="34" charset="0"/>
        </a:defRPr>
      </a:lvl6pPr>
      <a:lvl7pPr marL="914400" algn="l" rtl="0" fontAlgn="base">
        <a:spcBef>
          <a:spcPct val="0"/>
        </a:spcBef>
        <a:spcAft>
          <a:spcPct val="0"/>
        </a:spcAft>
        <a:defRPr sz="4400">
          <a:solidFill>
            <a:schemeClr val="tx1"/>
          </a:solidFill>
          <a:latin typeface="Trebuchet MS" pitchFamily="34" charset="0"/>
        </a:defRPr>
      </a:lvl7pPr>
      <a:lvl8pPr marL="1371600" algn="l" rtl="0" fontAlgn="base">
        <a:spcBef>
          <a:spcPct val="0"/>
        </a:spcBef>
        <a:spcAft>
          <a:spcPct val="0"/>
        </a:spcAft>
        <a:defRPr sz="4400">
          <a:solidFill>
            <a:schemeClr val="tx1"/>
          </a:solidFill>
          <a:latin typeface="Trebuchet MS" pitchFamily="34" charset="0"/>
        </a:defRPr>
      </a:lvl8pPr>
      <a:lvl9pPr marL="1828800" algn="l"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Trebuchet MS"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Trebuchet MS" pitchFamily="34" charset="0"/>
          <a:ea typeface="Tahoma" pitchFamily="34" charset="0"/>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Trebuchet MS"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Trebuchet MS"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byggeriogenergi.dk/energiloesninger/enfamiliehuse/tjeklister-til-bygningsgennemgang/tjeklister-boer-der-energirenover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cid:image008.png@01CAA348.427001D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92696"/>
            <a:ext cx="8229600" cy="1930226"/>
          </a:xfrm>
        </p:spPr>
        <p:txBody>
          <a:bodyPr>
            <a:normAutofit fontScale="90000"/>
          </a:bodyPr>
          <a:lstStyle/>
          <a:p>
            <a:r>
              <a:rPr lang="da-DK" dirty="0" smtClean="0"/>
              <a:t>Baggrund </a:t>
            </a:r>
            <a:r>
              <a:rPr lang="da-DK" dirty="0"/>
              <a:t>– </a:t>
            </a:r>
            <a:br>
              <a:rPr lang="da-DK" dirty="0"/>
            </a:br>
            <a:r>
              <a:rPr lang="da-DK" dirty="0"/>
              <a:t>Hvorfor </a:t>
            </a:r>
            <a:r>
              <a:rPr lang="da-DK" dirty="0" smtClean="0"/>
              <a:t>spare på energien – og hvorfor vedvarende energi</a:t>
            </a:r>
            <a:r>
              <a:rPr lang="da-DK" sz="4000" dirty="0" smtClean="0"/>
              <a:t/>
            </a:r>
            <a:br>
              <a:rPr lang="da-DK" sz="4000" dirty="0" smtClean="0"/>
            </a:br>
            <a:endParaRPr lang="da-DK" sz="4000" dirty="0"/>
          </a:p>
        </p:txBody>
      </p:sp>
      <p:sp>
        <p:nvSpPr>
          <p:cNvPr id="3" name="Pladsholder til indhold 2"/>
          <p:cNvSpPr>
            <a:spLocks noGrp="1"/>
          </p:cNvSpPr>
          <p:nvPr>
            <p:ph idx="1"/>
          </p:nvPr>
        </p:nvSpPr>
        <p:spPr/>
        <p:txBody>
          <a:bodyPr/>
          <a:lstStyle/>
          <a:p>
            <a:endParaRPr lang="da-DK" dirty="0" smtClean="0"/>
          </a:p>
          <a:p>
            <a:r>
              <a:rPr lang="da-DK" dirty="0" smtClean="0"/>
              <a:t>CO2 – drivhuseffekt - Klima</a:t>
            </a:r>
          </a:p>
          <a:p>
            <a:r>
              <a:rPr lang="da-DK" dirty="0" smtClean="0"/>
              <a:t>Forsyningssikkerhed</a:t>
            </a:r>
          </a:p>
          <a:p>
            <a:r>
              <a:rPr lang="da-DK" dirty="0" smtClean="0"/>
              <a:t>Økonomi</a:t>
            </a:r>
          </a:p>
          <a:p>
            <a:r>
              <a:rPr lang="da-DK" dirty="0" smtClean="0"/>
              <a:t>Bedre huse – indeklima m.m.</a:t>
            </a:r>
          </a:p>
        </p:txBody>
      </p:sp>
    </p:spTree>
    <p:extLst>
      <p:ext uri="{BB962C8B-B14F-4D97-AF65-F5344CB8AC3E}">
        <p14:creationId xmlns:p14="http://schemas.microsoft.com/office/powerpoint/2010/main" val="2857559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a:lstStyle/>
          <a:p>
            <a:r>
              <a:rPr lang="da-DK" dirty="0" smtClean="0"/>
              <a:t>Dødelighed pga. global opvarmning</a:t>
            </a:r>
            <a:endParaRPr lang="da-DK" dirty="0"/>
          </a:p>
        </p:txBody>
      </p:sp>
      <p:sp>
        <p:nvSpPr>
          <p:cNvPr id="3" name="Pladsholder til indhold 2"/>
          <p:cNvSpPr>
            <a:spLocks noGrp="1"/>
          </p:cNvSpPr>
          <p:nvPr>
            <p:ph idx="1"/>
          </p:nvPr>
        </p:nvSpPr>
        <p:spPr/>
        <p:txBody>
          <a:bodyPr/>
          <a:lstStyle/>
          <a:p>
            <a:endParaRPr lang="da-DK"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8363" b="17809"/>
          <a:stretch/>
        </p:blipFill>
        <p:spPr bwMode="auto">
          <a:xfrm>
            <a:off x="467544" y="1887794"/>
            <a:ext cx="7546801" cy="36870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kstboks 3"/>
          <p:cNvSpPr txBox="1"/>
          <p:nvPr/>
        </p:nvSpPr>
        <p:spPr>
          <a:xfrm>
            <a:off x="6479656" y="5601842"/>
            <a:ext cx="1512168" cy="246221"/>
          </a:xfrm>
          <a:prstGeom prst="rect">
            <a:avLst/>
          </a:prstGeom>
          <a:noFill/>
        </p:spPr>
        <p:txBody>
          <a:bodyPr wrap="square" rtlCol="0">
            <a:spAutoFit/>
          </a:bodyPr>
          <a:lstStyle/>
          <a:p>
            <a:r>
              <a:rPr lang="da-DK" sz="1000" dirty="0" smtClean="0"/>
              <a:t>Kilde WHO</a:t>
            </a:r>
            <a:endParaRPr lang="da-DK" sz="1000" dirty="0"/>
          </a:p>
        </p:txBody>
      </p:sp>
    </p:spTree>
    <p:extLst>
      <p:ext uri="{BB962C8B-B14F-4D97-AF65-F5344CB8AC3E}">
        <p14:creationId xmlns:p14="http://schemas.microsoft.com/office/powerpoint/2010/main" val="59740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80728"/>
            <a:ext cx="8229600" cy="566936"/>
          </a:xfrm>
        </p:spPr>
        <p:txBody>
          <a:bodyPr>
            <a:normAutofit fontScale="90000"/>
          </a:bodyPr>
          <a:lstStyle/>
          <a:p>
            <a:r>
              <a:rPr lang="da-DK" b="1" dirty="0" smtClean="0"/>
              <a:t>Hvorfor CO2-udslip </a:t>
            </a:r>
            <a:br>
              <a:rPr lang="da-DK" b="1" dirty="0" smtClean="0"/>
            </a:br>
            <a:r>
              <a:rPr lang="da-DK" b="1" dirty="0" smtClean="0"/>
              <a:t>fra fossile brændsler?</a:t>
            </a:r>
            <a:r>
              <a:rPr lang="da-DK" dirty="0" smtClean="0"/>
              <a:t/>
            </a:r>
            <a:br>
              <a:rPr lang="da-DK" dirty="0" smtClean="0"/>
            </a:br>
            <a:endParaRPr lang="da-DK" dirty="0"/>
          </a:p>
        </p:txBody>
      </p:sp>
      <p:sp>
        <p:nvSpPr>
          <p:cNvPr id="3" name="Pladsholder til indhold 2"/>
          <p:cNvSpPr>
            <a:spLocks noGrp="1"/>
          </p:cNvSpPr>
          <p:nvPr>
            <p:ph idx="1"/>
          </p:nvPr>
        </p:nvSpPr>
        <p:spPr>
          <a:xfrm>
            <a:off x="611560" y="2348880"/>
            <a:ext cx="7704856" cy="3168352"/>
          </a:xfrm>
        </p:spPr>
        <p:txBody>
          <a:bodyPr/>
          <a:lstStyle/>
          <a:p>
            <a:r>
              <a:rPr lang="da-DK" dirty="0" smtClean="0"/>
              <a:t>Planter skabes ved hjælp af fotosyntesen: </a:t>
            </a:r>
          </a:p>
          <a:p>
            <a:r>
              <a:rPr lang="da-DK" dirty="0" smtClean="0"/>
              <a:t>6 CO2 + 12 H2O + </a:t>
            </a:r>
            <a:r>
              <a:rPr lang="da-DK" dirty="0" err="1" smtClean="0"/>
              <a:t>lysenergi</a:t>
            </a:r>
            <a:r>
              <a:rPr lang="da-DK" dirty="0" smtClean="0"/>
              <a:t> </a:t>
            </a:r>
            <a:br>
              <a:rPr lang="da-DK" dirty="0" smtClean="0"/>
            </a:br>
            <a:r>
              <a:rPr lang="da-DK" dirty="0" smtClean="0"/>
              <a:t>= C6H12 + 6O2 + 6 h2O</a:t>
            </a:r>
          </a:p>
          <a:p>
            <a:r>
              <a:rPr lang="da-DK" dirty="0" smtClean="0"/>
              <a:t>Kultveilte og vand bliver under påvirkning</a:t>
            </a:r>
            <a:br>
              <a:rPr lang="da-DK" dirty="0" smtClean="0"/>
            </a:br>
            <a:r>
              <a:rPr lang="da-DK" dirty="0" smtClean="0"/>
              <a:t> af sollys til glukose, ilt og vand </a:t>
            </a:r>
          </a:p>
        </p:txBody>
      </p:sp>
    </p:spTree>
    <p:extLst>
      <p:ext uri="{BB962C8B-B14F-4D97-AF65-F5344CB8AC3E}">
        <p14:creationId xmlns:p14="http://schemas.microsoft.com/office/powerpoint/2010/main" val="29493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20688"/>
            <a:ext cx="7123807" cy="448816"/>
          </a:xfrm>
        </p:spPr>
        <p:txBody>
          <a:bodyPr/>
          <a:lstStyle/>
          <a:p>
            <a:r>
              <a:rPr lang="da-DK" dirty="0" smtClean="0"/>
              <a:t>CO₂-kredsløb</a:t>
            </a:r>
            <a:endParaRPr lang="da-DK" dirty="0"/>
          </a:p>
        </p:txBody>
      </p:sp>
      <p:pic>
        <p:nvPicPr>
          <p:cNvPr id="6" name="Pladsholder til indhold 5" descr="CO2-kredsløb_navn.jpg"/>
          <p:cNvPicPr>
            <a:picLocks noGrp="1" noChangeAspect="1"/>
          </p:cNvPicPr>
          <p:nvPr>
            <p:ph idx="1"/>
          </p:nvPr>
        </p:nvPicPr>
        <p:blipFill>
          <a:blip r:embed="rId3" cstate="print"/>
          <a:stretch>
            <a:fillRect/>
          </a:stretch>
        </p:blipFill>
        <p:spPr>
          <a:xfrm>
            <a:off x="827584" y="1221148"/>
            <a:ext cx="7272808" cy="5131644"/>
          </a:xfrm>
        </p:spPr>
      </p:pic>
    </p:spTree>
    <p:extLst>
      <p:ext uri="{BB962C8B-B14F-4D97-AF65-F5344CB8AC3E}">
        <p14:creationId xmlns:p14="http://schemas.microsoft.com/office/powerpoint/2010/main" val="263091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lstStyle/>
          <a:p>
            <a:r>
              <a:rPr lang="da-DK" dirty="0" smtClean="0"/>
              <a:t>Forbrænding: </a:t>
            </a:r>
          </a:p>
        </p:txBody>
      </p:sp>
      <p:sp>
        <p:nvSpPr>
          <p:cNvPr id="3" name="Pladsholder til indhold 2"/>
          <p:cNvSpPr>
            <a:spLocks noGrp="1"/>
          </p:cNvSpPr>
          <p:nvPr>
            <p:ph idx="1"/>
          </p:nvPr>
        </p:nvSpPr>
        <p:spPr>
          <a:xfrm>
            <a:off x="539552" y="1484784"/>
            <a:ext cx="8208911" cy="4608512"/>
          </a:xfrm>
        </p:spPr>
        <p:txBody>
          <a:bodyPr>
            <a:normAutofit fontScale="92500"/>
          </a:bodyPr>
          <a:lstStyle/>
          <a:p>
            <a:pPr marL="0" indent="0">
              <a:buNone/>
            </a:pPr>
            <a:r>
              <a:rPr lang="da-DK" dirty="0" smtClean="0"/>
              <a:t>Olie: </a:t>
            </a:r>
          </a:p>
          <a:p>
            <a:r>
              <a:rPr lang="da-DK" dirty="0" smtClean="0"/>
              <a:t>CH2 + 1,5 O2       CO2 + H2O + varme</a:t>
            </a:r>
          </a:p>
          <a:p>
            <a:pPr marL="0" indent="0">
              <a:buNone/>
            </a:pPr>
            <a:r>
              <a:rPr lang="en-US" dirty="0" smtClean="0"/>
              <a:t>Gas: </a:t>
            </a:r>
            <a:endParaRPr lang="da-DK" dirty="0" smtClean="0"/>
          </a:p>
          <a:p>
            <a:r>
              <a:rPr lang="en-US" dirty="0" smtClean="0"/>
              <a:t>CH4 + 2 O2         CO2 + 2 H2O + </a:t>
            </a:r>
            <a:r>
              <a:rPr lang="en-US" dirty="0" err="1" smtClean="0"/>
              <a:t>varme</a:t>
            </a:r>
            <a:endParaRPr lang="en-US" dirty="0" smtClean="0"/>
          </a:p>
          <a:p>
            <a:pPr marL="0" indent="0">
              <a:buNone/>
            </a:pPr>
            <a:r>
              <a:rPr lang="en-US" dirty="0" err="1" smtClean="0"/>
              <a:t>Træ</a:t>
            </a:r>
            <a:r>
              <a:rPr lang="en-US" dirty="0" smtClean="0"/>
              <a:t>:</a:t>
            </a:r>
          </a:p>
          <a:p>
            <a:r>
              <a:rPr lang="en-US" dirty="0" smtClean="0"/>
              <a:t>C6H12O6 + 6 O2        6 CO2 + 6 H2O + </a:t>
            </a:r>
            <a:r>
              <a:rPr lang="en-US" dirty="0" err="1" smtClean="0"/>
              <a:t>varme</a:t>
            </a:r>
            <a:endParaRPr lang="en-US" dirty="0" smtClean="0"/>
          </a:p>
          <a:p>
            <a:pPr marL="0" indent="0">
              <a:buNone/>
            </a:pPr>
            <a:r>
              <a:rPr lang="en-US" dirty="0" err="1" smtClean="0"/>
              <a:t>Kul</a:t>
            </a:r>
            <a:r>
              <a:rPr lang="en-US" dirty="0" smtClean="0"/>
              <a:t>:</a:t>
            </a:r>
          </a:p>
          <a:p>
            <a:r>
              <a:rPr lang="en-US" dirty="0" smtClean="0"/>
              <a:t>C  + O2           CO2  + </a:t>
            </a:r>
            <a:r>
              <a:rPr lang="en-US" dirty="0" err="1" smtClean="0"/>
              <a:t>varme</a:t>
            </a:r>
            <a:endParaRPr lang="da-DK" dirty="0" smtClean="0"/>
          </a:p>
          <a:p>
            <a:endParaRPr lang="da-DK" sz="1600" dirty="0"/>
          </a:p>
        </p:txBody>
      </p:sp>
      <p:sp>
        <p:nvSpPr>
          <p:cNvPr id="5" name="Højrepil 4"/>
          <p:cNvSpPr/>
          <p:nvPr/>
        </p:nvSpPr>
        <p:spPr>
          <a:xfrm>
            <a:off x="3419872" y="220486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6" name="Højrepil 5"/>
          <p:cNvSpPr/>
          <p:nvPr/>
        </p:nvSpPr>
        <p:spPr>
          <a:xfrm>
            <a:off x="2627784" y="558924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Højrepil 6"/>
          <p:cNvSpPr/>
          <p:nvPr/>
        </p:nvSpPr>
        <p:spPr>
          <a:xfrm>
            <a:off x="3131840" y="335699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Højrepil 7"/>
          <p:cNvSpPr/>
          <p:nvPr/>
        </p:nvSpPr>
        <p:spPr>
          <a:xfrm>
            <a:off x="3995936" y="45091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0116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CO</a:t>
            </a:r>
            <a:r>
              <a:rPr lang="da-DK" sz="2400" dirty="0" smtClean="0">
                <a:effectLst>
                  <a:outerShdw blurRad="38100" dist="38100" dir="2700000" algn="tl">
                    <a:srgbClr val="000000">
                      <a:alpha val="43137"/>
                    </a:srgbClr>
                  </a:outerShdw>
                </a:effectLst>
              </a:rPr>
              <a:t>2</a:t>
            </a:r>
            <a:r>
              <a:rPr lang="da-DK" dirty="0" smtClean="0"/>
              <a:t> – hvad med det</a:t>
            </a:r>
            <a:endParaRPr lang="da-DK" dirty="0"/>
          </a:p>
        </p:txBody>
      </p:sp>
      <p:sp>
        <p:nvSpPr>
          <p:cNvPr id="3" name="Pladsholder til indhold 2"/>
          <p:cNvSpPr>
            <a:spLocks noGrp="1"/>
          </p:cNvSpPr>
          <p:nvPr>
            <p:ph idx="1"/>
          </p:nvPr>
        </p:nvSpPr>
        <p:spPr>
          <a:xfrm>
            <a:off x="107504" y="2528888"/>
            <a:ext cx="9145016" cy="3257550"/>
          </a:xfrm>
        </p:spPr>
        <p:txBody>
          <a:bodyPr/>
          <a:lstStyle/>
          <a:p>
            <a:r>
              <a:rPr lang="da-DK" b="1" dirty="0"/>
              <a:t>CO</a:t>
            </a:r>
            <a:r>
              <a:rPr lang="da-DK" sz="1800" b="1" dirty="0"/>
              <a:t>2</a:t>
            </a:r>
            <a:r>
              <a:rPr lang="da-DK" b="1" dirty="0"/>
              <a:t>-udledning for forskellige opvarmningsformer:</a:t>
            </a:r>
          </a:p>
          <a:p>
            <a:r>
              <a:rPr lang="da-DK" sz="2400" dirty="0"/>
              <a:t>• Naturgas: 0,205 kg CO</a:t>
            </a:r>
            <a:r>
              <a:rPr lang="da-DK" sz="1400" dirty="0"/>
              <a:t>2</a:t>
            </a:r>
            <a:r>
              <a:rPr lang="da-DK" sz="2400" dirty="0"/>
              <a:t> pr. </a:t>
            </a:r>
            <a:r>
              <a:rPr lang="da-DK" sz="2400" dirty="0" smtClean="0"/>
              <a:t>kWh</a:t>
            </a:r>
            <a:r>
              <a:rPr lang="da-DK" sz="2800" b="1" dirty="0">
                <a:solidFill>
                  <a:srgbClr val="FF0000"/>
                </a:solidFill>
              </a:rPr>
              <a:t> </a:t>
            </a:r>
            <a:r>
              <a:rPr lang="da-DK" sz="2800" b="1" dirty="0" smtClean="0">
                <a:solidFill>
                  <a:srgbClr val="FF0000"/>
                </a:solidFill>
              </a:rPr>
              <a:t>= 1/5 kg CO</a:t>
            </a:r>
            <a:r>
              <a:rPr lang="da-DK" sz="2000" b="1" dirty="0" smtClean="0">
                <a:solidFill>
                  <a:srgbClr val="FF0000"/>
                </a:solidFill>
              </a:rPr>
              <a:t>2</a:t>
            </a:r>
            <a:r>
              <a:rPr lang="da-DK" sz="2800" b="1" dirty="0" smtClean="0">
                <a:solidFill>
                  <a:srgbClr val="FF0000"/>
                </a:solidFill>
              </a:rPr>
              <a:t> pr. kWh</a:t>
            </a:r>
            <a:endParaRPr lang="da-DK" sz="2800" b="1" dirty="0">
              <a:solidFill>
                <a:srgbClr val="FF0000"/>
              </a:solidFill>
            </a:endParaRPr>
          </a:p>
          <a:p>
            <a:r>
              <a:rPr lang="nb-NO" sz="2400" dirty="0"/>
              <a:t>• Fyringsolie: 0,265 kg CO</a:t>
            </a:r>
            <a:r>
              <a:rPr lang="nb-NO" sz="1400" dirty="0"/>
              <a:t>2</a:t>
            </a:r>
            <a:r>
              <a:rPr lang="nb-NO" sz="2400" dirty="0"/>
              <a:t> pr. </a:t>
            </a:r>
            <a:r>
              <a:rPr lang="nb-NO" sz="2400" dirty="0" smtClean="0"/>
              <a:t>kWh</a:t>
            </a:r>
            <a:r>
              <a:rPr lang="da-DK" sz="2400" b="1" dirty="0">
                <a:solidFill>
                  <a:srgbClr val="FF0000"/>
                </a:solidFill>
              </a:rPr>
              <a:t> </a:t>
            </a:r>
            <a:r>
              <a:rPr lang="da-DK" sz="2400" b="1" dirty="0" smtClean="0">
                <a:solidFill>
                  <a:srgbClr val="FF0000"/>
                </a:solidFill>
              </a:rPr>
              <a:t>= 1/4 </a:t>
            </a:r>
            <a:r>
              <a:rPr lang="da-DK" sz="2400" b="1" dirty="0">
                <a:solidFill>
                  <a:srgbClr val="FF0000"/>
                </a:solidFill>
              </a:rPr>
              <a:t>kg CO</a:t>
            </a:r>
            <a:r>
              <a:rPr lang="da-DK" sz="1800" b="1" dirty="0">
                <a:solidFill>
                  <a:srgbClr val="FF0000"/>
                </a:solidFill>
              </a:rPr>
              <a:t>2</a:t>
            </a:r>
            <a:r>
              <a:rPr lang="da-DK" sz="2400" b="1" dirty="0">
                <a:solidFill>
                  <a:srgbClr val="FF0000"/>
                </a:solidFill>
              </a:rPr>
              <a:t> pr. kWh</a:t>
            </a:r>
            <a:endParaRPr lang="nb-NO" sz="2400" dirty="0"/>
          </a:p>
          <a:p>
            <a:r>
              <a:rPr lang="da-DK" sz="2400" dirty="0" smtClean="0"/>
              <a:t>• Fjernvarme: 0,115 kg CO</a:t>
            </a:r>
            <a:r>
              <a:rPr lang="da-DK" sz="1400" dirty="0" smtClean="0"/>
              <a:t>2</a:t>
            </a:r>
            <a:r>
              <a:rPr lang="da-DK" sz="2400" dirty="0" smtClean="0"/>
              <a:t> pr. KWh</a:t>
            </a:r>
          </a:p>
          <a:p>
            <a:r>
              <a:rPr lang="pl-PL" sz="2400" dirty="0" smtClean="0"/>
              <a:t>• </a:t>
            </a:r>
            <a:r>
              <a:rPr lang="pl-PL" sz="2400" dirty="0"/>
              <a:t>El: </a:t>
            </a:r>
            <a:r>
              <a:rPr lang="pl-PL" sz="2400" dirty="0" smtClean="0"/>
              <a:t>0,</a:t>
            </a:r>
            <a:r>
              <a:rPr lang="da-DK" sz="2400" dirty="0" smtClean="0"/>
              <a:t>440</a:t>
            </a:r>
            <a:r>
              <a:rPr lang="pl-PL" sz="2400" dirty="0" smtClean="0"/>
              <a:t> </a:t>
            </a:r>
            <a:r>
              <a:rPr lang="pl-PL" sz="2400" dirty="0"/>
              <a:t>kg CO</a:t>
            </a:r>
            <a:r>
              <a:rPr lang="pl-PL" sz="1400" dirty="0"/>
              <a:t>2</a:t>
            </a:r>
            <a:r>
              <a:rPr lang="pl-PL" sz="2400" dirty="0"/>
              <a:t> pr. kWh</a:t>
            </a:r>
            <a:endParaRPr lang="da-DK" sz="2400" dirty="0"/>
          </a:p>
        </p:txBody>
      </p:sp>
    </p:spTree>
    <p:extLst>
      <p:ext uri="{BB962C8B-B14F-4D97-AF65-F5344CB8AC3E}">
        <p14:creationId xmlns:p14="http://schemas.microsoft.com/office/powerpoint/2010/main" val="49428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540" y="692696"/>
            <a:ext cx="8229600" cy="1143000"/>
          </a:xfrm>
        </p:spPr>
        <p:txBody>
          <a:bodyPr/>
          <a:lstStyle/>
          <a:p>
            <a:r>
              <a:rPr lang="da-DK" dirty="0"/>
              <a:t>Men også andre grunde end CO2:</a:t>
            </a:r>
            <a:br>
              <a:rPr lang="da-DK" dirty="0"/>
            </a:br>
            <a:endParaRPr lang="da-DK" dirty="0"/>
          </a:p>
        </p:txBody>
      </p:sp>
      <p:sp>
        <p:nvSpPr>
          <p:cNvPr id="3" name="Pladsholder til indhold 2"/>
          <p:cNvSpPr>
            <a:spLocks noGrp="1"/>
          </p:cNvSpPr>
          <p:nvPr>
            <p:ph idx="1"/>
          </p:nvPr>
        </p:nvSpPr>
        <p:spPr>
          <a:xfrm>
            <a:off x="179512" y="1600200"/>
            <a:ext cx="8507288" cy="4525963"/>
          </a:xfrm>
        </p:spPr>
        <p:txBody>
          <a:bodyPr>
            <a:normAutofit/>
          </a:bodyPr>
          <a:lstStyle/>
          <a:p>
            <a:r>
              <a:rPr lang="da-DK" dirty="0" smtClean="0"/>
              <a:t>Forsyningssikkerhed</a:t>
            </a:r>
          </a:p>
          <a:p>
            <a:r>
              <a:rPr lang="da-DK" dirty="0" smtClean="0"/>
              <a:t>miljø</a:t>
            </a:r>
            <a:endParaRPr lang="da-DK" dirty="0" smtClean="0"/>
          </a:p>
          <a:p>
            <a:r>
              <a:rPr lang="da-DK" dirty="0" smtClean="0"/>
              <a:t>Økonomi</a:t>
            </a:r>
            <a:endParaRPr lang="da-DK" dirty="0" smtClean="0"/>
          </a:p>
          <a:p>
            <a:r>
              <a:rPr lang="da-DK" dirty="0" smtClean="0"/>
              <a:t>Renovering</a:t>
            </a:r>
          </a:p>
          <a:p>
            <a:r>
              <a:rPr lang="da-DK" dirty="0" smtClean="0"/>
              <a:t>Indeklima</a:t>
            </a:r>
          </a:p>
          <a:p>
            <a:pPr marL="0" indent="0">
              <a:buNone/>
            </a:pPr>
            <a:endParaRPr lang="da-DK" dirty="0" smtClean="0"/>
          </a:p>
          <a:p>
            <a:pPr>
              <a:buNone/>
            </a:pPr>
            <a:endParaRPr lang="da-DK" dirty="0" smtClean="0"/>
          </a:p>
        </p:txBody>
      </p:sp>
      <p:pic>
        <p:nvPicPr>
          <p:cNvPr id="5" name="Billede 4" descr="CO2-kredsløb_navn.jpg"/>
          <p:cNvPicPr/>
          <p:nvPr/>
        </p:nvPicPr>
        <p:blipFill>
          <a:blip r:embed="rId3" cstate="print"/>
          <a:stretch>
            <a:fillRect/>
          </a:stretch>
        </p:blipFill>
        <p:spPr>
          <a:xfrm>
            <a:off x="3779912" y="2708920"/>
            <a:ext cx="5086350" cy="3588651"/>
          </a:xfrm>
          <a:prstGeom prst="rect">
            <a:avLst/>
          </a:prstGeom>
        </p:spPr>
      </p:pic>
    </p:spTree>
    <p:extLst>
      <p:ext uri="{BB962C8B-B14F-4D97-AF65-F5344CB8AC3E}">
        <p14:creationId xmlns:p14="http://schemas.microsoft.com/office/powerpoint/2010/main" val="4029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a:t>
            </a:r>
            <a:r>
              <a:rPr lang="da-DK" dirty="0" smtClean="0"/>
              <a:t>arme i bygninger</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40% af energiforbruget i bygninger</a:t>
            </a:r>
          </a:p>
          <a:p>
            <a:r>
              <a:rPr lang="da-DK" dirty="0" smtClean="0"/>
              <a:t> Det er muligt at skære mellem 20- 40 % af varmeregningen i eksisterende byggeri.</a:t>
            </a:r>
          </a:p>
          <a:p>
            <a:r>
              <a:rPr lang="da-DK" dirty="0" smtClean="0"/>
              <a:t>Halvdelen af forbruget ligger på </a:t>
            </a:r>
            <a:r>
              <a:rPr lang="da-DK" dirty="0" err="1" smtClean="0"/>
              <a:t>énfamiliehuse</a:t>
            </a:r>
            <a:endParaRPr lang="da-DK" dirty="0" smtClean="0"/>
          </a:p>
          <a:p>
            <a:r>
              <a:rPr lang="da-DK" dirty="0" smtClean="0"/>
              <a:t>Ved let renovering opgaver for 200 </a:t>
            </a:r>
            <a:r>
              <a:rPr lang="da-DK" dirty="0" err="1" smtClean="0"/>
              <a:t>mia</a:t>
            </a:r>
            <a:endParaRPr lang="da-DK" dirty="0" smtClean="0"/>
          </a:p>
          <a:p>
            <a:r>
              <a:rPr lang="da-DK" dirty="0" smtClean="0"/>
              <a:t>Meget at hente på både klimaskærm og teknik</a:t>
            </a:r>
          </a:p>
          <a:p>
            <a:r>
              <a:rPr lang="da-DK" dirty="0" smtClean="0"/>
              <a:t>Samtidig med renovering på klimaskærm</a:t>
            </a:r>
          </a:p>
          <a:p>
            <a:r>
              <a:rPr lang="da-DK" dirty="0" smtClean="0"/>
              <a:t>Tekniske installationer</a:t>
            </a:r>
            <a:endParaRPr lang="da-DK" dirty="0"/>
          </a:p>
        </p:txBody>
      </p:sp>
      <p:sp>
        <p:nvSpPr>
          <p:cNvPr id="4" name="Pladsholder til diasnummer 3"/>
          <p:cNvSpPr>
            <a:spLocks noGrp="1"/>
          </p:cNvSpPr>
          <p:nvPr>
            <p:ph type="sldNum" sz="quarter" idx="4294967295"/>
          </p:nvPr>
        </p:nvSpPr>
        <p:spPr>
          <a:xfrm>
            <a:off x="6553200" y="6492875"/>
            <a:ext cx="2133600" cy="365125"/>
          </a:xfrm>
        </p:spPr>
        <p:txBody>
          <a:bodyPr/>
          <a:lstStyle/>
          <a:p>
            <a:pPr>
              <a:defRPr/>
            </a:pPr>
            <a:fld id="{89D5EE2D-8EE1-4FDD-A7BD-1B4E094CBED6}" type="slidenum">
              <a:rPr lang="da-DK" smtClean="0"/>
              <a:pPr>
                <a:defRPr/>
              </a:pPr>
              <a:t>16</a:t>
            </a:fld>
            <a:endParaRPr lang="da-DK"/>
          </a:p>
        </p:txBody>
      </p:sp>
    </p:spTree>
    <p:extLst>
      <p:ext uri="{BB962C8B-B14F-4D97-AF65-F5344CB8AC3E}">
        <p14:creationId xmlns:p14="http://schemas.microsoft.com/office/powerpoint/2010/main" val="171342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500046"/>
            <a:ext cx="8229600" cy="1143000"/>
          </a:xfrm>
        </p:spPr>
        <p:txBody>
          <a:bodyPr/>
          <a:lstStyle/>
          <a:p>
            <a:r>
              <a:rPr lang="da-DK" dirty="0" smtClean="0"/>
              <a:t>Hvad kan vi gøre?</a:t>
            </a:r>
            <a:endParaRPr lang="da-DK" dirty="0"/>
          </a:p>
        </p:txBody>
      </p:sp>
      <p:sp>
        <p:nvSpPr>
          <p:cNvPr id="3" name="Pladsholder til indhold 2"/>
          <p:cNvSpPr>
            <a:spLocks noGrp="1"/>
          </p:cNvSpPr>
          <p:nvPr>
            <p:ph idx="1"/>
          </p:nvPr>
        </p:nvSpPr>
        <p:spPr>
          <a:xfrm>
            <a:off x="539552" y="1772816"/>
            <a:ext cx="6951663" cy="541687"/>
          </a:xfrm>
        </p:spPr>
        <p:txBody>
          <a:bodyPr/>
          <a:lstStyle/>
          <a:p>
            <a:r>
              <a:rPr lang="da-DK" sz="2000" dirty="0" smtClean="0"/>
              <a:t>Spare på energien</a:t>
            </a:r>
          </a:p>
          <a:p>
            <a:r>
              <a:rPr lang="da-DK" sz="2000" dirty="0" smtClean="0"/>
              <a:t>Bruge vedvarende energi</a:t>
            </a:r>
            <a:endParaRPr lang="da-DK" sz="2000" dirty="0"/>
          </a:p>
        </p:txBody>
      </p:sp>
      <p:pic>
        <p:nvPicPr>
          <p:cNvPr id="4" name="Billede 3" descr="Marts_april_09 036.jpg"/>
          <p:cNvPicPr>
            <a:picLocks noChangeAspect="1"/>
          </p:cNvPicPr>
          <p:nvPr/>
        </p:nvPicPr>
        <p:blipFill>
          <a:blip r:embed="rId3" cstate="print"/>
          <a:stretch>
            <a:fillRect/>
          </a:stretch>
        </p:blipFill>
        <p:spPr>
          <a:xfrm>
            <a:off x="5072066" y="1071546"/>
            <a:ext cx="3493306" cy="2619980"/>
          </a:xfrm>
          <a:prstGeom prst="rect">
            <a:avLst/>
          </a:prstGeom>
        </p:spPr>
      </p:pic>
      <p:pic>
        <p:nvPicPr>
          <p:cNvPr id="6" name="Billede 5" descr="Marts_april_09 037.jpg"/>
          <p:cNvPicPr>
            <a:picLocks noChangeAspect="1"/>
          </p:cNvPicPr>
          <p:nvPr/>
        </p:nvPicPr>
        <p:blipFill>
          <a:blip r:embed="rId4" cstate="print"/>
          <a:stretch>
            <a:fillRect/>
          </a:stretch>
        </p:blipFill>
        <p:spPr>
          <a:xfrm>
            <a:off x="928662" y="2928934"/>
            <a:ext cx="3493306" cy="2619980"/>
          </a:xfrm>
          <a:prstGeom prst="rect">
            <a:avLst/>
          </a:prstGeom>
        </p:spPr>
      </p:pic>
      <p:sp>
        <p:nvSpPr>
          <p:cNvPr id="5" name="Tekstboks 4"/>
          <p:cNvSpPr txBox="1"/>
          <p:nvPr/>
        </p:nvSpPr>
        <p:spPr>
          <a:xfrm>
            <a:off x="4860032" y="4581128"/>
            <a:ext cx="3254831" cy="1569660"/>
          </a:xfrm>
          <a:prstGeom prst="rect">
            <a:avLst/>
          </a:prstGeom>
          <a:noFill/>
        </p:spPr>
        <p:txBody>
          <a:bodyPr wrap="square" rtlCol="0">
            <a:spAutoFit/>
          </a:bodyPr>
          <a:lstStyle/>
          <a:p>
            <a:r>
              <a:rPr lang="da-DK" sz="2400" dirty="0" smtClean="0">
                <a:latin typeface="Trebuchet MS"/>
                <a:cs typeface="Trebuchet MS"/>
              </a:rPr>
              <a:t>-men først vil vi undersøge, hvor meget energi, der bruges i huset  </a:t>
            </a:r>
            <a:endParaRPr lang="da-DK" sz="2400" dirty="0">
              <a:latin typeface="Trebuchet MS"/>
              <a:cs typeface="Trebuchet MS"/>
            </a:endParaRPr>
          </a:p>
        </p:txBody>
      </p:sp>
      <p:cxnSp>
        <p:nvCxnSpPr>
          <p:cNvPr id="8" name="Lige pilforbindelse 7"/>
          <p:cNvCxnSpPr/>
          <p:nvPr/>
        </p:nvCxnSpPr>
        <p:spPr>
          <a:xfrm>
            <a:off x="3851920" y="1916832"/>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Lige pilforbindelse 9"/>
          <p:cNvCxnSpPr/>
          <p:nvPr/>
        </p:nvCxnSpPr>
        <p:spPr>
          <a:xfrm flipH="1">
            <a:off x="2195736" y="2636912"/>
            <a:ext cx="72008" cy="292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42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1143000"/>
          </a:xfrm>
        </p:spPr>
        <p:txBody>
          <a:bodyPr/>
          <a:lstStyle/>
          <a:p>
            <a:r>
              <a:rPr lang="da-DK" dirty="0" smtClean="0"/>
              <a:t>Metode – tjek energiforbruget</a:t>
            </a:r>
            <a:endParaRPr lang="da-DK" dirty="0"/>
          </a:p>
        </p:txBody>
      </p:sp>
      <p:sp>
        <p:nvSpPr>
          <p:cNvPr id="3" name="Pladsholder til indhold 2"/>
          <p:cNvSpPr>
            <a:spLocks noGrp="1"/>
          </p:cNvSpPr>
          <p:nvPr>
            <p:ph idx="1"/>
          </p:nvPr>
        </p:nvSpPr>
        <p:spPr>
          <a:xfrm>
            <a:off x="467544" y="1556792"/>
            <a:ext cx="8229600" cy="3257550"/>
          </a:xfrm>
        </p:spPr>
        <p:txBody>
          <a:bodyPr>
            <a:noAutofit/>
          </a:bodyPr>
          <a:lstStyle/>
          <a:p>
            <a:pPr marL="0" indent="0">
              <a:buNone/>
            </a:pPr>
            <a:r>
              <a:rPr lang="da-DK" sz="2800" b="1" dirty="0" smtClean="0"/>
              <a:t>Energibesparelsesforløb: </a:t>
            </a:r>
            <a:endParaRPr lang="da-DK" sz="2800" dirty="0" smtClean="0"/>
          </a:p>
          <a:p>
            <a:pPr lvl="0"/>
            <a:r>
              <a:rPr lang="da-DK" sz="2800" dirty="0" smtClean="0"/>
              <a:t>Find evt. ud af hvor stor energiforbruget er nu</a:t>
            </a:r>
          </a:p>
          <a:p>
            <a:pPr lvl="0"/>
            <a:r>
              <a:rPr lang="da-DK" sz="2800" dirty="0" smtClean="0"/>
              <a:t>Sammenlign energiforbruget med andre huse (nøgletal)</a:t>
            </a:r>
          </a:p>
          <a:p>
            <a:pPr lvl="0"/>
            <a:r>
              <a:rPr lang="da-DK" sz="2800" dirty="0" smtClean="0"/>
              <a:t>Hvis energiforbruget er stort er der  i hvert fald energibesparelser at hente</a:t>
            </a:r>
          </a:p>
          <a:p>
            <a:pPr marL="0" lvl="0" indent="0">
              <a:buNone/>
            </a:pPr>
            <a:r>
              <a:rPr lang="da-DK" sz="2800" dirty="0" smtClean="0"/>
              <a:t>Derefter brug tjeklisterne til at finde  energibesparelser på hhv.  klimaskærm og tekniske installationer </a:t>
            </a:r>
          </a:p>
          <a:p>
            <a:pPr lvl="0"/>
            <a:r>
              <a:rPr lang="da-DK" sz="2800" dirty="0" smtClean="0"/>
              <a:t>(Beregn evt. energibesparelser (modul 2))</a:t>
            </a:r>
          </a:p>
          <a:p>
            <a:endParaRPr lang="da-DK" sz="2800" dirty="0"/>
          </a:p>
        </p:txBody>
      </p:sp>
    </p:spTree>
    <p:extLst>
      <p:ext uri="{BB962C8B-B14F-4D97-AF65-F5344CB8AC3E}">
        <p14:creationId xmlns:p14="http://schemas.microsoft.com/office/powerpoint/2010/main" val="3204561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95536" y="1124744"/>
            <a:ext cx="8604447" cy="3456384"/>
          </a:xfrm>
        </p:spPr>
        <p:txBody>
          <a:bodyPr/>
          <a:lstStyle/>
          <a:p>
            <a:pPr marL="0" indent="0">
              <a:buNone/>
            </a:pPr>
            <a:r>
              <a:rPr lang="da-DK" sz="3600" b="1" dirty="0" smtClean="0">
                <a:solidFill>
                  <a:schemeClr val="tx1"/>
                </a:solidFill>
              </a:rPr>
              <a:t>Find husets energiforbrug</a:t>
            </a:r>
          </a:p>
          <a:p>
            <a:pPr lvl="1"/>
            <a:r>
              <a:rPr lang="da-DK" dirty="0" smtClean="0"/>
              <a:t>Spørg efter olieregning – gasregning - fjernvarmeregning – </a:t>
            </a:r>
          </a:p>
          <a:p>
            <a:pPr lvl="1"/>
            <a:r>
              <a:rPr lang="da-DK" dirty="0" smtClean="0"/>
              <a:t>Tjek om der bruges supplerende varme: Brænde – træpiller</a:t>
            </a:r>
          </a:p>
          <a:p>
            <a:pPr lvl="1"/>
            <a:r>
              <a:rPr lang="da-DK" dirty="0" smtClean="0"/>
              <a:t>Skriv ind i skemaet og omregn til kWh</a:t>
            </a:r>
          </a:p>
          <a:p>
            <a:pPr lvl="1"/>
            <a:r>
              <a:rPr lang="da-DK" dirty="0" smtClean="0"/>
              <a:t>Sammenlig med tabel for varmeforbrug for huse gennem tiderne </a:t>
            </a:r>
            <a:endParaRPr lang="da-DK" dirty="0"/>
          </a:p>
        </p:txBody>
      </p:sp>
    </p:spTree>
    <p:extLst>
      <p:ext uri="{BB962C8B-B14F-4D97-AF65-F5344CB8AC3E}">
        <p14:creationId xmlns:p14="http://schemas.microsoft.com/office/powerpoint/2010/main" val="38932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Potentialet - mulighederne</a:t>
            </a:r>
            <a:endParaRPr lang="da-DK" dirty="0"/>
          </a:p>
        </p:txBody>
      </p:sp>
      <p:sp>
        <p:nvSpPr>
          <p:cNvPr id="3" name="Pladsholder til indhold 2"/>
          <p:cNvSpPr>
            <a:spLocks noGrp="1"/>
          </p:cNvSpPr>
          <p:nvPr>
            <p:ph idx="1"/>
          </p:nvPr>
        </p:nvSpPr>
        <p:spPr/>
        <p:txBody>
          <a:bodyPr/>
          <a:lstStyle/>
          <a:p>
            <a:r>
              <a:rPr lang="da-DK" dirty="0" smtClean="0"/>
              <a:t>40 % af energien bruges i bygninger</a:t>
            </a:r>
          </a:p>
          <a:p>
            <a:r>
              <a:rPr lang="da-DK" dirty="0" smtClean="0"/>
              <a:t>Heraf bruges halvdelen i enfamiliehuse</a:t>
            </a:r>
          </a:p>
          <a:p>
            <a:r>
              <a:rPr lang="da-DK" dirty="0" smtClean="0"/>
              <a:t>Der kan spares meget på:</a:t>
            </a:r>
          </a:p>
          <a:p>
            <a:r>
              <a:rPr lang="da-DK" dirty="0" smtClean="0"/>
              <a:t>Klimaskærm (bygnings-skallen)</a:t>
            </a:r>
          </a:p>
          <a:p>
            <a:r>
              <a:rPr lang="da-DK" dirty="0" smtClean="0"/>
              <a:t>Varmeanlæg og andre installationer</a:t>
            </a:r>
          </a:p>
          <a:p>
            <a:r>
              <a:rPr lang="da-DK" dirty="0" smtClean="0"/>
              <a:t>Vedvarende energi</a:t>
            </a:r>
          </a:p>
          <a:p>
            <a:pPr marL="0" indent="0">
              <a:buNone/>
            </a:pPr>
            <a:endParaRPr lang="da-DK" dirty="0" smtClean="0"/>
          </a:p>
          <a:p>
            <a:endParaRPr lang="da-DK" dirty="0" smtClean="0"/>
          </a:p>
        </p:txBody>
      </p:sp>
    </p:spTree>
    <p:extLst>
      <p:ext uri="{BB962C8B-B14F-4D97-AF65-F5344CB8AC3E}">
        <p14:creationId xmlns:p14="http://schemas.microsoft.com/office/powerpoint/2010/main" val="280582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t/>
            </a:r>
            <a:br>
              <a:rPr lang="da-DK" b="1" dirty="0" smtClean="0"/>
            </a:br>
            <a:r>
              <a:rPr lang="da-DK" sz="3600" dirty="0"/>
              <a:t>M</a:t>
            </a:r>
            <a:r>
              <a:rPr lang="da-DK" sz="3600" dirty="0" smtClean="0"/>
              <a:t>en først må vi vide lidt om: </a:t>
            </a:r>
            <a:r>
              <a:rPr lang="da-DK" sz="3600" dirty="0"/>
              <a:t/>
            </a:r>
            <a:br>
              <a:rPr lang="da-DK" sz="3600" dirty="0"/>
            </a:br>
            <a:r>
              <a:rPr lang="da-DK" sz="3600" dirty="0" smtClean="0"/>
              <a:t>Effekt og energi </a:t>
            </a:r>
            <a:r>
              <a:rPr lang="da-DK" dirty="0" smtClean="0"/>
              <a:t/>
            </a:r>
            <a:br>
              <a:rPr lang="da-DK" dirty="0" smtClean="0"/>
            </a:br>
            <a:endParaRPr lang="da-DK" dirty="0"/>
          </a:p>
        </p:txBody>
      </p:sp>
      <p:sp>
        <p:nvSpPr>
          <p:cNvPr id="3" name="Pladsholder til indhold 2"/>
          <p:cNvSpPr>
            <a:spLocks noGrp="1"/>
          </p:cNvSpPr>
          <p:nvPr>
            <p:ph idx="1"/>
          </p:nvPr>
        </p:nvSpPr>
        <p:spPr>
          <a:xfrm>
            <a:off x="457200" y="2780928"/>
            <a:ext cx="8229600" cy="3005510"/>
          </a:xfrm>
        </p:spPr>
        <p:txBody>
          <a:bodyPr>
            <a:normAutofit/>
          </a:bodyPr>
          <a:lstStyle/>
          <a:p>
            <a:r>
              <a:rPr lang="da-DK" sz="2800" dirty="0" smtClean="0"/>
              <a:t>Effekt er en ydeevne</a:t>
            </a:r>
          </a:p>
          <a:p>
            <a:r>
              <a:rPr lang="da-DK" sz="2800" dirty="0" smtClean="0"/>
              <a:t>Energi er et mål for det, der bliver ydet </a:t>
            </a:r>
            <a:endParaRPr lang="da-DK" sz="2800" dirty="0"/>
          </a:p>
        </p:txBody>
      </p:sp>
    </p:spTree>
    <p:extLst>
      <p:ext uri="{BB962C8B-B14F-4D97-AF65-F5344CB8AC3E}">
        <p14:creationId xmlns:p14="http://schemas.microsoft.com/office/powerpoint/2010/main" val="246108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nvSpPr>
        <p:spPr>
          <a:xfrm>
            <a:off x="683568" y="214290"/>
            <a:ext cx="7974636" cy="11430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da-DK" b="1" dirty="0" smtClean="0">
                <a:latin typeface="Trebuchet MS"/>
                <a:cs typeface="Trebuchet MS"/>
              </a:rPr>
              <a:t>Energi og effekt</a:t>
            </a:r>
            <a:endParaRPr lang="da-DK" b="1" dirty="0">
              <a:latin typeface="Trebuchet MS"/>
              <a:cs typeface="Trebuchet MS"/>
            </a:endParaRPr>
          </a:p>
        </p:txBody>
      </p:sp>
      <p:sp>
        <p:nvSpPr>
          <p:cNvPr id="5" name="Pladsholder til indhold 2"/>
          <p:cNvSpPr>
            <a:spLocks noGrp="1"/>
          </p:cNvSpPr>
          <p:nvPr/>
        </p:nvSpPr>
        <p:spPr>
          <a:xfrm>
            <a:off x="683568" y="1579895"/>
            <a:ext cx="4104456" cy="23531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dirty="0" smtClean="0">
                <a:latin typeface="Trebuchet MS"/>
                <a:cs typeface="Trebuchet MS"/>
              </a:rPr>
              <a:t>Energi er effekt ganget med tid</a:t>
            </a:r>
          </a:p>
          <a:p>
            <a:r>
              <a:rPr lang="da-DK" dirty="0" smtClean="0">
                <a:latin typeface="Trebuchet MS"/>
                <a:cs typeface="Trebuchet MS"/>
              </a:rPr>
              <a:t>Joule og kWh er enheder for energi</a:t>
            </a:r>
          </a:p>
          <a:p>
            <a:r>
              <a:rPr lang="da-DK" dirty="0" smtClean="0">
                <a:latin typeface="Trebuchet MS"/>
                <a:cs typeface="Trebuchet MS"/>
              </a:rPr>
              <a:t>Watt er enhed for effekt </a:t>
            </a:r>
            <a:endParaRPr lang="da-DK" dirty="0">
              <a:latin typeface="Trebuchet MS"/>
              <a:cs typeface="Trebuchet MS"/>
            </a:endParaRPr>
          </a:p>
        </p:txBody>
      </p:sp>
      <p:pic>
        <p:nvPicPr>
          <p:cNvPr id="6" name="Picture 2" descr="C:\Documents and Settings\ibo\Lokale indstillinger\Temporary Internet Files\Content.IE5\JNJ79BPU\MCj04412930000[1].png"/>
          <p:cNvPicPr>
            <a:picLocks noChangeAspect="1" noChangeArrowheads="1"/>
          </p:cNvPicPr>
          <p:nvPr/>
        </p:nvPicPr>
        <p:blipFill>
          <a:blip r:embed="rId3" cstate="print"/>
          <a:srcRect/>
          <a:stretch>
            <a:fillRect/>
          </a:stretch>
        </p:blipFill>
        <p:spPr bwMode="auto">
          <a:xfrm>
            <a:off x="4601825" y="4304363"/>
            <a:ext cx="1600224" cy="1600224"/>
          </a:xfrm>
          <a:prstGeom prst="rect">
            <a:avLst/>
          </a:prstGeom>
          <a:noFill/>
        </p:spPr>
      </p:pic>
      <p:pic>
        <p:nvPicPr>
          <p:cNvPr id="7" name="Picture 4" descr="C:\Documents and Settings\ibo\Lokale indstillinger\Temporary Internet Files\Content.IE5\KPQVOHI3\MPj04373220000[1].jpg"/>
          <p:cNvPicPr>
            <a:picLocks noChangeAspect="1" noChangeArrowheads="1"/>
          </p:cNvPicPr>
          <p:nvPr/>
        </p:nvPicPr>
        <p:blipFill>
          <a:blip r:embed="rId4" cstate="print"/>
          <a:srcRect/>
          <a:stretch>
            <a:fillRect/>
          </a:stretch>
        </p:blipFill>
        <p:spPr bwMode="auto">
          <a:xfrm>
            <a:off x="5940152" y="1772816"/>
            <a:ext cx="1369498" cy="1907126"/>
          </a:xfrm>
          <a:prstGeom prst="rect">
            <a:avLst/>
          </a:prstGeom>
          <a:noFill/>
        </p:spPr>
      </p:pic>
    </p:spTree>
    <p:extLst>
      <p:ext uri="{BB962C8B-B14F-4D97-AF65-F5344CB8AC3E}">
        <p14:creationId xmlns:p14="http://schemas.microsoft.com/office/powerpoint/2010/main" val="2654279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lstStyle/>
          <a:p>
            <a:r>
              <a:rPr lang="da-DK" dirty="0" smtClean="0"/>
              <a:t>Effektenheder</a:t>
            </a:r>
            <a:endParaRPr lang="da-DK" dirty="0"/>
          </a:p>
        </p:txBody>
      </p:sp>
      <p:sp>
        <p:nvSpPr>
          <p:cNvPr id="3" name="Pladsholder til indhold 2"/>
          <p:cNvSpPr>
            <a:spLocks noGrp="1"/>
          </p:cNvSpPr>
          <p:nvPr>
            <p:ph idx="1"/>
          </p:nvPr>
        </p:nvSpPr>
        <p:spPr>
          <a:xfrm>
            <a:off x="1044575" y="1741488"/>
            <a:ext cx="6951663" cy="1409617"/>
          </a:xfrm>
        </p:spPr>
        <p:txBody>
          <a:bodyPr/>
          <a:lstStyle/>
          <a:p>
            <a:r>
              <a:rPr lang="da-DK" dirty="0" smtClean="0"/>
              <a:t>1 kW (kilowatt) = 1000 W (1 kW = 1,36 HK (hestekræfter)) </a:t>
            </a:r>
          </a:p>
          <a:p>
            <a:r>
              <a:rPr lang="en-US" dirty="0" smtClean="0"/>
              <a:t>1 MW (megawatt) = 1000 kW = 1.000.000 W </a:t>
            </a:r>
            <a:endParaRPr lang="da-DK" dirty="0" smtClean="0"/>
          </a:p>
          <a:p>
            <a:r>
              <a:rPr lang="en-US" dirty="0" smtClean="0"/>
              <a:t>1 GW (</a:t>
            </a:r>
            <a:r>
              <a:rPr lang="en-US" dirty="0" err="1" smtClean="0"/>
              <a:t>gigawatt</a:t>
            </a:r>
            <a:r>
              <a:rPr lang="en-US" dirty="0" smtClean="0"/>
              <a:t>) = 1000 MW = 1 million kW </a:t>
            </a:r>
            <a:endParaRPr lang="da-DK" dirty="0" smtClean="0"/>
          </a:p>
          <a:p>
            <a:r>
              <a:rPr lang="da-DK" dirty="0" smtClean="0"/>
              <a:t>1 TW (terawatt) = 1 million MW = 1 milliard kW </a:t>
            </a:r>
          </a:p>
          <a:p>
            <a:endParaRPr lang="da-DK" dirty="0"/>
          </a:p>
        </p:txBody>
      </p:sp>
    </p:spTree>
    <p:extLst>
      <p:ext uri="{BB962C8B-B14F-4D97-AF65-F5344CB8AC3E}">
        <p14:creationId xmlns:p14="http://schemas.microsoft.com/office/powerpoint/2010/main" val="2201655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307777"/>
          </a:xfrm>
        </p:spPr>
        <p:txBody>
          <a:bodyPr/>
          <a:lstStyle/>
          <a:p>
            <a:r>
              <a:rPr lang="da-DK" dirty="0" smtClean="0"/>
              <a:t>Energi = effekt x tid</a:t>
            </a:r>
            <a:endParaRPr lang="da-DK" dirty="0"/>
          </a:p>
        </p:txBody>
      </p:sp>
      <p:sp>
        <p:nvSpPr>
          <p:cNvPr id="3" name="Pladsholder til indhold 2"/>
          <p:cNvSpPr>
            <a:spLocks noGrp="1"/>
          </p:cNvSpPr>
          <p:nvPr>
            <p:ph idx="1"/>
          </p:nvPr>
        </p:nvSpPr>
        <p:spPr>
          <a:xfrm>
            <a:off x="755576" y="2204864"/>
            <a:ext cx="7859216" cy="2000548"/>
          </a:xfrm>
        </p:spPr>
        <p:txBody>
          <a:bodyPr/>
          <a:lstStyle/>
          <a:p>
            <a:r>
              <a:rPr lang="da-DK" dirty="0" smtClean="0"/>
              <a:t>1 joule = 1 J = Watt x sekund, dvs.</a:t>
            </a:r>
          </a:p>
          <a:p>
            <a:r>
              <a:rPr lang="da-DK" dirty="0" smtClean="0"/>
              <a:t>3600 J = 1 Watt-time (1 </a:t>
            </a:r>
            <a:r>
              <a:rPr lang="da-DK" dirty="0" err="1" smtClean="0"/>
              <a:t>Wh</a:t>
            </a:r>
            <a:r>
              <a:rPr lang="da-DK" dirty="0" smtClean="0"/>
              <a:t>), dvs.</a:t>
            </a:r>
          </a:p>
          <a:p>
            <a:r>
              <a:rPr lang="da-DK" dirty="0" smtClean="0"/>
              <a:t>3600 kJ = 1000 </a:t>
            </a:r>
            <a:r>
              <a:rPr lang="da-DK" dirty="0" err="1" smtClean="0"/>
              <a:t>Wh</a:t>
            </a:r>
            <a:r>
              <a:rPr lang="da-DK" dirty="0" smtClean="0"/>
              <a:t>= 1 kWh= 3,6 MJ</a:t>
            </a:r>
          </a:p>
          <a:p>
            <a:r>
              <a:rPr lang="da-DK" dirty="0" smtClean="0"/>
              <a:t>1 MJ = 0,278 kWh</a:t>
            </a:r>
          </a:p>
          <a:p>
            <a:r>
              <a:rPr lang="da-DK" dirty="0" smtClean="0"/>
              <a:t>1 </a:t>
            </a:r>
            <a:r>
              <a:rPr lang="da-DK" dirty="0" err="1" smtClean="0"/>
              <a:t>calorie</a:t>
            </a:r>
            <a:r>
              <a:rPr lang="da-DK" dirty="0" smtClean="0"/>
              <a:t> = 4,187 J </a:t>
            </a:r>
          </a:p>
          <a:p>
            <a:r>
              <a:rPr lang="da-DK" dirty="0" smtClean="0"/>
              <a:t>1 kWh = 860 </a:t>
            </a:r>
            <a:r>
              <a:rPr lang="da-DK" dirty="0" err="1" smtClean="0"/>
              <a:t>calorier</a:t>
            </a:r>
            <a:endParaRPr lang="da-DK" dirty="0" smtClean="0"/>
          </a:p>
          <a:p>
            <a:pPr>
              <a:buNone/>
            </a:pPr>
            <a:endParaRPr lang="da-DK" dirty="0"/>
          </a:p>
        </p:txBody>
      </p:sp>
    </p:spTree>
    <p:extLst>
      <p:ext uri="{BB962C8B-B14F-4D97-AF65-F5344CB8AC3E}">
        <p14:creationId xmlns:p14="http://schemas.microsoft.com/office/powerpoint/2010/main" val="2441603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4000" dirty="0" smtClean="0"/>
              <a:t>Energienheder </a:t>
            </a:r>
            <a:br>
              <a:rPr lang="da-DK" sz="4000" dirty="0" smtClean="0"/>
            </a:br>
            <a:endParaRPr lang="da-DK" sz="4000" dirty="0"/>
          </a:p>
        </p:txBody>
      </p:sp>
      <p:sp>
        <p:nvSpPr>
          <p:cNvPr id="3" name="Pladsholder til indhold 2"/>
          <p:cNvSpPr>
            <a:spLocks noGrp="1"/>
          </p:cNvSpPr>
          <p:nvPr>
            <p:ph idx="1"/>
          </p:nvPr>
        </p:nvSpPr>
        <p:spPr/>
        <p:txBody>
          <a:bodyPr>
            <a:normAutofit lnSpcReduction="10000"/>
          </a:bodyPr>
          <a:lstStyle/>
          <a:p>
            <a:r>
              <a:rPr lang="en-US" dirty="0" smtClean="0"/>
              <a:t>1 kWh = 3,6 MJ</a:t>
            </a:r>
          </a:p>
          <a:p>
            <a:r>
              <a:rPr lang="da-DK" dirty="0" smtClean="0"/>
              <a:t>1 MJ = 0,278 kWh</a:t>
            </a:r>
          </a:p>
          <a:p>
            <a:r>
              <a:rPr lang="en-US" dirty="0" smtClean="0"/>
              <a:t>1 </a:t>
            </a:r>
            <a:r>
              <a:rPr lang="en-US" dirty="0" err="1" smtClean="0"/>
              <a:t>GWh</a:t>
            </a:r>
            <a:r>
              <a:rPr lang="en-US" dirty="0" smtClean="0"/>
              <a:t> (</a:t>
            </a:r>
            <a:r>
              <a:rPr lang="en-US" dirty="0" err="1" smtClean="0"/>
              <a:t>gigawatt</a:t>
            </a:r>
            <a:r>
              <a:rPr lang="en-US" dirty="0" smtClean="0"/>
              <a:t>-time) = 1 million kWh </a:t>
            </a:r>
            <a:endParaRPr lang="da-DK" dirty="0" smtClean="0"/>
          </a:p>
          <a:p>
            <a:r>
              <a:rPr lang="en-US" dirty="0" smtClean="0"/>
              <a:t>1 </a:t>
            </a:r>
            <a:r>
              <a:rPr lang="en-US" dirty="0" err="1" smtClean="0"/>
              <a:t>TWh</a:t>
            </a:r>
            <a:r>
              <a:rPr lang="en-US" dirty="0" smtClean="0"/>
              <a:t> (terawatt-time) = 1000 </a:t>
            </a:r>
            <a:r>
              <a:rPr lang="en-US" dirty="0" err="1" smtClean="0"/>
              <a:t>GWh</a:t>
            </a:r>
            <a:r>
              <a:rPr lang="en-US" dirty="0" smtClean="0"/>
              <a:t> = 1 milliard kWh </a:t>
            </a:r>
            <a:endParaRPr lang="da-DK" dirty="0" smtClean="0"/>
          </a:p>
          <a:p>
            <a:r>
              <a:rPr lang="da-DK" dirty="0" smtClean="0"/>
              <a:t>1 </a:t>
            </a:r>
            <a:r>
              <a:rPr lang="da-DK" dirty="0" err="1" smtClean="0"/>
              <a:t>kcal</a:t>
            </a:r>
            <a:r>
              <a:rPr lang="da-DK" dirty="0" smtClean="0"/>
              <a:t> (kilokalorier) = 1,163 kWh </a:t>
            </a:r>
          </a:p>
          <a:p>
            <a:endParaRPr lang="da-DK" dirty="0"/>
          </a:p>
        </p:txBody>
      </p:sp>
    </p:spTree>
    <p:extLst>
      <p:ext uri="{BB962C8B-B14F-4D97-AF65-F5344CB8AC3E}">
        <p14:creationId xmlns:p14="http://schemas.microsoft.com/office/powerpoint/2010/main" val="3560538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Sæt omsætningstabellen ind</a:t>
            </a:r>
            <a:endParaRPr lang="da-DK" dirty="0"/>
          </a:p>
        </p:txBody>
      </p:sp>
      <p:pic>
        <p:nvPicPr>
          <p:cNvPr id="4" name="Picture 2"/>
          <p:cNvPicPr>
            <a:picLocks noChangeAspect="1" noChangeArrowheads="1"/>
          </p:cNvPicPr>
          <p:nvPr/>
        </p:nvPicPr>
        <p:blipFill>
          <a:blip r:embed="rId3" cstate="print"/>
          <a:srcRect/>
          <a:stretch>
            <a:fillRect/>
          </a:stretch>
        </p:blipFill>
        <p:spPr bwMode="auto">
          <a:xfrm>
            <a:off x="42863" y="0"/>
            <a:ext cx="9058275" cy="7153275"/>
          </a:xfrm>
          <a:prstGeom prst="rect">
            <a:avLst/>
          </a:prstGeom>
          <a:noFill/>
          <a:ln w="9525">
            <a:noFill/>
            <a:miter lim="800000"/>
            <a:headEnd/>
            <a:tailEnd/>
          </a:ln>
          <a:effectLst/>
        </p:spPr>
      </p:pic>
      <p:sp>
        <p:nvSpPr>
          <p:cNvPr id="5" name="Afrundet rektangulær billedforklaring 4"/>
          <p:cNvSpPr/>
          <p:nvPr/>
        </p:nvSpPr>
        <p:spPr>
          <a:xfrm>
            <a:off x="7429520" y="357166"/>
            <a:ext cx="1571636" cy="1285908"/>
          </a:xfrm>
          <a:prstGeom prst="wedgeRoundRectCallout">
            <a:avLst>
              <a:gd name="adj1" fmla="val -9924"/>
              <a:gd name="adj2" fmla="val 820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1 MJ = 0,278 kWh </a:t>
            </a:r>
            <a:endParaRPr lang="da-DK" dirty="0"/>
          </a:p>
        </p:txBody>
      </p:sp>
      <p:sp>
        <p:nvSpPr>
          <p:cNvPr id="6" name="Rektangulær billedforklaring 5"/>
          <p:cNvSpPr/>
          <p:nvPr/>
        </p:nvSpPr>
        <p:spPr>
          <a:xfrm>
            <a:off x="6572264" y="6215082"/>
            <a:ext cx="2000264" cy="642918"/>
          </a:xfrm>
          <a:prstGeom prst="wedgeRectCallout">
            <a:avLst>
              <a:gd name="adj1" fmla="val -105518"/>
              <a:gd name="adj2" fmla="val -55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1 liter fyringsolie = 10,1 kWh</a:t>
            </a:r>
            <a:endParaRPr lang="da-DK" dirty="0"/>
          </a:p>
        </p:txBody>
      </p:sp>
    </p:spTree>
    <p:extLst>
      <p:ext uri="{BB962C8B-B14F-4D97-AF65-F5344CB8AC3E}">
        <p14:creationId xmlns:p14="http://schemas.microsoft.com/office/powerpoint/2010/main" val="1953324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Picture 2"/>
          <p:cNvPicPr>
            <a:picLocks noChangeAspect="1" noChangeArrowheads="1"/>
          </p:cNvPicPr>
          <p:nvPr/>
        </p:nvPicPr>
        <p:blipFill>
          <a:blip r:embed="rId2" cstate="print"/>
          <a:srcRect/>
          <a:stretch>
            <a:fillRect/>
          </a:stretch>
        </p:blipFill>
        <p:spPr bwMode="auto">
          <a:xfrm>
            <a:off x="42863" y="0"/>
            <a:ext cx="9058275" cy="7153275"/>
          </a:xfrm>
          <a:prstGeom prst="rect">
            <a:avLst/>
          </a:prstGeom>
          <a:noFill/>
          <a:ln w="9525">
            <a:noFill/>
            <a:miter lim="800000"/>
            <a:headEnd/>
            <a:tailEnd/>
          </a:ln>
          <a:effectLst/>
        </p:spPr>
      </p:pic>
      <p:sp>
        <p:nvSpPr>
          <p:cNvPr id="5" name="Rektangulær billedforklaring 4"/>
          <p:cNvSpPr/>
          <p:nvPr/>
        </p:nvSpPr>
        <p:spPr>
          <a:xfrm>
            <a:off x="785786" y="357166"/>
            <a:ext cx="2643206" cy="714380"/>
          </a:xfrm>
          <a:prstGeom prst="wedgeRectCallout">
            <a:avLst>
              <a:gd name="adj1" fmla="val 118351"/>
              <a:gd name="adj2" fmla="val 5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da-DK" dirty="0" err="1" smtClean="0">
                <a:ea typeface="Calibri"/>
                <a:cs typeface="Times New Roman"/>
              </a:rPr>
              <a:t>Træpiller</a:t>
            </a:r>
            <a:r>
              <a:rPr lang="da-DK" dirty="0" smtClean="0">
                <a:ea typeface="Calibri"/>
                <a:cs typeface="Times New Roman"/>
              </a:rPr>
              <a:t>: 3,9 kWh/kg</a:t>
            </a:r>
            <a:endParaRPr lang="da-DK" dirty="0">
              <a:ea typeface="Calibri"/>
              <a:cs typeface="Times New Roman"/>
            </a:endParaRPr>
          </a:p>
        </p:txBody>
      </p:sp>
      <p:sp>
        <p:nvSpPr>
          <p:cNvPr id="6" name="Rektangulær billedforklaring 5"/>
          <p:cNvSpPr/>
          <p:nvPr/>
        </p:nvSpPr>
        <p:spPr>
          <a:xfrm>
            <a:off x="571472" y="1000108"/>
            <a:ext cx="2643206" cy="714380"/>
          </a:xfrm>
          <a:prstGeom prst="wedgeRectCallout">
            <a:avLst>
              <a:gd name="adj1" fmla="val 125101"/>
              <a:gd name="adj2" fmla="val -77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da-DK" dirty="0" smtClean="0">
                <a:ea typeface="Calibri"/>
                <a:cs typeface="Times New Roman"/>
              </a:rPr>
              <a:t>Bøgebrænde: 2,9 kWh/kg</a:t>
            </a:r>
            <a:endParaRPr lang="da-DK" dirty="0">
              <a:ea typeface="Calibri"/>
              <a:cs typeface="Times New Roman"/>
            </a:endParaRPr>
          </a:p>
        </p:txBody>
      </p:sp>
      <p:sp>
        <p:nvSpPr>
          <p:cNvPr id="7" name="Rektangulær billedforklaring 6"/>
          <p:cNvSpPr/>
          <p:nvPr/>
        </p:nvSpPr>
        <p:spPr>
          <a:xfrm>
            <a:off x="6000760" y="214290"/>
            <a:ext cx="2643206" cy="714380"/>
          </a:xfrm>
          <a:prstGeom prst="wedgeRectCallout">
            <a:avLst>
              <a:gd name="adj1" fmla="val -77825"/>
              <a:gd name="adj2" fmla="val 318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da-DK" dirty="0" smtClean="0">
                <a:ea typeface="Calibri"/>
                <a:cs typeface="Times New Roman"/>
              </a:rPr>
              <a:t>Halm: 2,8 kWh/kg </a:t>
            </a:r>
            <a:endParaRPr lang="da-DK" dirty="0">
              <a:ea typeface="Calibri"/>
              <a:cs typeface="Times New Roman"/>
            </a:endParaRPr>
          </a:p>
        </p:txBody>
      </p:sp>
      <p:sp>
        <p:nvSpPr>
          <p:cNvPr id="8" name="Tekstboks 7"/>
          <p:cNvSpPr txBox="1"/>
          <p:nvPr/>
        </p:nvSpPr>
        <p:spPr>
          <a:xfrm>
            <a:off x="142844" y="2786058"/>
            <a:ext cx="2214578" cy="923330"/>
          </a:xfrm>
          <a:prstGeom prst="rect">
            <a:avLst/>
          </a:prstGeom>
          <a:noFill/>
        </p:spPr>
        <p:txBody>
          <a:bodyPr wrap="square" rtlCol="0">
            <a:spAutoFit/>
          </a:bodyPr>
          <a:lstStyle/>
          <a:p>
            <a:r>
              <a:rPr lang="da-DK" dirty="0" smtClean="0"/>
              <a:t>I biobrændsler er indregnet  virkningsgrad</a:t>
            </a:r>
            <a:endParaRPr lang="da-DK" dirty="0"/>
          </a:p>
        </p:txBody>
      </p:sp>
    </p:spTree>
    <p:extLst>
      <p:ext uri="{BB962C8B-B14F-4D97-AF65-F5344CB8AC3E}">
        <p14:creationId xmlns:p14="http://schemas.microsoft.com/office/powerpoint/2010/main" val="4281766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smtClean="0"/>
          </a:p>
          <a:p>
            <a:endParaRPr lang="da-DK" dirty="0"/>
          </a:p>
          <a:p>
            <a:endParaRPr lang="da-DK" dirty="0" smtClean="0"/>
          </a:p>
          <a:p>
            <a:endParaRPr lang="da-DK"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484784"/>
            <a:ext cx="8494827" cy="2253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449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1143000"/>
          </a:xfrm>
        </p:spPr>
        <p:txBody>
          <a:bodyPr/>
          <a:lstStyle/>
          <a:p>
            <a:r>
              <a:rPr lang="da-DK" dirty="0" smtClean="0"/>
              <a:t>Tilbage til: </a:t>
            </a:r>
            <a:endParaRPr lang="da-DK" dirty="0"/>
          </a:p>
        </p:txBody>
      </p:sp>
      <p:sp>
        <p:nvSpPr>
          <p:cNvPr id="3" name="Pladsholder til indhold 2"/>
          <p:cNvSpPr>
            <a:spLocks noGrp="1"/>
          </p:cNvSpPr>
          <p:nvPr>
            <p:ph idx="1"/>
          </p:nvPr>
        </p:nvSpPr>
        <p:spPr>
          <a:xfrm>
            <a:off x="395536" y="1700808"/>
            <a:ext cx="8229600" cy="3257550"/>
          </a:xfrm>
        </p:spPr>
        <p:txBody>
          <a:bodyPr>
            <a:noAutofit/>
          </a:bodyPr>
          <a:lstStyle/>
          <a:p>
            <a:r>
              <a:rPr lang="da-DK" sz="2800" dirty="0" smtClean="0"/>
              <a:t>Find husets energiforbrug:</a:t>
            </a:r>
          </a:p>
          <a:p>
            <a:pPr lvl="1"/>
            <a:r>
              <a:rPr lang="da-DK" dirty="0" smtClean="0"/>
              <a:t>Spørg efter olieregning – gasregning - fjernvarmeregning – </a:t>
            </a:r>
          </a:p>
          <a:p>
            <a:pPr lvl="1"/>
            <a:r>
              <a:rPr lang="da-DK" dirty="0" smtClean="0"/>
              <a:t>Tjek om der bruges supplerende varme: Brænde – træpiller</a:t>
            </a:r>
          </a:p>
          <a:p>
            <a:pPr lvl="1"/>
            <a:r>
              <a:rPr lang="da-DK" dirty="0" smtClean="0"/>
              <a:t>Måske findes et energimærke (her oplyses et energiforbrug)</a:t>
            </a:r>
          </a:p>
          <a:p>
            <a:pPr lvl="1"/>
            <a:r>
              <a:rPr lang="da-DK" dirty="0" smtClean="0"/>
              <a:t>Skriv ind i skemaet og omregn til kWh</a:t>
            </a:r>
          </a:p>
          <a:p>
            <a:pPr lvl="1"/>
            <a:r>
              <a:rPr lang="da-DK" dirty="0" smtClean="0"/>
              <a:t>Sammenlig med tabel for varmeforbrug for huse gennem tiderne </a:t>
            </a:r>
            <a:endParaRPr lang="da-DK" dirty="0"/>
          </a:p>
        </p:txBody>
      </p:sp>
    </p:spTree>
    <p:extLst>
      <p:ext uri="{BB962C8B-B14F-4D97-AF65-F5344CB8AC3E}">
        <p14:creationId xmlns:p14="http://schemas.microsoft.com/office/powerpoint/2010/main" val="2638141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6786"/>
            <a:ext cx="8229600" cy="615553"/>
          </a:xfrm>
        </p:spPr>
        <p:txBody>
          <a:bodyPr/>
          <a:lstStyle/>
          <a:p>
            <a:r>
              <a:rPr lang="da-DK" sz="2400" dirty="0" smtClean="0"/>
              <a:t>Udregning af husets energinøgletal</a:t>
            </a:r>
            <a:br>
              <a:rPr lang="da-DK" sz="2400" dirty="0" smtClean="0"/>
            </a:br>
            <a:r>
              <a:rPr lang="da-DK" sz="2400" dirty="0" smtClean="0"/>
              <a:t>Skriv det oplyste areal og forbrug i skemaet</a:t>
            </a:r>
            <a:endParaRPr lang="da-DK" sz="2400" dirty="0"/>
          </a:p>
        </p:txBody>
      </p:sp>
      <p:graphicFrame>
        <p:nvGraphicFramePr>
          <p:cNvPr id="4" name="Tabel 3"/>
          <p:cNvGraphicFramePr>
            <a:graphicFrameLocks noGrp="1"/>
          </p:cNvGraphicFramePr>
          <p:nvPr>
            <p:extLst>
              <p:ext uri="{D42A27DB-BD31-4B8C-83A1-F6EECF244321}">
                <p14:modId xmlns:p14="http://schemas.microsoft.com/office/powerpoint/2010/main" val="3518899166"/>
              </p:ext>
            </p:extLst>
          </p:nvPr>
        </p:nvGraphicFramePr>
        <p:xfrm>
          <a:off x="539552" y="1484784"/>
          <a:ext cx="7858180" cy="3291840"/>
        </p:xfrm>
        <a:graphic>
          <a:graphicData uri="http://schemas.openxmlformats.org/drawingml/2006/table">
            <a:tbl>
              <a:tblPr/>
              <a:tblGrid>
                <a:gridCol w="6228155"/>
                <a:gridCol w="1630025"/>
              </a:tblGrid>
              <a:tr h="273845">
                <a:tc>
                  <a:txBody>
                    <a:bodyPr/>
                    <a:lstStyle/>
                    <a:p>
                      <a:pPr algn="l" fontAlgn="b"/>
                      <a:endParaRPr lang="da-DK" sz="2400" b="0" i="0" u="none" strike="noStrike" dirty="0" smtClean="0">
                        <a:solidFill>
                          <a:srgbClr val="000000"/>
                        </a:solidFill>
                        <a:latin typeface="Calibri"/>
                      </a:endParaRPr>
                    </a:p>
                    <a:p>
                      <a:pPr algn="l" fontAlgn="b"/>
                      <a:r>
                        <a:rPr lang="da-DK" sz="2400" b="0" i="0" u="none" strike="noStrike" dirty="0" smtClean="0">
                          <a:solidFill>
                            <a:srgbClr val="000000"/>
                          </a:solidFill>
                          <a:latin typeface="Calibri"/>
                        </a:rPr>
                        <a:t>A, Opvarmet </a:t>
                      </a:r>
                      <a:r>
                        <a:rPr lang="da-DK" sz="2400" b="0" i="0" u="none" strike="noStrike" dirty="0">
                          <a:solidFill>
                            <a:srgbClr val="000000"/>
                          </a:solidFill>
                          <a:latin typeface="Calibri"/>
                        </a:rPr>
                        <a:t>areal [m2]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da-DK"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noStrike" dirty="0" smtClean="0">
                          <a:solidFill>
                            <a:srgbClr val="000000"/>
                          </a:solidFill>
                          <a:latin typeface="Calibri"/>
                        </a:rPr>
                        <a:t>B, Olieforbrug </a:t>
                      </a:r>
                      <a:r>
                        <a:rPr lang="da-DK" sz="2400" b="0" i="0" u="none" strike="noStrike" dirty="0">
                          <a:solidFill>
                            <a:srgbClr val="000000"/>
                          </a:solidFill>
                          <a:latin typeface="Calibri"/>
                        </a:rPr>
                        <a:t>(liter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noStrike" dirty="0" smtClean="0">
                          <a:solidFill>
                            <a:srgbClr val="000000"/>
                          </a:solidFill>
                          <a:latin typeface="Calibri"/>
                        </a:rPr>
                        <a:t>C, Naturgasforbrug </a:t>
                      </a:r>
                      <a:r>
                        <a:rPr lang="da-DK" sz="2400" b="0" i="0" u="none" strike="noStrike" dirty="0">
                          <a:solidFill>
                            <a:srgbClr val="000000"/>
                          </a:solidFill>
                          <a:latin typeface="Calibri"/>
                        </a:rPr>
                        <a:t>[m3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noStrike" dirty="0" smtClean="0">
                          <a:solidFill>
                            <a:srgbClr val="000000"/>
                          </a:solidFill>
                          <a:latin typeface="Calibri"/>
                        </a:rPr>
                        <a:t>D, Fjernvarmeforbrug </a:t>
                      </a:r>
                      <a:r>
                        <a:rPr lang="da-DK" sz="2400" b="0" i="0" u="none" strike="noStrike" dirty="0">
                          <a:solidFill>
                            <a:srgbClr val="000000"/>
                          </a:solidFill>
                          <a:latin typeface="Calibri"/>
                        </a:rPr>
                        <a:t>[MWh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noStrike" dirty="0" smtClean="0">
                          <a:solidFill>
                            <a:srgbClr val="000000"/>
                          </a:solidFill>
                          <a:latin typeface="Calibri"/>
                        </a:rPr>
                        <a:t>E, Elforbrug </a:t>
                      </a:r>
                      <a:r>
                        <a:rPr lang="da-DK" sz="2400" b="0" i="0" u="none" strike="noStrike" dirty="0">
                          <a:solidFill>
                            <a:srgbClr val="000000"/>
                          </a:solidFill>
                          <a:latin typeface="Calibri"/>
                        </a:rPr>
                        <a:t>[kWh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noStrike" dirty="0" smtClean="0">
                          <a:solidFill>
                            <a:srgbClr val="000000"/>
                          </a:solidFill>
                          <a:latin typeface="Calibri"/>
                        </a:rPr>
                        <a:t>F, Brænde,</a:t>
                      </a:r>
                      <a:r>
                        <a:rPr lang="da-DK" sz="2400" b="0" i="0" u="none" strike="noStrike" baseline="0" dirty="0" smtClean="0">
                          <a:solidFill>
                            <a:srgbClr val="000000"/>
                          </a:solidFill>
                          <a:latin typeface="Calibri"/>
                        </a:rPr>
                        <a:t> træpiller</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da-DK"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noStrike" dirty="0" smtClean="0">
                          <a:solidFill>
                            <a:srgbClr val="000000"/>
                          </a:solidFill>
                          <a:latin typeface="Calibri"/>
                        </a:rPr>
                        <a:t>G, Omregning til kWh fra olie, gas eller</a:t>
                      </a:r>
                      <a:r>
                        <a:rPr lang="da-DK" sz="2400" b="0" i="0" u="none" strike="noStrike" baseline="0" dirty="0" smtClean="0">
                          <a:solidFill>
                            <a:srgbClr val="000000"/>
                          </a:solidFill>
                          <a:latin typeface="Calibri"/>
                        </a:rPr>
                        <a:t> fjernvarme</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3845">
                <a:tc>
                  <a:txBody>
                    <a:bodyPr/>
                    <a:lstStyle/>
                    <a:p>
                      <a:pPr algn="l" fontAlgn="b"/>
                      <a:r>
                        <a:rPr lang="da-DK" sz="2400" b="0" i="0" u="none" strike="noStrike" dirty="0" smtClean="0">
                          <a:solidFill>
                            <a:srgbClr val="000000"/>
                          </a:solidFill>
                          <a:latin typeface="Calibri"/>
                        </a:rPr>
                        <a:t>H, Energinøgletal for opvarmning  kWh/m2</a:t>
                      </a:r>
                      <a:r>
                        <a:rPr lang="da-DK" sz="2400" b="0" i="0" u="none" strike="noStrike" baseline="0" dirty="0" smtClean="0">
                          <a:solidFill>
                            <a:srgbClr val="000000"/>
                          </a:solidFill>
                          <a:latin typeface="Calibri"/>
                        </a:rPr>
                        <a:t> pr. år</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da-DK"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Tekstboks 5"/>
          <p:cNvSpPr txBox="1"/>
          <p:nvPr/>
        </p:nvSpPr>
        <p:spPr>
          <a:xfrm>
            <a:off x="841236" y="5013176"/>
            <a:ext cx="7643866" cy="1569660"/>
          </a:xfrm>
          <a:prstGeom prst="rect">
            <a:avLst/>
          </a:prstGeom>
          <a:noFill/>
        </p:spPr>
        <p:txBody>
          <a:bodyPr wrap="square" rtlCol="0">
            <a:spAutoFit/>
          </a:bodyPr>
          <a:lstStyle/>
          <a:p>
            <a:r>
              <a:rPr lang="da-DK" sz="1600" dirty="0" smtClean="0">
                <a:solidFill>
                  <a:srgbClr val="000000"/>
                </a:solidFill>
              </a:rPr>
              <a:t>1 liter olie svarer til 10 kWh , 1 m3 gas svarer til 11 kWh, </a:t>
            </a:r>
          </a:p>
          <a:p>
            <a:r>
              <a:rPr lang="da-DK" sz="1600" dirty="0" smtClean="0">
                <a:solidFill>
                  <a:srgbClr val="000000"/>
                </a:solidFill>
              </a:rPr>
              <a:t>1 rummeter brænde svarer til 1300 – 1900 kWh (20% fugt) afhængig af brændeovn og stakning </a:t>
            </a:r>
            <a:r>
              <a:rPr lang="da-DK" sz="1600" dirty="0">
                <a:solidFill>
                  <a:srgbClr val="000000"/>
                </a:solidFill>
              </a:rPr>
              <a:t>.</a:t>
            </a:r>
            <a:endParaRPr lang="da-DK" sz="1600" dirty="0" smtClean="0">
              <a:solidFill>
                <a:srgbClr val="000000"/>
              </a:solidFill>
            </a:endParaRPr>
          </a:p>
          <a:p>
            <a:r>
              <a:rPr lang="da-DK" sz="1600" dirty="0" smtClean="0">
                <a:solidFill>
                  <a:srgbClr val="000000"/>
                </a:solidFill>
              </a:rPr>
              <a:t>1 kg træpiller svarer til 3,9 kWh (i effektiv forbrænding)</a:t>
            </a:r>
          </a:p>
          <a:p>
            <a:r>
              <a:rPr lang="da-DK" sz="1600" dirty="0" smtClean="0">
                <a:solidFill>
                  <a:srgbClr val="000000"/>
                </a:solidFill>
              </a:rPr>
              <a:t>1 MWh = 1000 kWh</a:t>
            </a:r>
          </a:p>
          <a:p>
            <a:endParaRPr lang="da-DK" sz="1600" dirty="0"/>
          </a:p>
        </p:txBody>
      </p:sp>
    </p:spTree>
    <p:extLst>
      <p:ext uri="{BB962C8B-B14F-4D97-AF65-F5344CB8AC3E}">
        <p14:creationId xmlns:p14="http://schemas.microsoft.com/office/powerpoint/2010/main" val="1677621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8229600" cy="1143000"/>
          </a:xfrm>
        </p:spPr>
        <p:txBody>
          <a:bodyPr/>
          <a:lstStyle/>
          <a:p>
            <a:r>
              <a:rPr lang="da-DK" dirty="0" smtClean="0"/>
              <a:t>Energiforbrug til bygningsdrift.</a:t>
            </a:r>
            <a:endParaRPr lang="da-DK" dirty="0"/>
          </a:p>
        </p:txBody>
      </p:sp>
      <p:pic>
        <p:nvPicPr>
          <p:cNvPr id="4" name="Picture 3"/>
          <p:cNvPicPr>
            <a:picLocks noGrp="1" noChangeAspect="1" noChangeArrowheads="1"/>
          </p:cNvPicPr>
          <p:nvPr>
            <p:ph idx="1"/>
          </p:nvPr>
        </p:nvPicPr>
        <p:blipFill>
          <a:blip r:embed="rId3" cstate="print"/>
          <a:srcRect/>
          <a:stretch>
            <a:fillRect/>
          </a:stretch>
        </p:blipFill>
        <p:spPr bwMode="auto">
          <a:xfrm>
            <a:off x="1053564" y="1772816"/>
            <a:ext cx="6578436" cy="3908365"/>
          </a:xfrm>
          <a:prstGeom prst="rect">
            <a:avLst/>
          </a:prstGeom>
          <a:noFill/>
          <a:ln w="9525">
            <a:noFill/>
            <a:miter lim="800000"/>
            <a:headEnd/>
            <a:tailEnd/>
          </a:ln>
        </p:spPr>
      </p:pic>
    </p:spTree>
    <p:extLst>
      <p:ext uri="{BB962C8B-B14F-4D97-AF65-F5344CB8AC3E}">
        <p14:creationId xmlns:p14="http://schemas.microsoft.com/office/powerpoint/2010/main" val="4069111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Linket til energinøgletal</a:t>
            </a:r>
            <a:endParaRPr lang="da-DK" dirty="0"/>
          </a:p>
        </p:txBody>
      </p:sp>
      <p:sp>
        <p:nvSpPr>
          <p:cNvPr id="3" name="Pladsholder til indhold 2"/>
          <p:cNvSpPr>
            <a:spLocks noGrp="1"/>
          </p:cNvSpPr>
          <p:nvPr>
            <p:ph idx="1"/>
          </p:nvPr>
        </p:nvSpPr>
        <p:spPr/>
        <p:txBody>
          <a:bodyPr/>
          <a:lstStyle/>
          <a:p>
            <a:r>
              <a:rPr lang="da-DK" sz="1600" dirty="0">
                <a:hlinkClick r:id="rId2"/>
              </a:rPr>
              <a:t>https://byggeriogenergi.dk/energiloesninger/enfamiliehuse/tjeklister-til-bygningsgennemgang/tjeklister-boer-der-energirenoveres/</a:t>
            </a:r>
            <a:endParaRPr lang="da-DK" sz="1600" dirty="0"/>
          </a:p>
        </p:txBody>
      </p:sp>
    </p:spTree>
    <p:extLst>
      <p:ext uri="{BB962C8B-B14F-4D97-AF65-F5344CB8AC3E}">
        <p14:creationId xmlns:p14="http://schemas.microsoft.com/office/powerpoint/2010/main" val="1190769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92696"/>
            <a:ext cx="6835775" cy="304800"/>
          </a:xfrm>
        </p:spPr>
        <p:txBody>
          <a:bodyPr/>
          <a:lstStyle/>
          <a:p>
            <a:r>
              <a:rPr lang="da-DK" dirty="0" smtClean="0"/>
              <a:t>Tjek om der er energimærke</a:t>
            </a:r>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700808"/>
            <a:ext cx="8386392" cy="185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4967536" y="4005064"/>
            <a:ext cx="4176464" cy="1015663"/>
          </a:xfrm>
          <a:prstGeom prst="rect">
            <a:avLst/>
          </a:prstGeom>
          <a:noFill/>
        </p:spPr>
        <p:txBody>
          <a:bodyPr wrap="square" rtlCol="0">
            <a:spAutoFit/>
          </a:bodyPr>
          <a:lstStyle/>
          <a:p>
            <a:r>
              <a:rPr lang="da-DK" sz="2000" dirty="0">
                <a:latin typeface="Trebuchet MS"/>
                <a:cs typeface="Trebuchet MS"/>
              </a:rPr>
              <a:t>Se http://</a:t>
            </a:r>
            <a:r>
              <a:rPr lang="da-DK" sz="2000" dirty="0" err="1">
                <a:latin typeface="Trebuchet MS"/>
                <a:cs typeface="Trebuchet MS"/>
              </a:rPr>
              <a:t>sparenergi.dk</a:t>
            </a:r>
            <a:r>
              <a:rPr lang="da-DK" sz="2000" dirty="0">
                <a:latin typeface="Trebuchet MS"/>
                <a:cs typeface="Trebuchet MS"/>
              </a:rPr>
              <a:t>/forbruger/</a:t>
            </a:r>
            <a:r>
              <a:rPr lang="da-DK" sz="2000" dirty="0" err="1">
                <a:latin typeface="Trebuchet MS"/>
                <a:cs typeface="Trebuchet MS"/>
              </a:rPr>
              <a:t>vaerktoejer</a:t>
            </a:r>
            <a:r>
              <a:rPr lang="da-DK" sz="2000" dirty="0">
                <a:latin typeface="Trebuchet MS"/>
                <a:cs typeface="Trebuchet MS"/>
              </a:rPr>
              <a:t>/det-digitale-</a:t>
            </a:r>
            <a:r>
              <a:rPr lang="da-DK" sz="2000" dirty="0" err="1">
                <a:latin typeface="Trebuchet MS"/>
                <a:cs typeface="Trebuchet MS"/>
              </a:rPr>
              <a:t>energimaerke</a:t>
            </a:r>
            <a:r>
              <a:rPr lang="da-DK" sz="2000" dirty="0">
                <a:latin typeface="Trebuchet MS"/>
                <a:cs typeface="Trebuchet MS"/>
              </a:rPr>
              <a:t> </a:t>
            </a:r>
          </a:p>
        </p:txBody>
      </p:sp>
      <p:pic>
        <p:nvPicPr>
          <p:cNvPr id="7" name="Billede 6" descr="Energimaerke_201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568" y="4509120"/>
            <a:ext cx="3288630" cy="525403"/>
          </a:xfrm>
          <a:prstGeom prst="rect">
            <a:avLst/>
          </a:prstGeom>
        </p:spPr>
      </p:pic>
      <p:sp>
        <p:nvSpPr>
          <p:cNvPr id="8" name="Tekstboks 2"/>
          <p:cNvSpPr txBox="1"/>
          <p:nvPr/>
        </p:nvSpPr>
        <p:spPr>
          <a:xfrm>
            <a:off x="683568" y="5229200"/>
            <a:ext cx="2592288" cy="1015663"/>
          </a:xfrm>
          <a:prstGeom prst="rect">
            <a:avLst/>
          </a:prstGeom>
          <a:noFill/>
        </p:spPr>
        <p:txBody>
          <a:bodyPr wrap="square" rtlCol="0">
            <a:spAutoFit/>
          </a:bodyPr>
          <a:lstStyle/>
          <a:p>
            <a:r>
              <a:rPr lang="da-DK" sz="2000" dirty="0" smtClean="0">
                <a:latin typeface="Trebuchet MS"/>
                <a:cs typeface="Trebuchet MS"/>
              </a:rPr>
              <a:t>Nu findes også et A1 mærke, som svarer til BR20</a:t>
            </a:r>
            <a:endParaRPr lang="da-DK" sz="2000" dirty="0">
              <a:latin typeface="Trebuchet MS"/>
              <a:cs typeface="Trebuchet MS"/>
            </a:endParaRPr>
          </a:p>
        </p:txBody>
      </p:sp>
    </p:spTree>
    <p:extLst>
      <p:ext uri="{BB962C8B-B14F-4D97-AF65-F5344CB8AC3E}">
        <p14:creationId xmlns:p14="http://schemas.microsoft.com/office/powerpoint/2010/main" val="4275847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45649"/>
            <a:ext cx="8229600" cy="1143000"/>
          </a:xfrm>
        </p:spPr>
        <p:txBody>
          <a:bodyPr/>
          <a:lstStyle/>
          <a:p>
            <a:r>
              <a:rPr lang="da-DK" dirty="0" smtClean="0"/>
              <a:t>Energimærke skalatrin 2018</a:t>
            </a:r>
            <a:endParaRPr lang="da-DK"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74596"/>
            <a:ext cx="6868099" cy="355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6047656" y="4005064"/>
            <a:ext cx="3096344" cy="651569"/>
          </a:xfrm>
          <a:prstGeom prst="wedgeRectCallout">
            <a:avLst>
              <a:gd name="adj1" fmla="val -68072"/>
              <a:gd name="adj2" fmla="val -16352"/>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1" i="0" u="none" strike="noStrike" cap="none" normalizeH="0" baseline="0" dirty="0" smtClean="0">
                <a:ln>
                  <a:noFill/>
                </a:ln>
                <a:solidFill>
                  <a:srgbClr val="000000"/>
                </a:solidFill>
                <a:effectLst/>
                <a:latin typeface="Calibri" pitchFamily="34" charset="0"/>
                <a:cs typeface="Arial" pitchFamily="34" charset="0"/>
              </a:rPr>
              <a:t>150 + 4200/100= 192 kWh/m</a:t>
            </a:r>
            <a:r>
              <a:rPr kumimoji="0" lang="da-DK" b="1" i="0" u="none" strike="noStrike" cap="none" normalizeH="0" baseline="30000" dirty="0" smtClean="0">
                <a:ln>
                  <a:noFill/>
                </a:ln>
                <a:solidFill>
                  <a:srgbClr val="000000"/>
                </a:solidFill>
                <a:effectLst/>
                <a:latin typeface="Calibri" pitchFamily="34"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lang="da-DK" b="1" baseline="30000" smtClean="0">
                <a:solidFill>
                  <a:srgbClr val="000000"/>
                </a:solidFill>
                <a:latin typeface="Calibri" pitchFamily="34" charset="0"/>
                <a:cs typeface="Arial" pitchFamily="34" charset="0"/>
              </a:rPr>
              <a:t>For 100 m2 hus</a:t>
            </a:r>
            <a:endParaRPr kumimoji="0" lang="da-DK"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3"/>
          <p:cNvSpPr>
            <a:spLocks noChangeArrowheads="1"/>
          </p:cNvSpPr>
          <p:nvPr/>
        </p:nvSpPr>
        <p:spPr bwMode="auto">
          <a:xfrm>
            <a:off x="5940152" y="3000449"/>
            <a:ext cx="3096344" cy="651569"/>
          </a:xfrm>
          <a:prstGeom prst="wedgeRectCallout">
            <a:avLst>
              <a:gd name="adj1" fmla="val -60579"/>
              <a:gd name="adj2" fmla="val 86284"/>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1" i="0" u="none" strike="noStrike" cap="none" normalizeH="0" baseline="0" dirty="0" smtClean="0">
                <a:ln>
                  <a:noFill/>
                </a:ln>
                <a:solidFill>
                  <a:srgbClr val="000000"/>
                </a:solidFill>
                <a:effectLst/>
                <a:latin typeface="Calibri" pitchFamily="34" charset="0"/>
                <a:cs typeface="Arial" pitchFamily="34" charset="0"/>
              </a:rPr>
              <a:t>110 + 3200/100= 142 kWh/m</a:t>
            </a:r>
            <a:r>
              <a:rPr kumimoji="0" lang="da-DK" b="1" i="0" u="none" strike="noStrike" cap="none" normalizeH="0" baseline="30000" dirty="0" smtClean="0">
                <a:ln>
                  <a:noFill/>
                </a:ln>
                <a:solidFill>
                  <a:srgbClr val="000000"/>
                </a:solidFill>
                <a:effectLst/>
                <a:latin typeface="Calibri" pitchFamily="34" charset="0"/>
                <a:cs typeface="Arial" pitchFamily="34" charset="0"/>
              </a:rPr>
              <a:t>2 for 100 m2 hus</a:t>
            </a:r>
            <a:endParaRPr kumimoji="0" lang="da-DK"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4238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16632"/>
            <a:ext cx="7335539" cy="66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058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4" name="Pladsholder til indhold 3" descr="cid:image008.png@01CAA348.427001D0"/>
          <p:cNvPicPr>
            <a:picLocks noGrp="1"/>
          </p:cNvPicPr>
          <p:nvPr>
            <p:ph idx="1"/>
          </p:nvPr>
        </p:nvPicPr>
        <p:blipFill>
          <a:blip r:embed="rId3" r:link="rId4"/>
          <a:srcRect/>
          <a:stretch>
            <a:fillRect/>
          </a:stretch>
        </p:blipFill>
        <p:spPr bwMode="auto">
          <a:xfrm>
            <a:off x="179512" y="764704"/>
            <a:ext cx="8712968" cy="5328592"/>
          </a:xfrm>
          <a:prstGeom prst="rect">
            <a:avLst/>
          </a:prstGeom>
          <a:noFill/>
          <a:ln w="9525">
            <a:noFill/>
            <a:miter lim="800000"/>
            <a:headEnd/>
            <a:tailEnd/>
          </a:ln>
        </p:spPr>
      </p:pic>
    </p:spTree>
    <p:extLst>
      <p:ext uri="{BB962C8B-B14F-4D97-AF65-F5344CB8AC3E}">
        <p14:creationId xmlns:p14="http://schemas.microsoft.com/office/powerpoint/2010/main" val="1569752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891" y="692696"/>
            <a:ext cx="6835775" cy="304800"/>
          </a:xfrm>
        </p:spPr>
        <p:txBody>
          <a:bodyPr>
            <a:noAutofit/>
          </a:bodyPr>
          <a:lstStyle/>
          <a:p>
            <a:pPr algn="l"/>
            <a:r>
              <a:rPr lang="da-DK" sz="2800" dirty="0" smtClean="0"/>
              <a:t>Udregning af husets</a:t>
            </a:r>
            <a:br>
              <a:rPr lang="da-DK" sz="2800" dirty="0" smtClean="0"/>
            </a:br>
            <a:r>
              <a:rPr lang="da-DK" sz="2800" dirty="0" smtClean="0"/>
              <a:t>varmenøgletal – huset er fra 1974 og opvarmet med oliefyr</a:t>
            </a:r>
            <a:endParaRPr lang="da-DK" sz="2800" dirty="0"/>
          </a:p>
        </p:txBody>
      </p:sp>
      <p:graphicFrame>
        <p:nvGraphicFramePr>
          <p:cNvPr id="4" name="Tabel 3"/>
          <p:cNvGraphicFramePr>
            <a:graphicFrameLocks noGrp="1"/>
          </p:cNvGraphicFramePr>
          <p:nvPr>
            <p:extLst>
              <p:ext uri="{D42A27DB-BD31-4B8C-83A1-F6EECF244321}">
                <p14:modId xmlns:p14="http://schemas.microsoft.com/office/powerpoint/2010/main" val="2172730332"/>
              </p:ext>
            </p:extLst>
          </p:nvPr>
        </p:nvGraphicFramePr>
        <p:xfrm>
          <a:off x="467544" y="1484784"/>
          <a:ext cx="7858180" cy="4023360"/>
        </p:xfrm>
        <a:graphic>
          <a:graphicData uri="http://schemas.openxmlformats.org/drawingml/2006/table">
            <a:tbl>
              <a:tblPr/>
              <a:tblGrid>
                <a:gridCol w="5286412"/>
                <a:gridCol w="2571768"/>
              </a:tblGrid>
              <a:tr h="457168">
                <a:tc>
                  <a:txBody>
                    <a:bodyPr/>
                    <a:lstStyle/>
                    <a:p>
                      <a:pPr algn="l" fontAlgn="b"/>
                      <a:endParaRPr lang="da-DK" sz="2400" b="0" i="0" u="none" strike="noStrike" dirty="0" smtClean="0">
                        <a:solidFill>
                          <a:srgbClr val="000000"/>
                        </a:solidFill>
                        <a:latin typeface="Calibri"/>
                      </a:endParaRPr>
                    </a:p>
                    <a:p>
                      <a:pPr algn="l" fontAlgn="b"/>
                      <a:r>
                        <a:rPr lang="da-DK" sz="2400" b="0" i="0" u="none" strike="noStrike" dirty="0" smtClean="0">
                          <a:solidFill>
                            <a:srgbClr val="000000"/>
                          </a:solidFill>
                          <a:latin typeface="Calibri"/>
                        </a:rPr>
                        <a:t>A, Opvarmet </a:t>
                      </a:r>
                      <a:r>
                        <a:rPr lang="da-DK" sz="2400" b="0" i="0" u="none" strike="noStrike" dirty="0">
                          <a:solidFill>
                            <a:srgbClr val="000000"/>
                          </a:solidFill>
                          <a:latin typeface="Calibri"/>
                        </a:rPr>
                        <a:t>areal [m2]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2400" b="0" i="0" u="none" strike="noStrike" dirty="0" smtClean="0">
                          <a:solidFill>
                            <a:srgbClr val="000000"/>
                          </a:solidFill>
                          <a:latin typeface="Calibri"/>
                        </a:rPr>
                        <a:t>130 m2</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noStrike" dirty="0" smtClean="0">
                          <a:solidFill>
                            <a:srgbClr val="000000"/>
                          </a:solidFill>
                          <a:latin typeface="Calibri"/>
                        </a:rPr>
                        <a:t>B, Olieforbrug </a:t>
                      </a:r>
                      <a:r>
                        <a:rPr lang="da-DK" sz="2400" b="0" i="0" u="none" strike="noStrike" dirty="0">
                          <a:solidFill>
                            <a:srgbClr val="000000"/>
                          </a:solidFill>
                          <a:latin typeface="Calibri"/>
                        </a:rPr>
                        <a:t>(liter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2400" b="0" i="0" u="none" strike="noStrike" dirty="0">
                          <a:solidFill>
                            <a:srgbClr val="000000"/>
                          </a:solidFill>
                          <a:latin typeface="Calibri"/>
                        </a:rPr>
                        <a:t> </a:t>
                      </a:r>
                      <a:r>
                        <a:rPr lang="da-DK" sz="2400" b="0" i="0" u="none" strike="noStrike" dirty="0" smtClean="0">
                          <a:solidFill>
                            <a:srgbClr val="000000"/>
                          </a:solidFill>
                          <a:latin typeface="Calibri"/>
                        </a:rPr>
                        <a:t>2.600  liter</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sngStrike" dirty="0" smtClean="0">
                          <a:solidFill>
                            <a:srgbClr val="000000"/>
                          </a:solidFill>
                          <a:latin typeface="Calibri"/>
                        </a:rPr>
                        <a:t>C, </a:t>
                      </a:r>
                      <a:r>
                        <a:rPr lang="da-DK" sz="2400" b="0" i="0" u="none" strike="sngStrike" baseline="0" dirty="0" smtClean="0">
                          <a:solidFill>
                            <a:srgbClr val="000000"/>
                          </a:solidFill>
                          <a:latin typeface="Calibri"/>
                        </a:rPr>
                        <a:t>Naturgasforbrug </a:t>
                      </a:r>
                      <a:r>
                        <a:rPr lang="da-DK" sz="2400" b="0" i="0" u="none" strike="sngStrike" baseline="0" dirty="0">
                          <a:solidFill>
                            <a:srgbClr val="000000"/>
                          </a:solidFill>
                          <a:latin typeface="Calibri"/>
                        </a:rPr>
                        <a:t>[m3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2400" b="0" i="0" u="none" strike="noStrike" dirty="0">
                          <a:solidFill>
                            <a:srgbClr val="000000"/>
                          </a:solidFill>
                          <a:latin typeface="Calibri"/>
                        </a:rPr>
                        <a:t> </a:t>
                      </a:r>
                      <a:r>
                        <a:rPr lang="da-DK" sz="2400" b="0" i="0" u="none" strike="noStrike" dirty="0" smtClean="0">
                          <a:solidFill>
                            <a:srgbClr val="000000"/>
                          </a:solidFill>
                          <a:latin typeface="Calibri"/>
                        </a:rPr>
                        <a:t>-</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sngStrike" baseline="0" dirty="0" smtClean="0">
                          <a:solidFill>
                            <a:srgbClr val="000000"/>
                          </a:solidFill>
                          <a:latin typeface="Calibri"/>
                        </a:rPr>
                        <a:t>D, Fjernvarmeforbrug </a:t>
                      </a:r>
                      <a:r>
                        <a:rPr lang="da-DK" sz="2400" b="0" i="0" u="none" strike="sngStrike" baseline="0" dirty="0">
                          <a:solidFill>
                            <a:srgbClr val="000000"/>
                          </a:solidFill>
                          <a:latin typeface="Calibri"/>
                        </a:rPr>
                        <a:t>[MWh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2400" b="0" i="0" u="none" strike="noStrike" dirty="0">
                          <a:solidFill>
                            <a:srgbClr val="000000"/>
                          </a:solidFill>
                          <a:latin typeface="Calibri"/>
                        </a:rPr>
                        <a:t> </a:t>
                      </a:r>
                      <a:r>
                        <a:rPr lang="da-DK" sz="2400" b="0" i="0" u="none" strike="noStrike" dirty="0" smtClean="0">
                          <a:solidFill>
                            <a:srgbClr val="000000"/>
                          </a:solidFill>
                          <a:latin typeface="Calibri"/>
                        </a:rPr>
                        <a:t>-</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algn="l" fontAlgn="b"/>
                      <a:r>
                        <a:rPr lang="da-DK" sz="2400" b="0" i="0" u="none" strike="sngStrike" baseline="0" dirty="0" smtClean="0">
                          <a:solidFill>
                            <a:srgbClr val="000000"/>
                          </a:solidFill>
                          <a:latin typeface="Calibri"/>
                        </a:rPr>
                        <a:t>E, Elforbrug </a:t>
                      </a:r>
                      <a:r>
                        <a:rPr lang="da-DK" sz="2400" b="0" i="0" u="none" strike="sngStrike" baseline="0" dirty="0">
                          <a:solidFill>
                            <a:srgbClr val="000000"/>
                          </a:solidFill>
                          <a:latin typeface="Calibri"/>
                        </a:rPr>
                        <a:t>[kWh pr.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2400" b="0" i="0" u="none" strike="noStrike" dirty="0">
                          <a:solidFill>
                            <a:srgbClr val="000000"/>
                          </a:solidFill>
                          <a:latin typeface="Calibri"/>
                        </a:rPr>
                        <a:t> </a:t>
                      </a:r>
                      <a:r>
                        <a:rPr lang="da-DK" sz="2400" b="0" i="0" u="none" strike="noStrike" dirty="0" smtClean="0">
                          <a:solidFill>
                            <a:srgbClr val="000000"/>
                          </a:solidFill>
                          <a:latin typeface="Calibri"/>
                        </a:rPr>
                        <a:t>-</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a-DK" sz="2400" b="0" i="0" u="none" strike="noStrike" dirty="0" smtClean="0">
                          <a:solidFill>
                            <a:srgbClr val="000000"/>
                          </a:solidFill>
                          <a:latin typeface="+mn-lt"/>
                        </a:rPr>
                        <a:t>F, Brænde,</a:t>
                      </a:r>
                      <a:r>
                        <a:rPr lang="da-DK" sz="2400" b="0" i="0" u="none" strike="noStrike" baseline="0" dirty="0" smtClean="0">
                          <a:solidFill>
                            <a:srgbClr val="000000"/>
                          </a:solidFill>
                          <a:latin typeface="+mn-lt"/>
                        </a:rPr>
                        <a:t> (kWh pr. år)</a:t>
                      </a:r>
                      <a:endParaRPr lang="da-DK" sz="2400" b="0" i="0" u="none" strike="sngStrike" baseline="0"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36024">
                <a:tc>
                  <a:txBody>
                    <a:bodyPr/>
                    <a:lstStyle/>
                    <a:p>
                      <a:pPr algn="l" fontAlgn="b"/>
                      <a:r>
                        <a:rPr lang="da-DK" sz="2400" b="0" i="0" u="none" strike="noStrike" dirty="0" smtClean="0">
                          <a:solidFill>
                            <a:srgbClr val="000000"/>
                          </a:solidFill>
                          <a:latin typeface="Calibri"/>
                        </a:rPr>
                        <a:t>F, Omregning til kWh fra olie, </a:t>
                      </a:r>
                      <a:r>
                        <a:rPr lang="da-DK" sz="2400" b="0" i="0" u="none" strike="sngStrike" dirty="0" smtClean="0">
                          <a:solidFill>
                            <a:srgbClr val="000000"/>
                          </a:solidFill>
                          <a:latin typeface="Calibri"/>
                        </a:rPr>
                        <a:t>gas eller</a:t>
                      </a:r>
                      <a:r>
                        <a:rPr lang="da-DK" sz="2400" b="0" i="0" u="none" strike="sngStrike" baseline="0" dirty="0" smtClean="0">
                          <a:solidFill>
                            <a:srgbClr val="000000"/>
                          </a:solidFill>
                          <a:latin typeface="Calibri"/>
                        </a:rPr>
                        <a:t> fjernvarme</a:t>
                      </a:r>
                      <a:endParaRPr lang="da-DK" sz="2400" b="0" i="0" u="none" strike="sng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2400" b="0" i="0" u="none" strike="noStrike" dirty="0">
                          <a:solidFill>
                            <a:srgbClr val="000000"/>
                          </a:solidFill>
                          <a:latin typeface="Calibri"/>
                        </a:rPr>
                        <a:t> </a:t>
                      </a:r>
                      <a:r>
                        <a:rPr lang="da-DK" sz="2400" b="0" i="0" u="none" strike="noStrike" dirty="0" smtClean="0">
                          <a:solidFill>
                            <a:srgbClr val="000000"/>
                          </a:solidFill>
                          <a:latin typeface="Calibri"/>
                        </a:rPr>
                        <a:t>2.600</a:t>
                      </a:r>
                      <a:r>
                        <a:rPr lang="da-DK" sz="2400" b="0" i="0" u="none" strike="noStrike" baseline="0" dirty="0" smtClean="0">
                          <a:solidFill>
                            <a:srgbClr val="000000"/>
                          </a:solidFill>
                          <a:latin typeface="Calibri"/>
                        </a:rPr>
                        <a:t> X 10 = </a:t>
                      </a:r>
                      <a:r>
                        <a:rPr lang="da-DK" sz="2400" b="0" i="0" u="none" strike="noStrike" dirty="0" smtClean="0">
                          <a:solidFill>
                            <a:srgbClr val="000000"/>
                          </a:solidFill>
                          <a:latin typeface="Calibri"/>
                        </a:rPr>
                        <a:t>26.000 kWh pr</a:t>
                      </a:r>
                      <a:r>
                        <a:rPr lang="da-DK" sz="2400" b="0" i="0" u="none" strike="noStrike" baseline="0" dirty="0" smtClean="0">
                          <a:solidFill>
                            <a:srgbClr val="000000"/>
                          </a:solidFill>
                          <a:latin typeface="Calibri"/>
                        </a:rPr>
                        <a:t> år</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3845">
                <a:tc>
                  <a:txBody>
                    <a:bodyPr/>
                    <a:lstStyle/>
                    <a:p>
                      <a:pPr algn="l" fontAlgn="b"/>
                      <a:r>
                        <a:rPr lang="da-DK" sz="2400" b="0" i="0" u="none" strike="noStrike" dirty="0" smtClean="0">
                          <a:solidFill>
                            <a:srgbClr val="000000"/>
                          </a:solidFill>
                          <a:latin typeface="Calibri"/>
                        </a:rPr>
                        <a:t>G, Energinøgletal for opvarmning </a:t>
                      </a:r>
                      <a:endParaRPr lang="da-DK" sz="2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2400" b="0" i="0" u="none" strike="noStrike" dirty="0" smtClean="0">
                          <a:solidFill>
                            <a:srgbClr val="000000"/>
                          </a:solidFill>
                          <a:latin typeface="Calibri"/>
                        </a:rPr>
                        <a:t>26.000</a:t>
                      </a:r>
                      <a:r>
                        <a:rPr lang="da-DK" sz="2400" b="0" i="0" u="none" strike="noStrike" baseline="0" dirty="0" smtClean="0">
                          <a:solidFill>
                            <a:srgbClr val="000000"/>
                          </a:solidFill>
                          <a:latin typeface="Calibri"/>
                        </a:rPr>
                        <a:t>/130 = </a:t>
                      </a:r>
                      <a:r>
                        <a:rPr lang="da-DK" sz="2400" b="1" i="0" u="none" strike="noStrike" baseline="0" dirty="0" smtClean="0">
                          <a:solidFill>
                            <a:srgbClr val="000000"/>
                          </a:solidFill>
                          <a:latin typeface="Calibri"/>
                        </a:rPr>
                        <a:t>200 kWh pr. m2 pr. år</a:t>
                      </a:r>
                      <a:endParaRPr lang="da-DK" sz="2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Tekstboks 5"/>
          <p:cNvSpPr txBox="1"/>
          <p:nvPr/>
        </p:nvSpPr>
        <p:spPr>
          <a:xfrm>
            <a:off x="0" y="5661248"/>
            <a:ext cx="8676456" cy="1323439"/>
          </a:xfrm>
          <a:prstGeom prst="rect">
            <a:avLst/>
          </a:prstGeom>
          <a:solidFill>
            <a:schemeClr val="bg1">
              <a:lumMod val="95000"/>
            </a:schemeClr>
          </a:solidFill>
        </p:spPr>
        <p:txBody>
          <a:bodyPr wrap="square" rtlCol="0">
            <a:spAutoFit/>
          </a:bodyPr>
          <a:lstStyle/>
          <a:p>
            <a:r>
              <a:rPr lang="da-DK" sz="1600" dirty="0">
                <a:solidFill>
                  <a:srgbClr val="000000"/>
                </a:solidFill>
              </a:rPr>
              <a:t>1 liter olie svarer til 10 kWh , 1 m3 gas svarer til 11 kWh, </a:t>
            </a:r>
          </a:p>
          <a:p>
            <a:r>
              <a:rPr lang="da-DK" sz="1600" dirty="0">
                <a:solidFill>
                  <a:srgbClr val="000000"/>
                </a:solidFill>
              </a:rPr>
              <a:t>1 rummeter brænde svarer til 1300 – 1900 kWh (20% fugt) afhængig af brændeovn og </a:t>
            </a:r>
            <a:r>
              <a:rPr lang="da-DK" sz="1600" dirty="0" smtClean="0">
                <a:solidFill>
                  <a:srgbClr val="000000"/>
                </a:solidFill>
              </a:rPr>
              <a:t>stakning, 1 </a:t>
            </a:r>
            <a:r>
              <a:rPr lang="da-DK" sz="1600" dirty="0">
                <a:solidFill>
                  <a:srgbClr val="000000"/>
                </a:solidFill>
              </a:rPr>
              <a:t>kg træpiller svarer til 3,9 kWh (i effektiv forbrænding)</a:t>
            </a:r>
          </a:p>
          <a:p>
            <a:r>
              <a:rPr lang="da-DK" sz="1600" dirty="0">
                <a:solidFill>
                  <a:srgbClr val="000000"/>
                </a:solidFill>
              </a:rPr>
              <a:t>1 MWh = 1000 kWh</a:t>
            </a:r>
          </a:p>
          <a:p>
            <a:endParaRPr lang="da-DK" sz="1600" dirty="0"/>
          </a:p>
        </p:txBody>
      </p:sp>
    </p:spTree>
    <p:extLst>
      <p:ext uri="{BB962C8B-B14F-4D97-AF65-F5344CB8AC3E}">
        <p14:creationId xmlns:p14="http://schemas.microsoft.com/office/powerpoint/2010/main" val="3894360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1143000"/>
          </a:xfrm>
        </p:spPr>
        <p:txBody>
          <a:bodyPr>
            <a:normAutofit fontScale="90000"/>
          </a:bodyPr>
          <a:lstStyle/>
          <a:p>
            <a:r>
              <a:rPr lang="da-DK" dirty="0" smtClean="0"/>
              <a:t>Tjek: Bruges der også biobrændsel??</a:t>
            </a:r>
            <a:endParaRPr lang="da-DK" dirty="0"/>
          </a:p>
        </p:txBody>
      </p:sp>
      <p:sp>
        <p:nvSpPr>
          <p:cNvPr id="3" name="Pladsholder til indhold 2"/>
          <p:cNvSpPr>
            <a:spLocks noGrp="1"/>
          </p:cNvSpPr>
          <p:nvPr>
            <p:ph idx="1"/>
          </p:nvPr>
        </p:nvSpPr>
        <p:spPr/>
        <p:txBody>
          <a:bodyPr/>
          <a:lstStyle/>
          <a:p>
            <a:endParaRPr lang="da-DK" dirty="0"/>
          </a:p>
        </p:txBody>
      </p:sp>
      <p:pic>
        <p:nvPicPr>
          <p:cNvPr id="16386" name="Picture 2" descr="C:\Users\ibo\Pictures\2012_04_april\233___03\IMG_298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9552" y="2492896"/>
            <a:ext cx="3491880" cy="261891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localdom.net\TI Folders\Projects\P1367218_VC - Videncenter for energibesparelser\2011\Fotos\Blåmose 31, Høruphav\Blåmose 31, Sønderborg 02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53411" y="2492896"/>
            <a:ext cx="3645901" cy="2425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6453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182" y="620687"/>
            <a:ext cx="8169635" cy="561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llipse 2"/>
          <p:cNvSpPr/>
          <p:nvPr/>
        </p:nvSpPr>
        <p:spPr>
          <a:xfrm>
            <a:off x="767175" y="4149080"/>
            <a:ext cx="1338512" cy="518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Ellipse 3"/>
          <p:cNvSpPr/>
          <p:nvPr/>
        </p:nvSpPr>
        <p:spPr>
          <a:xfrm>
            <a:off x="4929190" y="4149080"/>
            <a:ext cx="1298994" cy="518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28597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7" name="Picture 5"/>
          <p:cNvPicPr>
            <a:picLocks noChangeAspect="1" noChangeArrowheads="1"/>
          </p:cNvPicPr>
          <p:nvPr/>
        </p:nvPicPr>
        <p:blipFill>
          <a:blip r:embed="rId3" cstate="print"/>
          <a:srcRect/>
          <a:stretch>
            <a:fillRect/>
          </a:stretch>
        </p:blipFill>
        <p:spPr bwMode="auto">
          <a:xfrm>
            <a:off x="2411760" y="995356"/>
            <a:ext cx="6048672" cy="5412099"/>
          </a:xfrm>
          <a:prstGeom prst="rect">
            <a:avLst/>
          </a:prstGeom>
          <a:noFill/>
          <a:ln w="9525">
            <a:noFill/>
            <a:miter lim="800000"/>
            <a:headEnd/>
            <a:tailEnd/>
          </a:ln>
          <a:effectLst/>
        </p:spPr>
      </p:pic>
      <p:sp>
        <p:nvSpPr>
          <p:cNvPr id="5" name="Tekstboks 4"/>
          <p:cNvSpPr txBox="1"/>
          <p:nvPr/>
        </p:nvSpPr>
        <p:spPr>
          <a:xfrm>
            <a:off x="142844" y="142852"/>
            <a:ext cx="6715172" cy="830997"/>
          </a:xfrm>
          <a:prstGeom prst="rect">
            <a:avLst/>
          </a:prstGeom>
          <a:noFill/>
        </p:spPr>
        <p:txBody>
          <a:bodyPr wrap="square" rtlCol="0">
            <a:spAutoFit/>
          </a:bodyPr>
          <a:lstStyle/>
          <a:p>
            <a:r>
              <a:rPr lang="da-DK" sz="2400" dirty="0" smtClean="0">
                <a:latin typeface="Trebuchet MS"/>
                <a:cs typeface="Trebuchet MS"/>
              </a:rPr>
              <a:t>6 tidstypiske huse og deres olieforbrug til </a:t>
            </a:r>
          </a:p>
          <a:p>
            <a:r>
              <a:rPr lang="da-DK" sz="2400" dirty="0" smtClean="0">
                <a:latin typeface="Trebuchet MS"/>
                <a:cs typeface="Trebuchet MS"/>
              </a:rPr>
              <a:t>rumopvarmning og varmtvand</a:t>
            </a:r>
            <a:endParaRPr lang="da-DK" sz="2400" dirty="0">
              <a:latin typeface="Trebuchet MS"/>
              <a:cs typeface="Trebuchet MS"/>
            </a:endParaRPr>
          </a:p>
        </p:txBody>
      </p:sp>
    </p:spTree>
    <p:extLst>
      <p:ext uri="{BB962C8B-B14F-4D97-AF65-F5344CB8AC3E}">
        <p14:creationId xmlns:p14="http://schemas.microsoft.com/office/powerpoint/2010/main" val="147683081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044575" y="1741488"/>
            <a:ext cx="6951663" cy="1338828"/>
          </a:xfrm>
        </p:spPr>
        <p:txBody>
          <a:bodyPr/>
          <a:lstStyle/>
          <a:p>
            <a:r>
              <a:rPr lang="da-DK" dirty="0" smtClean="0"/>
              <a:t>Tjekliste for indeklima</a:t>
            </a:r>
          </a:p>
          <a:p>
            <a:r>
              <a:rPr lang="da-DK" dirty="0"/>
              <a:t>T</a:t>
            </a:r>
            <a:r>
              <a:rPr lang="da-DK" dirty="0" smtClean="0"/>
              <a:t>jekliste for klimaskærm</a:t>
            </a:r>
          </a:p>
          <a:p>
            <a:r>
              <a:rPr lang="da-DK" dirty="0" smtClean="0"/>
              <a:t>Tjekliste for varmeanlæg</a:t>
            </a:r>
          </a:p>
          <a:p>
            <a:pPr marL="0" indent="0">
              <a:buNone/>
            </a:pPr>
            <a:r>
              <a:rPr lang="da-DK" dirty="0" smtClean="0"/>
              <a:t>   og andre varmeinstallationer</a:t>
            </a:r>
          </a:p>
          <a:p>
            <a:r>
              <a:rPr lang="da-DK" dirty="0" smtClean="0"/>
              <a:t>Tjekliste for belysning</a:t>
            </a:r>
            <a:endParaRPr lang="da-DK"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2855" y="4793753"/>
            <a:ext cx="1784491" cy="1366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9858222">
            <a:off x="3505420" y="4840390"/>
            <a:ext cx="2130776" cy="1273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20272" y="4304756"/>
            <a:ext cx="1977803" cy="1463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13066" y="1268760"/>
            <a:ext cx="2385009" cy="1533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p:txBody>
          <a:bodyPr/>
          <a:lstStyle/>
          <a:p>
            <a:endParaRPr lang="da-DK"/>
          </a:p>
        </p:txBody>
      </p:sp>
    </p:spTree>
    <p:extLst>
      <p:ext uri="{BB962C8B-B14F-4D97-AF65-F5344CB8AC3E}">
        <p14:creationId xmlns:p14="http://schemas.microsoft.com/office/powerpoint/2010/main" val="192798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783411"/>
            <a:ext cx="6835775" cy="276999"/>
          </a:xfrm>
        </p:spPr>
        <p:txBody>
          <a:bodyPr/>
          <a:lstStyle/>
          <a:p>
            <a:r>
              <a:rPr lang="da-DK" sz="1800" dirty="0" smtClean="0"/>
              <a:t>Bygningens energimæssige ydeevne</a:t>
            </a:r>
            <a:endParaRPr lang="da-DK" sz="1800" dirty="0"/>
          </a:p>
        </p:txBody>
      </p:sp>
      <p:pic>
        <p:nvPicPr>
          <p:cNvPr id="2051" name="Billede 2"/>
          <p:cNvPicPr>
            <a:picLocks noChangeAspect="1" noChangeArrowheads="1"/>
          </p:cNvPicPr>
          <p:nvPr/>
        </p:nvPicPr>
        <p:blipFill>
          <a:blip r:embed="rId3"/>
          <a:srcRect/>
          <a:stretch>
            <a:fillRect/>
          </a:stretch>
        </p:blipFill>
        <p:spPr bwMode="auto">
          <a:xfrm>
            <a:off x="642910" y="1214422"/>
            <a:ext cx="8229344" cy="5027622"/>
          </a:xfrm>
          <a:prstGeom prst="rect">
            <a:avLst/>
          </a:prstGeom>
          <a:noFill/>
          <a:ln w="9525">
            <a:noFill/>
            <a:miter lim="800000"/>
            <a:headEnd/>
            <a:tailEnd/>
          </a:ln>
        </p:spPr>
      </p:pic>
      <p:sp>
        <p:nvSpPr>
          <p:cNvPr id="10" name="Rektangulær billedforklaring 9"/>
          <p:cNvSpPr/>
          <p:nvPr/>
        </p:nvSpPr>
        <p:spPr>
          <a:xfrm>
            <a:off x="6012160" y="5373216"/>
            <a:ext cx="720080" cy="855712"/>
          </a:xfrm>
          <a:prstGeom prst="wedgeRectCallout">
            <a:avLst>
              <a:gd name="adj1" fmla="val -5670"/>
              <a:gd name="adj2" fmla="val -5500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BR  10</a:t>
            </a:r>
            <a:endParaRPr lang="da-DK" dirty="0"/>
          </a:p>
        </p:txBody>
      </p:sp>
      <p:sp>
        <p:nvSpPr>
          <p:cNvPr id="11" name="Rektangulær billedforklaring 10"/>
          <p:cNvSpPr/>
          <p:nvPr/>
        </p:nvSpPr>
        <p:spPr>
          <a:xfrm>
            <a:off x="6876256" y="5373216"/>
            <a:ext cx="720080" cy="855712"/>
          </a:xfrm>
          <a:prstGeom prst="wedgeRectCallout">
            <a:avLst>
              <a:gd name="adj1" fmla="val -5670"/>
              <a:gd name="adj2" fmla="val -5500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BR  15</a:t>
            </a:r>
            <a:endParaRPr lang="da-DK" dirty="0"/>
          </a:p>
        </p:txBody>
      </p:sp>
      <p:sp>
        <p:nvSpPr>
          <p:cNvPr id="12" name="Rektangulær billedforklaring 11"/>
          <p:cNvSpPr/>
          <p:nvPr/>
        </p:nvSpPr>
        <p:spPr>
          <a:xfrm>
            <a:off x="7740352" y="5373216"/>
            <a:ext cx="720080" cy="855712"/>
          </a:xfrm>
          <a:prstGeom prst="wedgeRectCallout">
            <a:avLst>
              <a:gd name="adj1" fmla="val -5670"/>
              <a:gd name="adj2" fmla="val -5500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BR  20</a:t>
            </a:r>
            <a:endParaRPr lang="da-DK" dirty="0"/>
          </a:p>
        </p:txBody>
      </p:sp>
      <p:sp>
        <p:nvSpPr>
          <p:cNvPr id="4" name="Tekstboks 3"/>
          <p:cNvSpPr txBox="1"/>
          <p:nvPr/>
        </p:nvSpPr>
        <p:spPr>
          <a:xfrm>
            <a:off x="3923928" y="2358516"/>
            <a:ext cx="1944216" cy="1938992"/>
          </a:xfrm>
          <a:prstGeom prst="rect">
            <a:avLst/>
          </a:prstGeom>
          <a:noFill/>
        </p:spPr>
        <p:txBody>
          <a:bodyPr wrap="square" rtlCol="0">
            <a:spAutoFit/>
          </a:bodyPr>
          <a:lstStyle/>
          <a:p>
            <a:r>
              <a:rPr lang="da-DK" dirty="0" smtClean="0"/>
              <a:t>BR10</a:t>
            </a:r>
            <a:r>
              <a:rPr lang="da-DK" dirty="0"/>
              <a:t>: 50 kWh/m2 plus 1600 kWh for hele bygningen</a:t>
            </a:r>
          </a:p>
        </p:txBody>
      </p:sp>
      <p:cxnSp>
        <p:nvCxnSpPr>
          <p:cNvPr id="6" name="Lige pilforbindelse 5"/>
          <p:cNvCxnSpPr/>
          <p:nvPr/>
        </p:nvCxnSpPr>
        <p:spPr>
          <a:xfrm>
            <a:off x="5580112" y="4214701"/>
            <a:ext cx="576064" cy="582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kstboks 12"/>
          <p:cNvSpPr txBox="1"/>
          <p:nvPr/>
        </p:nvSpPr>
        <p:spPr>
          <a:xfrm>
            <a:off x="6048632" y="1988840"/>
            <a:ext cx="1944216" cy="1938992"/>
          </a:xfrm>
          <a:prstGeom prst="rect">
            <a:avLst/>
          </a:prstGeom>
          <a:noFill/>
        </p:spPr>
        <p:txBody>
          <a:bodyPr wrap="square" rtlCol="0">
            <a:spAutoFit/>
          </a:bodyPr>
          <a:lstStyle/>
          <a:p>
            <a:r>
              <a:rPr lang="da-DK" dirty="0" smtClean="0"/>
              <a:t>BR15: 35 </a:t>
            </a:r>
            <a:r>
              <a:rPr lang="da-DK" dirty="0"/>
              <a:t>kWh/m2 plus </a:t>
            </a:r>
            <a:r>
              <a:rPr lang="da-DK" dirty="0" smtClean="0"/>
              <a:t>1100 </a:t>
            </a:r>
            <a:r>
              <a:rPr lang="da-DK" dirty="0"/>
              <a:t>kWh for hele bygningen</a:t>
            </a:r>
          </a:p>
        </p:txBody>
      </p:sp>
      <p:cxnSp>
        <p:nvCxnSpPr>
          <p:cNvPr id="9" name="Lige pilforbindelse 8"/>
          <p:cNvCxnSpPr/>
          <p:nvPr/>
        </p:nvCxnSpPr>
        <p:spPr>
          <a:xfrm>
            <a:off x="7112442" y="3789040"/>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kstboks 14"/>
          <p:cNvSpPr txBox="1"/>
          <p:nvPr/>
        </p:nvSpPr>
        <p:spPr>
          <a:xfrm>
            <a:off x="7740351" y="3560683"/>
            <a:ext cx="1316131" cy="1200329"/>
          </a:xfrm>
          <a:prstGeom prst="rect">
            <a:avLst/>
          </a:prstGeom>
          <a:noFill/>
        </p:spPr>
        <p:txBody>
          <a:bodyPr wrap="square" rtlCol="0">
            <a:spAutoFit/>
          </a:bodyPr>
          <a:lstStyle/>
          <a:p>
            <a:r>
              <a:rPr lang="da-DK" dirty="0" smtClean="0"/>
              <a:t>BR20: </a:t>
            </a:r>
          </a:p>
          <a:p>
            <a:r>
              <a:rPr lang="da-DK" dirty="0" smtClean="0"/>
              <a:t>20 kWh/m2</a:t>
            </a:r>
            <a:endParaRPr lang="da-DK" dirty="0"/>
          </a:p>
        </p:txBody>
      </p:sp>
      <p:cxnSp>
        <p:nvCxnSpPr>
          <p:cNvPr id="16" name="Lige pilforbindelse 15"/>
          <p:cNvCxnSpPr/>
          <p:nvPr/>
        </p:nvCxnSpPr>
        <p:spPr>
          <a:xfrm flipH="1">
            <a:off x="8084551" y="4581128"/>
            <a:ext cx="1879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725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51270"/>
            <a:ext cx="8229600" cy="1143000"/>
          </a:xfrm>
        </p:spPr>
        <p:txBody>
          <a:bodyPr/>
          <a:lstStyle/>
          <a:p>
            <a:r>
              <a:rPr lang="da-DK" sz="2800" dirty="0" smtClean="0"/>
              <a:t>PS: men der bruges også meget på underholdning</a:t>
            </a:r>
            <a:endParaRPr lang="da-DK" sz="2800" dirty="0"/>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2"/>
          <a:stretch>
            <a:fillRect/>
          </a:stretch>
        </p:blipFill>
        <p:spPr>
          <a:xfrm>
            <a:off x="0" y="1556792"/>
            <a:ext cx="9144000" cy="4866396"/>
          </a:xfrm>
          <a:prstGeom prst="rect">
            <a:avLst/>
          </a:prstGeom>
        </p:spPr>
      </p:pic>
    </p:spTree>
    <p:extLst>
      <p:ext uri="{BB962C8B-B14F-4D97-AF65-F5344CB8AC3E}">
        <p14:creationId xmlns:p14="http://schemas.microsoft.com/office/powerpoint/2010/main" val="21173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182" y="620687"/>
            <a:ext cx="8169635" cy="561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09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klimaforandringer?</a:t>
            </a:r>
            <a:endParaRPr lang="da-DK" dirty="0"/>
          </a:p>
        </p:txBody>
      </p:sp>
      <p:sp>
        <p:nvSpPr>
          <p:cNvPr id="3" name="Pladsholder til indhold 2"/>
          <p:cNvSpPr>
            <a:spLocks noGrp="1"/>
          </p:cNvSpPr>
          <p:nvPr>
            <p:ph idx="1"/>
          </p:nvPr>
        </p:nvSpPr>
        <p:spPr/>
        <p:txBody>
          <a:bodyPr>
            <a:normAutofit/>
          </a:bodyPr>
          <a:lstStyle/>
          <a:p>
            <a:r>
              <a:rPr lang="da-DK" sz="2400" dirty="0" smtClean="0"/>
              <a:t>Fossile brændsler udleder CO2 ved afbrænding</a:t>
            </a:r>
          </a:p>
          <a:p>
            <a:r>
              <a:rPr lang="da-DK" sz="2400" dirty="0" smtClean="0"/>
              <a:t>CO2 lægger sig som en dyne i atmosfæren</a:t>
            </a:r>
          </a:p>
          <a:p>
            <a:r>
              <a:rPr lang="da-DK" sz="2400" dirty="0" smtClean="0"/>
              <a:t>Drivhusgasser tillader solens kortbølgede stråling at passere, mens langbølget varmestråling holdes inde </a:t>
            </a:r>
          </a:p>
          <a:p>
            <a:pPr>
              <a:buNone/>
            </a:pPr>
            <a:endParaRPr lang="da-DK" dirty="0"/>
          </a:p>
        </p:txBody>
      </p:sp>
    </p:spTree>
    <p:extLst>
      <p:ext uri="{BB962C8B-B14F-4D97-AF65-F5344CB8AC3E}">
        <p14:creationId xmlns:p14="http://schemas.microsoft.com/office/powerpoint/2010/main" val="116096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225668"/>
          </a:xfrm>
        </p:spPr>
        <p:txBody>
          <a:bodyPr/>
          <a:lstStyle/>
          <a:p>
            <a:r>
              <a:rPr lang="da-DK" sz="3200" dirty="0" err="1" smtClean="0"/>
              <a:t>Drivhus-effekt</a:t>
            </a:r>
            <a:endParaRPr lang="da-DK" sz="3200" dirty="0"/>
          </a:p>
        </p:txBody>
      </p:sp>
      <p:sp>
        <p:nvSpPr>
          <p:cNvPr id="3" name="Pladsholder til indhold 2"/>
          <p:cNvSpPr>
            <a:spLocks noGrp="1"/>
          </p:cNvSpPr>
          <p:nvPr>
            <p:ph idx="1"/>
          </p:nvPr>
        </p:nvSpPr>
        <p:spPr>
          <a:xfrm>
            <a:off x="0" y="3929066"/>
            <a:ext cx="8472518" cy="2428892"/>
          </a:xfrm>
        </p:spPr>
        <p:txBody>
          <a:bodyPr>
            <a:normAutofit/>
          </a:bodyPr>
          <a:lstStyle/>
          <a:p>
            <a:r>
              <a:rPr lang="da-DK" sz="2400" dirty="0" smtClean="0"/>
              <a:t>Fossile brændsler udleder CO2 ved afbrænding</a:t>
            </a:r>
          </a:p>
          <a:p>
            <a:r>
              <a:rPr lang="da-DK" sz="2400" dirty="0" smtClean="0"/>
              <a:t>CO2 lægger sig som en dyne i atmosfæren</a:t>
            </a:r>
          </a:p>
          <a:p>
            <a:r>
              <a:rPr lang="da-DK" sz="2400" dirty="0" smtClean="0"/>
              <a:t>Drivhusgasser tillader solens kortbølgede stråling at passere, mens langbølget varmestråling holdes inde </a:t>
            </a:r>
            <a:endParaRPr lang="da-DK" dirty="0"/>
          </a:p>
        </p:txBody>
      </p:sp>
      <p:pic>
        <p:nvPicPr>
          <p:cNvPr id="4" name="Picture 2"/>
          <p:cNvPicPr>
            <a:picLocks noChangeAspect="1" noChangeArrowheads="1"/>
          </p:cNvPicPr>
          <p:nvPr/>
        </p:nvPicPr>
        <p:blipFill>
          <a:blip r:embed="rId3" cstate="print"/>
          <a:srcRect/>
          <a:stretch>
            <a:fillRect/>
          </a:stretch>
        </p:blipFill>
        <p:spPr bwMode="auto">
          <a:xfrm>
            <a:off x="3419872" y="188640"/>
            <a:ext cx="5436096" cy="3602353"/>
          </a:xfrm>
          <a:prstGeom prst="rect">
            <a:avLst/>
          </a:prstGeom>
          <a:noFill/>
          <a:ln w="9525">
            <a:noFill/>
            <a:miter lim="800000"/>
            <a:headEnd/>
            <a:tailEnd/>
          </a:ln>
          <a:effectLst/>
        </p:spPr>
      </p:pic>
    </p:spTree>
    <p:extLst>
      <p:ext uri="{BB962C8B-B14F-4D97-AF65-F5344CB8AC3E}">
        <p14:creationId xmlns:p14="http://schemas.microsoft.com/office/powerpoint/2010/main" val="3375417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6573852" cy="580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642" y="260648"/>
            <a:ext cx="417261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2018</a:t>
            </a:r>
            <a:endParaRPr lang="da-DK" dirty="0"/>
          </a:p>
        </p:txBody>
      </p:sp>
      <p:sp>
        <p:nvSpPr>
          <p:cNvPr id="3" name="Pladsholder til indhold 2"/>
          <p:cNvSpPr>
            <a:spLocks noGrp="1"/>
          </p:cNvSpPr>
          <p:nvPr>
            <p:ph idx="1"/>
          </p:nvPr>
        </p:nvSpPr>
        <p:spPr>
          <a:xfrm>
            <a:off x="457200" y="1124744"/>
            <a:ext cx="8229600" cy="4536504"/>
          </a:xfrm>
        </p:spPr>
        <p:txBody>
          <a:bodyPr/>
          <a:lstStyle/>
          <a:p>
            <a:r>
              <a:rPr lang="da-DK" dirty="0" smtClean="0"/>
              <a:t>Flest solskinstimer i sommer – 802 - ever</a:t>
            </a:r>
          </a:p>
          <a:p>
            <a:r>
              <a:rPr lang="da-DK" dirty="0" smtClean="0"/>
              <a:t>Varmeste sommer – ever – 17,7 grader</a:t>
            </a:r>
          </a:p>
          <a:p>
            <a:r>
              <a:rPr lang="da-DK" dirty="0" smtClean="0"/>
              <a:t>Flest sommerdage</a:t>
            </a:r>
          </a:p>
          <a:p>
            <a:r>
              <a:rPr lang="da-DK" dirty="0" smtClean="0"/>
              <a:t>Flest tropedøgn</a:t>
            </a:r>
          </a:p>
          <a:p>
            <a:endParaRPr lang="da-DK" dirty="0" smtClean="0"/>
          </a:p>
          <a:p>
            <a:endParaRPr lang="da-DK" dirty="0"/>
          </a:p>
        </p:txBody>
      </p:sp>
      <p:pic>
        <p:nvPicPr>
          <p:cNvPr id="1026" name="Picture 2" descr="http://www.dmi.dk/typo3temp/pics/8523cd8a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068960"/>
            <a:ext cx="2197107" cy="29317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p:cNvPicPr>
            <a:picLocks noChangeAspect="1"/>
          </p:cNvPicPr>
          <p:nvPr/>
        </p:nvPicPr>
        <p:blipFill>
          <a:blip r:embed="rId4"/>
          <a:stretch>
            <a:fillRect/>
          </a:stretch>
        </p:blipFill>
        <p:spPr>
          <a:xfrm>
            <a:off x="0" y="4179035"/>
            <a:ext cx="6286500" cy="1819275"/>
          </a:xfrm>
          <a:prstGeom prst="rect">
            <a:avLst/>
          </a:prstGeom>
        </p:spPr>
      </p:pic>
    </p:spTree>
    <p:extLst>
      <p:ext uri="{BB962C8B-B14F-4D97-AF65-F5344CB8AC3E}">
        <p14:creationId xmlns:p14="http://schemas.microsoft.com/office/powerpoint/2010/main" val="731876625"/>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F22F492AE8914D8B73C3E3C23F308D" ma:contentTypeVersion="31" ma:contentTypeDescription="Opret et nyt dokument." ma:contentTypeScope="" ma:versionID="1028beaa144d05e948369b987caf50e3">
  <xsd:schema xmlns:xsd="http://www.w3.org/2001/XMLSchema" xmlns:xs="http://www.w3.org/2001/XMLSchema" xmlns:p="http://schemas.microsoft.com/office/2006/metadata/properties" xmlns:ns1="http://schemas.microsoft.com/sharepoint/v3" xmlns:ns2="b1cfadd8-d294-4d34-bc36-10edd03a80b3" xmlns:ns3="57e246f5-a181-4ddd-bcfa-8f2bd33c0c9c" targetNamespace="http://schemas.microsoft.com/office/2006/metadata/properties" ma:root="true" ma:fieldsID="9e062dd460a46b14fcff5ecb85d09ee7" ns1:_="" ns2:_="" ns3:_="">
    <xsd:import namespace="http://schemas.microsoft.com/sharepoint/v3"/>
    <xsd:import namespace="b1cfadd8-d294-4d34-bc36-10edd03a80b3"/>
    <xsd:import namespace="57e246f5-a181-4ddd-bcfa-8f2bd33c0c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Filtyp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Tes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cfadd8-d294-4d34-bc36-10edd03a8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description="" ma:indexed="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Filtype" ma:index="17" nillable="true" ma:displayName="Filtype" ma:format="Dropdown" ma:indexed="true" ma:internalName="Filtype">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fcff2bff-98dc-460d-973e-03f7511429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Test" ma:index="28" nillable="true" ma:displayName="Test" ma:format="Dropdown" ma:list="UserInfo" ma:SharePointGroup="0" ma:internalName="Te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246f5-a181-4ddd-bcfa-8f2bd33c0c9c"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6" nillable="true" ma:displayName="Taxonomy Catch All Column" ma:hidden="true" ma:list="{4651abdf-1673-48e2-821d-f5cd0b68c3fe}" ma:internalName="TaxCatchAll" ma:showField="CatchAllData" ma:web="57e246f5-a181-4ddd-bcfa-8f2bd33c0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e246f5-a181-4ddd-bcfa-8f2bd33c0c9c" xsi:nil="true"/>
    <_ip_UnifiedCompliancePolicyUIAction xmlns="http://schemas.microsoft.com/sharepoint/v3" xsi:nil="true"/>
    <lcf76f155ced4ddcb4097134ff3c332f xmlns="b1cfadd8-d294-4d34-bc36-10edd03a80b3">
      <Terms xmlns="http://schemas.microsoft.com/office/infopath/2007/PartnerControls"/>
    </lcf76f155ced4ddcb4097134ff3c332f>
    <Test xmlns="b1cfadd8-d294-4d34-bc36-10edd03a80b3">
      <UserInfo>
        <DisplayName/>
        <AccountId xsi:nil="true"/>
        <AccountType/>
      </UserInfo>
    </Test>
    <Filtype xmlns="b1cfadd8-d294-4d34-bc36-10edd03a80b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E10CAD1-9062-43A9-87AB-560087E0638D}"/>
</file>

<file path=customXml/itemProps2.xml><?xml version="1.0" encoding="utf-8"?>
<ds:datastoreItem xmlns:ds="http://schemas.openxmlformats.org/officeDocument/2006/customXml" ds:itemID="{7B878EE7-DD62-476A-9B51-4C88E36FDE63}"/>
</file>

<file path=customXml/itemProps3.xml><?xml version="1.0" encoding="utf-8"?>
<ds:datastoreItem xmlns:ds="http://schemas.openxmlformats.org/officeDocument/2006/customXml" ds:itemID="{5B2D1429-ABA8-4509-AE80-8855C50D9DE9}"/>
</file>

<file path=docProps/app.xml><?xml version="1.0" encoding="utf-8"?>
<Properties xmlns="http://schemas.openxmlformats.org/officeDocument/2006/extended-properties" xmlns:vt="http://schemas.openxmlformats.org/officeDocument/2006/docPropsVTypes">
  <TotalTime>506</TotalTime>
  <Words>3951</Words>
  <Application>Microsoft Office PowerPoint</Application>
  <PresentationFormat>Skærmshow (4:3)</PresentationFormat>
  <Paragraphs>349</Paragraphs>
  <Slides>40</Slides>
  <Notes>34</Notes>
  <HiddenSlides>1</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40</vt:i4>
      </vt:variant>
    </vt:vector>
  </HeadingPairs>
  <TitlesOfParts>
    <vt:vector size="47" baseType="lpstr">
      <vt:lpstr>Arial</vt:lpstr>
      <vt:lpstr>Calibri</vt:lpstr>
      <vt:lpstr>Tahoma</vt:lpstr>
      <vt:lpstr>Times New Roman</vt:lpstr>
      <vt:lpstr>Trebuchet MS</vt:lpstr>
      <vt:lpstr>Wingdings</vt:lpstr>
      <vt:lpstr>Kontortema</vt:lpstr>
      <vt:lpstr>Baggrund –  Hvorfor spare på energien – og hvorfor vedvarende energi </vt:lpstr>
      <vt:lpstr>Potentialet - mulighederne</vt:lpstr>
      <vt:lpstr>Energiforbrug til bygningsdrift.</vt:lpstr>
      <vt:lpstr>Bygningens energimæssige ydeevne</vt:lpstr>
      <vt:lpstr>PowerPoint-præsentation</vt:lpstr>
      <vt:lpstr>Hvorfor klimaforandringer?</vt:lpstr>
      <vt:lpstr>Drivhus-effekt</vt:lpstr>
      <vt:lpstr>PowerPoint-præsentation</vt:lpstr>
      <vt:lpstr>2018</vt:lpstr>
      <vt:lpstr>Dødelighed pga. global opvarmning</vt:lpstr>
      <vt:lpstr>Hvorfor CO2-udslip  fra fossile brændsler? </vt:lpstr>
      <vt:lpstr>CO₂-kredsløb</vt:lpstr>
      <vt:lpstr>Forbrænding: </vt:lpstr>
      <vt:lpstr>CO2 – hvad med det</vt:lpstr>
      <vt:lpstr>Men også andre grunde end CO2: </vt:lpstr>
      <vt:lpstr>Varme i bygninger</vt:lpstr>
      <vt:lpstr>Hvad kan vi gøre?</vt:lpstr>
      <vt:lpstr>Metode – tjek energiforbruget</vt:lpstr>
      <vt:lpstr>PowerPoint-præsentation</vt:lpstr>
      <vt:lpstr> Men først må vi vide lidt om:  Effekt og energi  </vt:lpstr>
      <vt:lpstr>PowerPoint-præsentation</vt:lpstr>
      <vt:lpstr>Effektenheder</vt:lpstr>
      <vt:lpstr>Energi = effekt x tid</vt:lpstr>
      <vt:lpstr>Energienheder  </vt:lpstr>
      <vt:lpstr>PowerPoint-præsentation</vt:lpstr>
      <vt:lpstr>PowerPoint-præsentation</vt:lpstr>
      <vt:lpstr>PowerPoint-præsentation</vt:lpstr>
      <vt:lpstr>Tilbage til: </vt:lpstr>
      <vt:lpstr>Udregning af husets energinøgletal Skriv det oplyste areal og forbrug i skemaet</vt:lpstr>
      <vt:lpstr>Linket til energinøgletal</vt:lpstr>
      <vt:lpstr>Tjek om der er energimærke</vt:lpstr>
      <vt:lpstr>Energimærke skalatrin 2018</vt:lpstr>
      <vt:lpstr>PowerPoint-præsentation</vt:lpstr>
      <vt:lpstr>PowerPoint-præsentation</vt:lpstr>
      <vt:lpstr>Udregning af husets varmenøgletal – huset er fra 1974 og opvarmet med oliefyr</vt:lpstr>
      <vt:lpstr>Tjek: Bruges der også biobrændsel??</vt:lpstr>
      <vt:lpstr>PowerPoint-præsentation</vt:lpstr>
      <vt:lpstr>PowerPoint-præsentation</vt:lpstr>
      <vt:lpstr>PowerPoint-præsentation</vt:lpstr>
      <vt:lpstr>PS: men der bruges også meget på underholdning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01_hvorforenergibesparelseroghvordan_faglaerer_19</dc:title>
  <dc:creator>Kai Borggreen</dc:creator>
  <cp:lastModifiedBy>Iben Østergaard</cp:lastModifiedBy>
  <cp:revision>23</cp:revision>
  <cp:lastPrinted>2019-06-24T08:42:48Z</cp:lastPrinted>
  <dcterms:created xsi:type="dcterms:W3CDTF">2008-11-18T13:11:39Z</dcterms:created>
  <dcterms:modified xsi:type="dcterms:W3CDTF">2019-06-24T12:51:20Z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0x010100BDF22F492AE8914D8B73C3E3C23F308D</vt:lpwstr>
  </property>
  <property fmtid="{D5CDD505-2E9C-101B-9397-08002B2CF9AE}" pid="3" name="Order">
    <vt:r8>8900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