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3.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49" r:id="rId2"/>
    <p:sldId id="550" r:id="rId3"/>
    <p:sldId id="920" r:id="rId4"/>
    <p:sldId id="270" r:id="rId5"/>
    <p:sldId id="688" r:id="rId6"/>
    <p:sldId id="264" r:id="rId7"/>
    <p:sldId id="551" r:id="rId8"/>
    <p:sldId id="732" r:id="rId9"/>
    <p:sldId id="267" r:id="rId10"/>
    <p:sldId id="929" r:id="rId11"/>
    <p:sldId id="860" r:id="rId12"/>
    <p:sldId id="912" r:id="rId13"/>
    <p:sldId id="890" r:id="rId14"/>
    <p:sldId id="733" r:id="rId15"/>
    <p:sldId id="731" r:id="rId16"/>
    <p:sldId id="916" r:id="rId17"/>
    <p:sldId id="917" r:id="rId18"/>
    <p:sldId id="930" r:id="rId19"/>
    <p:sldId id="918" r:id="rId20"/>
    <p:sldId id="919" r:id="rId21"/>
    <p:sldId id="891" r:id="rId22"/>
    <p:sldId id="325" r:id="rId23"/>
    <p:sldId id="554" r:id="rId24"/>
    <p:sldId id="928" r:id="rId25"/>
    <p:sldId id="691" r:id="rId26"/>
    <p:sldId id="915" r:id="rId27"/>
    <p:sldId id="861" r:id="rId28"/>
    <p:sldId id="933" r:id="rId29"/>
    <p:sldId id="567" r:id="rId30"/>
    <p:sldId id="777" r:id="rId31"/>
    <p:sldId id="735" r:id="rId32"/>
    <p:sldId id="281" r:id="rId33"/>
    <p:sldId id="269" r:id="rId34"/>
    <p:sldId id="271" r:id="rId35"/>
    <p:sldId id="913" r:id="rId36"/>
    <p:sldId id="914" r:id="rId37"/>
    <p:sldId id="561" r:id="rId38"/>
    <p:sldId id="739" r:id="rId39"/>
    <p:sldId id="564" r:id="rId40"/>
    <p:sldId id="268" r:id="rId41"/>
    <p:sldId id="921" r:id="rId42"/>
    <p:sldId id="922" r:id="rId43"/>
    <p:sldId id="923" r:id="rId44"/>
    <p:sldId id="924" r:id="rId45"/>
    <p:sldId id="925" r:id="rId46"/>
    <p:sldId id="760" r:id="rId47"/>
    <p:sldId id="761" r:id="rId48"/>
    <p:sldId id="927" r:id="rId49"/>
    <p:sldId id="762" r:id="rId50"/>
    <p:sldId id="763" r:id="rId51"/>
    <p:sldId id="932" r:id="rId52"/>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mus Borup" initials="RB" lastIdx="11" clrIdx="0">
    <p:extLst>
      <p:ext uri="{19B8F6BF-5375-455C-9EA6-DF929625EA0E}">
        <p15:presenceInfo xmlns:p15="http://schemas.microsoft.com/office/powerpoint/2012/main" userId="S::RAB@teknologisk.dk::681421e0-a3c8-4ef1-b3cc-7af585e0083f" providerId="AD"/>
      </p:ext>
    </p:extLst>
  </p:cmAuthor>
  <p:cmAuthor id="2" name="Iben Østergaard" initials="IØ" lastIdx="4" clrIdx="1">
    <p:extLst>
      <p:ext uri="{19B8F6BF-5375-455C-9EA6-DF929625EA0E}">
        <p15:presenceInfo xmlns:p15="http://schemas.microsoft.com/office/powerpoint/2012/main" userId="S::IBO@teknologisk.dk::47ce61c1-057e-4b50-847e-b886bd72cd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65" autoAdjust="0"/>
    <p:restoredTop sz="51144" autoAdjust="0"/>
  </p:normalViewPr>
  <p:slideViewPr>
    <p:cSldViewPr snapToGrid="0">
      <p:cViewPr varScale="1">
        <p:scale>
          <a:sx n="46" d="100"/>
          <a:sy n="46" d="100"/>
        </p:scale>
        <p:origin x="91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0T09:54:22.178" idx="10">
    <p:pos x="6005" y="2785"/>
    <p:text>OBS</p:text>
    <p:extLst>
      <p:ext uri="{C676402C-5697-4E1C-873F-D02D1690AC5C}">
        <p15:threadingInfo xmlns:p15="http://schemas.microsoft.com/office/powerpoint/2012/main" timeZoneBias="-60"/>
      </p:ext>
    </p:extLst>
  </p:cm>
  <p:cm authorId="2" dt="2020-11-11T12:21:35.941" idx="2">
    <p:pos x="7262" y="314"/>
    <p:text>hvad er mon denne tabel--</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897F94A-B4A7-4676-9159-0D163D3EA07C}" type="datetimeFigureOut">
              <a:rPr lang="da-DK" smtClean="0"/>
              <a:t>11.01.2021</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40A43A1-0BE1-4F5A-B863-42FD290B1130}" type="slidenum">
              <a:rPr lang="da-DK" smtClean="0"/>
              <a:t>‹nr.›</a:t>
            </a:fld>
            <a:endParaRPr lang="da-DK"/>
          </a:p>
        </p:txBody>
      </p:sp>
    </p:spTree>
    <p:extLst>
      <p:ext uri="{BB962C8B-B14F-4D97-AF65-F5344CB8AC3E}">
        <p14:creationId xmlns:p14="http://schemas.microsoft.com/office/powerpoint/2010/main" val="354883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Vedvarende energi findes i rigelige mængder i jord og luft – den skal blot op på et højere temperaturniveau – det kan varmepumpen hjælpe med. </a:t>
            </a:r>
          </a:p>
          <a:p>
            <a:endParaRPr lang="da-DK" dirty="0"/>
          </a:p>
          <a:p>
            <a:r>
              <a:rPr lang="da-DK" dirty="0"/>
              <a:t>En varmepumpe  kan også afhjælpe lagring af vedvarende energi, idet den også giver mulighed for at forskyde energiforbruget, fordi der er en termisk masse, så gulve kan forvarmes lidt – man kan slukke for varmepumpen i de dyre timer. I fremtidsperspektiv, kan det måske senere styres centralt, så det kollektivt fungerer optimalt. </a:t>
            </a:r>
          </a:p>
        </p:txBody>
      </p:sp>
      <p:sp>
        <p:nvSpPr>
          <p:cNvPr id="4" name="Pladsholder til slidenummer 3"/>
          <p:cNvSpPr>
            <a:spLocks noGrp="1"/>
          </p:cNvSpPr>
          <p:nvPr>
            <p:ph type="sldNum" sz="quarter" idx="5"/>
          </p:nvPr>
        </p:nvSpPr>
        <p:spPr/>
        <p:txBody>
          <a:bodyPr/>
          <a:lstStyle/>
          <a:p>
            <a:fld id="{A40A43A1-0BE1-4F5A-B863-42FD290B1130}" type="slidenum">
              <a:rPr lang="da-DK" smtClean="0"/>
              <a:t>1</a:t>
            </a:fld>
            <a:endParaRPr lang="da-DK"/>
          </a:p>
        </p:txBody>
      </p:sp>
    </p:spTree>
    <p:extLst>
      <p:ext uri="{BB962C8B-B14F-4D97-AF65-F5344CB8AC3E}">
        <p14:creationId xmlns:p14="http://schemas.microsoft.com/office/powerpoint/2010/main" val="221052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latin typeface="Segoe UI" panose="020B0502040204020203" pitchFamily="34" charset="0"/>
              </a:rPr>
              <a:t>Den dimensioneres til at dækkes husets varmebehov ved -7C alene ved varmepumpedrift. Ved temperaturer koldere end -7C kan varmepumpen gøre brug af f.eks. el-supplement.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står mere om dette  senere  på slide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Jordareal = 2,5 – 3 gange opvarmet areal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kræver godkendelse (jordslangen) </a:t>
            </a:r>
          </a:p>
          <a:p>
            <a:pPr eaLnBrk="1" hangingPunct="1">
              <a:spcBef>
                <a:spcPct val="0"/>
              </a:spcBef>
              <a:buFontTx/>
              <a:buNone/>
            </a:pPr>
            <a:r>
              <a:rPr lang="da-DK" altLang="da-DK" dirty="0">
                <a:solidFill>
                  <a:schemeClr val="bg1">
                    <a:lumMod val="50000"/>
                  </a:schemeClr>
                </a:solidFill>
                <a:latin typeface="Trebuchet MS"/>
                <a:cs typeface="Trebuchet MS"/>
              </a:rPr>
              <a:t>Fordele</a:t>
            </a:r>
            <a:r>
              <a:rPr lang="da-DK" altLang="da-DK" b="0" dirty="0">
                <a:solidFill>
                  <a:schemeClr val="bg1">
                    <a:lumMod val="50000"/>
                  </a:schemeClr>
                </a:solidFill>
                <a:latin typeface="Trebuchet MS"/>
                <a:cs typeface="Trebuchet MS"/>
              </a:rPr>
              <a:t>: høj virkningsgrad, dækker normalt hele huset varmebehov, kompakte anlæg, ingen støj</a:t>
            </a:r>
          </a:p>
          <a:p>
            <a:pPr eaLnBrk="1" hangingPunct="1">
              <a:spcBef>
                <a:spcPct val="0"/>
              </a:spcBef>
              <a:buFontTx/>
              <a:buNone/>
            </a:pPr>
            <a:endParaRPr lang="da-DK" altLang="da-DK" dirty="0">
              <a:solidFill>
                <a:schemeClr val="bg1">
                  <a:lumMod val="50000"/>
                </a:schemeClr>
              </a:solidFill>
              <a:latin typeface="Trebuchet MS"/>
              <a:cs typeface="Trebuchet MS"/>
            </a:endParaRPr>
          </a:p>
          <a:p>
            <a:pPr eaLnBrk="1" hangingPunct="1">
              <a:spcBef>
                <a:spcPct val="0"/>
              </a:spcBef>
              <a:buFontTx/>
              <a:buNone/>
            </a:pPr>
            <a:r>
              <a:rPr lang="da-DK" altLang="da-DK" dirty="0">
                <a:solidFill>
                  <a:schemeClr val="bg1">
                    <a:lumMod val="50000"/>
                  </a:schemeClr>
                </a:solidFill>
                <a:latin typeface="Trebuchet MS"/>
                <a:cs typeface="Trebuchet MS"/>
              </a:rPr>
              <a:t>Ulemper</a:t>
            </a:r>
            <a:r>
              <a:rPr lang="da-DK" altLang="da-DK" b="0" dirty="0">
                <a:solidFill>
                  <a:schemeClr val="bg1">
                    <a:lumMod val="50000"/>
                  </a:schemeClr>
                </a:solidFill>
                <a:latin typeface="Trebuchet MS"/>
                <a:cs typeface="Trebuchet MS"/>
              </a:rPr>
              <a:t>: jordareal nødvendigt, dyr installation </a:t>
            </a:r>
          </a:p>
          <a:p>
            <a:pPr eaLnBrk="1" hangingPunct="1">
              <a:spcBef>
                <a:spcPct val="0"/>
              </a:spcBef>
              <a:buFontTx/>
              <a:buNone/>
            </a:pPr>
            <a:r>
              <a:rPr lang="da-DK" altLang="da-DK" b="0" dirty="0">
                <a:solidFill>
                  <a:schemeClr val="bg1">
                    <a:lumMod val="50000"/>
                  </a:schemeClr>
                </a:solidFill>
                <a:latin typeface="Trebuchet MS"/>
                <a:cs typeface="Trebuchet MS"/>
              </a:rPr>
              <a:t>	(4 x luft/luft og 1,2 x luft/vand), kræver godkendelse</a:t>
            </a:r>
          </a:p>
          <a:p>
            <a:pPr eaLnBrk="1" hangingPunct="1">
              <a:spcBef>
                <a:spcPct val="0"/>
              </a:spcBef>
              <a:buFontTx/>
              <a:buNone/>
            </a:pPr>
            <a:endParaRPr lang="da-DK" dirty="0"/>
          </a:p>
          <a:p>
            <a:pPr eaLnBrk="1" hangingPunct="1">
              <a:spcBef>
                <a:spcPct val="0"/>
              </a:spcBef>
              <a:buFontTx/>
              <a:buNone/>
            </a:pPr>
            <a:r>
              <a:rPr lang="da-DK" dirty="0"/>
              <a:t>Varmepumpen dimensioneres til at </a:t>
            </a:r>
            <a:r>
              <a:rPr lang="da-DK" sz="1200" dirty="0">
                <a:latin typeface="Segoe UI" panose="020B0502040204020203" pitchFamily="34" charset="0"/>
              </a:rPr>
              <a:t>dække husets varmebehov ved -7C alene ved </a:t>
            </a:r>
            <a:r>
              <a:rPr lang="da-DK" sz="1200" dirty="0" err="1">
                <a:latin typeface="Segoe UI" panose="020B0502040204020203" pitchFamily="34" charset="0"/>
              </a:rPr>
              <a:t>varmepumpedrift</a:t>
            </a:r>
            <a:r>
              <a:rPr lang="da-DK" dirty="0" err="1"/>
              <a:t>til</a:t>
            </a:r>
            <a:r>
              <a:rPr lang="da-DK" dirty="0"/>
              <a:t>  - (det svarer ca. til  80−85 % af husets dimensionerende varmebehov ved -12 o) C, hvilket betyder, at den dækker 95−98 % af det årlige varmeforbrug. En for lille varmepumpe vil kræve alt for meget tilskudsenergi (som regel el), mens en for stor varmepumpe vil få alt for mange start/stopsekvenser, hvilket går ud over anlæggets driftsøkonomi og levetid. Frekvensregulerede varmepumper vil dog kunne køre i længere perioder i dellast til gavn for levetid og effektivitet. </a:t>
            </a:r>
            <a:endParaRPr lang="da-DK" altLang="da-DK" b="0" dirty="0">
              <a:solidFill>
                <a:schemeClr val="bg1">
                  <a:lumMod val="50000"/>
                </a:schemeClr>
              </a:solidFill>
              <a:latin typeface="Trebuchet MS"/>
              <a:cs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10</a:t>
            </a:fld>
            <a:endParaRPr lang="da-DK"/>
          </a:p>
        </p:txBody>
      </p:sp>
    </p:spTree>
    <p:extLst>
      <p:ext uri="{BB962C8B-B14F-4D97-AF65-F5344CB8AC3E}">
        <p14:creationId xmlns:p14="http://schemas.microsoft.com/office/powerpoint/2010/main" val="134548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eller slide nedenfor</a:t>
            </a:r>
          </a:p>
          <a:p>
            <a:endParaRPr lang="da-DK" dirty="0"/>
          </a:p>
          <a:p>
            <a:r>
              <a:rPr lang="da-DK" dirty="0"/>
              <a:t>SCOP-værdien (</a:t>
            </a:r>
            <a:r>
              <a:rPr lang="da-DK" dirty="0" err="1"/>
              <a:t>seasonal</a:t>
            </a:r>
            <a:r>
              <a:rPr lang="da-DK" dirty="0"/>
              <a:t> </a:t>
            </a:r>
            <a:r>
              <a:rPr lang="da-DK" dirty="0" err="1"/>
              <a:t>coefficient</a:t>
            </a:r>
            <a:r>
              <a:rPr lang="da-DK" dirty="0"/>
              <a:t> of performance) definerer varmepumpens ydelse i løbet af året og medregner sæsonbestemte variationer. En SCOP-værdi på 3,33 betyder fx, at varmepumpen i gennemsnit leverer 3,33 gange så meget energi end den elektriske energi, den bruger.</a:t>
            </a:r>
          </a:p>
          <a:p>
            <a:endParaRPr lang="da-DK" dirty="0"/>
          </a:p>
          <a:p>
            <a:r>
              <a:rPr lang="da-DK" dirty="0"/>
              <a:t>SCOP  medregner ikke bidrag til opvarmning af varmt brugsvand. Ved lavenergibyggeri kan varmeandelen til varmt brugsvand være en stor del af det samlede varmebehov og derfor kan man opleve, at årseffektiviteten er en del lavere end den SCOP, der er deklareret på den givne varmepumpe.</a:t>
            </a:r>
          </a:p>
          <a:p>
            <a:endParaRPr lang="da-DK" dirty="0"/>
          </a:p>
          <a:p>
            <a:endParaRPr lang="da-DK" dirty="0"/>
          </a:p>
        </p:txBody>
      </p:sp>
      <p:sp>
        <p:nvSpPr>
          <p:cNvPr id="4" name="Pladsholder til slidenummer 3"/>
          <p:cNvSpPr>
            <a:spLocks noGrp="1"/>
          </p:cNvSpPr>
          <p:nvPr>
            <p:ph type="sldNum" sz="quarter" idx="10"/>
          </p:nvPr>
        </p:nvSpPr>
        <p:spPr/>
        <p:txBody>
          <a:bodyPr/>
          <a:lstStyle/>
          <a:p>
            <a:fld id="{7962BB6B-1890-4E9B-BEBC-45809E3717FD}" type="slidenum">
              <a:rPr lang="da-DK" smtClean="0"/>
              <a:pPr/>
              <a:t>11</a:t>
            </a:fld>
            <a:endParaRPr lang="da-DK"/>
          </a:p>
        </p:txBody>
      </p:sp>
    </p:spTree>
    <p:extLst>
      <p:ext uri="{BB962C8B-B14F-4D97-AF65-F5344CB8AC3E}">
        <p14:creationId xmlns:p14="http://schemas.microsoft.com/office/powerpoint/2010/main" val="294135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 dag anbefales det at vælge minimum A++ </a:t>
            </a:r>
          </a:p>
          <a:p>
            <a:pPr algn="l" fontAlgn="base"/>
            <a:endParaRPr lang="da-DK" b="0" i="0" dirty="0">
              <a:solidFill>
                <a:srgbClr val="1E1E1E"/>
              </a:solidFill>
              <a:effectLst/>
              <a:latin typeface="Roboto"/>
            </a:endParaRPr>
          </a:p>
          <a:p>
            <a:pPr algn="l" fontAlgn="base"/>
            <a:r>
              <a:rPr lang="da-DK" b="0" i="0" dirty="0">
                <a:solidFill>
                  <a:srgbClr val="1E1E1E"/>
                </a:solidFill>
                <a:effectLst/>
                <a:latin typeface="Roboto"/>
              </a:rPr>
              <a:t>Her kan du sammenligne varmepumper på det danske marked. Varmepumpernes effektivitet er testet af et uafhængigt testlaboratorium. De lever bl.a. op til produktkrav for miljøvenligt design (ecodesign).</a:t>
            </a:r>
          </a:p>
          <a:p>
            <a:pPr algn="l" fontAlgn="base"/>
            <a:r>
              <a:rPr lang="da-DK" b="0" i="0" dirty="0">
                <a:solidFill>
                  <a:srgbClr val="1E1E1E"/>
                </a:solidFill>
                <a:effectLst/>
                <a:latin typeface="inherit"/>
              </a:rPr>
              <a:t>Vi opdaterer Varmpumpelisten 1-2 gange om måneden. Hvis en varmepumpe ikke er på listen, kan det være fordi, den ikke er blevet testet, eller fordi leverandøren ikke ønsker at få den optaget.</a:t>
            </a:r>
          </a:p>
          <a:p>
            <a:pPr algn="l" fontAlgn="base"/>
            <a:r>
              <a:rPr lang="da-DK" b="0" i="0" dirty="0">
                <a:solidFill>
                  <a:srgbClr val="1E1E1E"/>
                </a:solidFill>
                <a:effectLst/>
                <a:latin typeface="inherit"/>
              </a:rPr>
              <a:t>Få en VE-installatør til at dimensionere varmepumpen, så du får den rigtig størrelse.</a:t>
            </a:r>
          </a:p>
          <a:p>
            <a:pPr algn="l" fontAlgn="base"/>
            <a:r>
              <a:rPr lang="da-DK" b="0" i="0" dirty="0">
                <a:solidFill>
                  <a:srgbClr val="1E1E1E"/>
                </a:solidFill>
                <a:effectLst/>
                <a:latin typeface="inherit"/>
              </a:rPr>
              <a:t>Husk, at du kan få tilskud til at skifte til en luft til vand-varmepumpe eller en jordvarmepumpe, hvis du bor i et område uden fjernvarme.</a:t>
            </a:r>
          </a:p>
          <a:p>
            <a:endParaRPr lang="da-DK" dirty="0"/>
          </a:p>
        </p:txBody>
      </p:sp>
      <p:sp>
        <p:nvSpPr>
          <p:cNvPr id="4" name="Slide Number Placeholder 3"/>
          <p:cNvSpPr>
            <a:spLocks noGrp="1"/>
          </p:cNvSpPr>
          <p:nvPr>
            <p:ph type="sldNum" sz="quarter" idx="5"/>
          </p:nvPr>
        </p:nvSpPr>
        <p:spPr/>
        <p:txBody>
          <a:bodyPr/>
          <a:lstStyle/>
          <a:p>
            <a:fld id="{A40A43A1-0BE1-4F5A-B863-42FD290B1130}" type="slidenum">
              <a:rPr lang="da-DK" smtClean="0"/>
              <a:t>12</a:t>
            </a:fld>
            <a:endParaRPr lang="da-DK"/>
          </a:p>
        </p:txBody>
      </p:sp>
    </p:spTree>
    <p:extLst>
      <p:ext uri="{BB962C8B-B14F-4D97-AF65-F5344CB8AC3E}">
        <p14:creationId xmlns:p14="http://schemas.microsoft.com/office/powerpoint/2010/main" val="386055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Videncenter for energibesparelser i bygninger anbefaler, at der </a:t>
            </a:r>
            <a:r>
              <a:rPr lang="da-DK" sz="1200" dirty="0"/>
              <a:t>vælges en jordvarmepumpe, der som minimum er </a:t>
            </a:r>
            <a:r>
              <a:rPr lang="da-DK" sz="1200" dirty="0" err="1"/>
              <a:t>A++mærket</a:t>
            </a:r>
            <a:r>
              <a:rPr lang="da-DK" sz="1200" dirty="0"/>
              <a:t>. </a:t>
            </a:r>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13</a:t>
            </a:fld>
            <a:endParaRPr lang="da-DK"/>
          </a:p>
        </p:txBody>
      </p:sp>
    </p:spTree>
    <p:extLst>
      <p:ext uri="{BB962C8B-B14F-4D97-AF65-F5344CB8AC3E}">
        <p14:creationId xmlns:p14="http://schemas.microsoft.com/office/powerpoint/2010/main" val="1402614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40A43A1-0BE1-4F5A-B863-42FD290B1130}" type="slidenum">
              <a:rPr lang="da-DK" smtClean="0"/>
              <a:t>14</a:t>
            </a:fld>
            <a:endParaRPr lang="da-DK"/>
          </a:p>
        </p:txBody>
      </p:sp>
    </p:spTree>
    <p:extLst>
      <p:ext uri="{BB962C8B-B14F-4D97-AF65-F5344CB8AC3E}">
        <p14:creationId xmlns:p14="http://schemas.microsoft.com/office/powerpoint/2010/main" val="1987675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latin typeface="Segoe UI" panose="020B0502040204020203" pitchFamily="34" charset="0"/>
              </a:rPr>
              <a:t>Varmepumpen skal dimensioneres så rumvarme og varmtvandsbehovet for den aktuelle bolig dækkes. DS 469 skal altid overholdes og dimensioneringen bør udføres af en VE-godkendt installatør.</a:t>
            </a:r>
          </a:p>
          <a:p>
            <a:r>
              <a:rPr lang="da-DK" sz="1000" dirty="0">
                <a:latin typeface="Segoe UI" panose="020B0502040204020203" pitchFamily="34" charset="0"/>
              </a:rPr>
              <a:t> DS 469: De fleste varmepumper er med el-supplement og skal dimensioneres, så varmepumpen uden supplement kan dække bygningens samlede varmebehov ned til en udetemperatur på - 7 °C. Varmepumpen skal også kunne levere rumvarme og varmt brugsvand, selv om udetemperaturen er lavere end den dimensionerende udetemperatur på - 12 °C,</a:t>
            </a:r>
            <a:r>
              <a:rPr lang="da-DK" sz="1000" b="1" dirty="0">
                <a:latin typeface="Segoe UI" panose="020B0502040204020203" pitchFamily="34" charset="0"/>
              </a:rPr>
              <a:t> </a:t>
            </a:r>
            <a:r>
              <a:rPr lang="da-DK" sz="1000" dirty="0">
                <a:latin typeface="Segoe UI" panose="020B0502040204020203" pitchFamily="34" charset="0"/>
              </a:rPr>
              <a:t>dette vil så betyde, at varmepumpen suppleres af f.eks. elvarmelegeme. For luft-vand varmepumper gælder det, at de skal kunne operere ved en </a:t>
            </a:r>
            <a:r>
              <a:rPr lang="da-DK" sz="1000" dirty="0" err="1">
                <a:latin typeface="Segoe UI" panose="020B0502040204020203" pitchFamily="34" charset="0"/>
              </a:rPr>
              <a:t>udeluft</a:t>
            </a:r>
            <a:r>
              <a:rPr lang="da-DK" sz="1000" dirty="0">
                <a:latin typeface="Segoe UI" panose="020B0502040204020203" pitchFamily="34" charset="0"/>
              </a:rPr>
              <a:t>-temperatur på - 15 °C eller lavere.</a:t>
            </a:r>
          </a:p>
          <a:p>
            <a:endParaRPr lang="da-DK" sz="1000" dirty="0"/>
          </a:p>
          <a:p>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15</a:t>
            </a:fld>
            <a:endParaRPr lang="da-DK"/>
          </a:p>
        </p:txBody>
      </p:sp>
    </p:spTree>
    <p:extLst>
      <p:ext uri="{BB962C8B-B14F-4D97-AF65-F5344CB8AC3E}">
        <p14:creationId xmlns:p14="http://schemas.microsoft.com/office/powerpoint/2010/main" val="1611590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radiatorer ind i </a:t>
            </a:r>
            <a:r>
              <a:rPr lang="da-DK" dirty="0" err="1"/>
              <a:t>excell</a:t>
            </a:r>
            <a:r>
              <a:rPr lang="da-DK" dirty="0"/>
              <a:t>-arket…</a:t>
            </a:r>
          </a:p>
        </p:txBody>
      </p:sp>
      <p:sp>
        <p:nvSpPr>
          <p:cNvPr id="4" name="Pladsholder til slidenummer 3"/>
          <p:cNvSpPr>
            <a:spLocks noGrp="1"/>
          </p:cNvSpPr>
          <p:nvPr>
            <p:ph type="sldNum" sz="quarter" idx="5"/>
          </p:nvPr>
        </p:nvSpPr>
        <p:spPr/>
        <p:txBody>
          <a:bodyPr/>
          <a:lstStyle/>
          <a:p>
            <a:fld id="{A40A43A1-0BE1-4F5A-B863-42FD290B1130}" type="slidenum">
              <a:rPr lang="da-DK" smtClean="0"/>
              <a:t>16</a:t>
            </a:fld>
            <a:endParaRPr lang="da-DK"/>
          </a:p>
        </p:txBody>
      </p:sp>
    </p:spTree>
    <p:extLst>
      <p:ext uri="{BB962C8B-B14F-4D97-AF65-F5344CB8AC3E}">
        <p14:creationId xmlns:p14="http://schemas.microsoft.com/office/powerpoint/2010/main" val="2126173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17</a:t>
            </a:fld>
            <a:endParaRPr lang="da-DK"/>
          </a:p>
        </p:txBody>
      </p:sp>
    </p:spTree>
    <p:extLst>
      <p:ext uri="{BB962C8B-B14F-4D97-AF65-F5344CB8AC3E}">
        <p14:creationId xmlns:p14="http://schemas.microsoft.com/office/powerpoint/2010/main" val="298980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18</a:t>
            </a:fld>
            <a:endParaRPr lang="da-DK"/>
          </a:p>
        </p:txBody>
      </p:sp>
    </p:spTree>
    <p:extLst>
      <p:ext uri="{BB962C8B-B14F-4D97-AF65-F5344CB8AC3E}">
        <p14:creationId xmlns:p14="http://schemas.microsoft.com/office/powerpoint/2010/main" val="263692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19</a:t>
            </a:fld>
            <a:endParaRPr lang="da-DK"/>
          </a:p>
        </p:txBody>
      </p:sp>
    </p:spTree>
    <p:extLst>
      <p:ext uri="{BB962C8B-B14F-4D97-AF65-F5344CB8AC3E}">
        <p14:creationId xmlns:p14="http://schemas.microsoft.com/office/powerpoint/2010/main" val="331004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jordvarmepumpe optager den solenergi, der lagres i jorden, via en jordvarmeslange, som er gravet ned på grunden. Solenergien løftes i varmepumpen til et højere temperaturniveau til brug for opvarmning og varmt brugsvand. Dette temperaturløft bruger el og bør være så lavt så mulig. </a:t>
            </a:r>
          </a:p>
        </p:txBody>
      </p:sp>
      <p:sp>
        <p:nvSpPr>
          <p:cNvPr id="4" name="Pladsholder til slidenummer 3"/>
          <p:cNvSpPr>
            <a:spLocks noGrp="1"/>
          </p:cNvSpPr>
          <p:nvPr>
            <p:ph type="sldNum" sz="quarter" idx="5"/>
          </p:nvPr>
        </p:nvSpPr>
        <p:spPr/>
        <p:txBody>
          <a:bodyPr/>
          <a:lstStyle/>
          <a:p>
            <a:fld id="{A40A43A1-0BE1-4F5A-B863-42FD290B1130}" type="slidenum">
              <a:rPr lang="da-DK" smtClean="0"/>
              <a:t>2</a:t>
            </a:fld>
            <a:endParaRPr lang="da-DK"/>
          </a:p>
        </p:txBody>
      </p:sp>
    </p:spTree>
    <p:extLst>
      <p:ext uri="{BB962C8B-B14F-4D97-AF65-F5344CB8AC3E}">
        <p14:creationId xmlns:p14="http://schemas.microsoft.com/office/powerpoint/2010/main" val="3197069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kan man benytte særskilt præsentation fra www.byggeriogenergi.dk</a:t>
            </a:r>
          </a:p>
        </p:txBody>
      </p:sp>
      <p:sp>
        <p:nvSpPr>
          <p:cNvPr id="4" name="Pladsholder til slidenummer 3"/>
          <p:cNvSpPr>
            <a:spLocks noGrp="1"/>
          </p:cNvSpPr>
          <p:nvPr>
            <p:ph type="sldNum" sz="quarter" idx="5"/>
          </p:nvPr>
        </p:nvSpPr>
        <p:spPr/>
        <p:txBody>
          <a:bodyPr/>
          <a:lstStyle/>
          <a:p>
            <a:fld id="{A40A43A1-0BE1-4F5A-B863-42FD290B1130}" type="slidenum">
              <a:rPr lang="da-DK" smtClean="0"/>
              <a:t>20</a:t>
            </a:fld>
            <a:endParaRPr lang="da-DK"/>
          </a:p>
        </p:txBody>
      </p:sp>
    </p:spTree>
    <p:extLst>
      <p:ext uri="{BB962C8B-B14F-4D97-AF65-F5344CB8AC3E}">
        <p14:creationId xmlns:p14="http://schemas.microsoft.com/office/powerpoint/2010/main" val="2711470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Varmepumpens størrelse bestemmes ud fra bygningens varmetab. Typiske varmetab ses i skemaet  med udgangspunkt i husets byggeår. Hvis huset er energirenoveret på et senere tidspunkt, bruges tallene 1-2 kolonner længere til højre for det oprindelige byggeår – afhængigt af omfanget af gennemførte energiforbedringer. Eller I kan selv regne det ud i forhold til husets energiforbrug. Se næste slide. </a:t>
            </a:r>
          </a:p>
        </p:txBody>
      </p:sp>
      <p:sp>
        <p:nvSpPr>
          <p:cNvPr id="4" name="Pladsholder til slidenummer 3"/>
          <p:cNvSpPr>
            <a:spLocks noGrp="1"/>
          </p:cNvSpPr>
          <p:nvPr>
            <p:ph type="sldNum" sz="quarter" idx="5"/>
          </p:nvPr>
        </p:nvSpPr>
        <p:spPr/>
        <p:txBody>
          <a:bodyPr/>
          <a:lstStyle/>
          <a:p>
            <a:fld id="{A40A43A1-0BE1-4F5A-B863-42FD290B1130}" type="slidenum">
              <a:rPr lang="da-DK" smtClean="0"/>
              <a:t>21</a:t>
            </a:fld>
            <a:endParaRPr lang="da-DK"/>
          </a:p>
        </p:txBody>
      </p:sp>
    </p:spTree>
    <p:extLst>
      <p:ext uri="{BB962C8B-B14F-4D97-AF65-F5344CB8AC3E}">
        <p14:creationId xmlns:p14="http://schemas.microsoft.com/office/powerpoint/2010/main" val="359521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husets energiforbrug kendes kan varmepumpens effekt udregnes således. </a:t>
            </a:r>
          </a:p>
        </p:txBody>
      </p:sp>
      <p:sp>
        <p:nvSpPr>
          <p:cNvPr id="4" name="Pladsholder til slidenummer 3"/>
          <p:cNvSpPr>
            <a:spLocks noGrp="1"/>
          </p:cNvSpPr>
          <p:nvPr>
            <p:ph type="sldNum" sz="quarter" idx="5"/>
          </p:nvPr>
        </p:nvSpPr>
        <p:spPr/>
        <p:txBody>
          <a:bodyPr/>
          <a:lstStyle/>
          <a:p>
            <a:fld id="{A40A43A1-0BE1-4F5A-B863-42FD290B1130}" type="slidenum">
              <a:rPr lang="da-DK" smtClean="0"/>
              <a:t>22</a:t>
            </a:fld>
            <a:endParaRPr lang="da-DK"/>
          </a:p>
        </p:txBody>
      </p:sp>
    </p:spTree>
    <p:extLst>
      <p:ext uri="{BB962C8B-B14F-4D97-AF65-F5344CB8AC3E}">
        <p14:creationId xmlns:p14="http://schemas.microsoft.com/office/powerpoint/2010/main" val="679672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kan slå op</a:t>
            </a:r>
            <a:r>
              <a:rPr lang="da-DK" baseline="0" dirty="0"/>
              <a:t> i tabellen – men I kan også selv regne det ud </a:t>
            </a:r>
            <a:r>
              <a:rPr lang="da-DK" baseline="0" dirty="0" err="1"/>
              <a:t>vha</a:t>
            </a:r>
            <a:r>
              <a:rPr lang="da-DK" baseline="0" dirty="0"/>
              <a:t>: </a:t>
            </a:r>
          </a:p>
          <a:p>
            <a:r>
              <a:rPr lang="da-DK" baseline="0" dirty="0"/>
              <a:t>Olieforbrug før* gl. virkningsgrad/ny virkningsgrad=effektfaktor</a:t>
            </a:r>
          </a:p>
          <a:p>
            <a:r>
              <a:rPr lang="da-DK" baseline="0" dirty="0"/>
              <a:t>Lav et eksempel</a:t>
            </a:r>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23</a:t>
            </a:fld>
            <a:endParaRPr lang="da-DK"/>
          </a:p>
        </p:txBody>
      </p:sp>
    </p:spTree>
    <p:extLst>
      <p:ext uri="{BB962C8B-B14F-4D97-AF65-F5344CB8AC3E}">
        <p14:creationId xmlns:p14="http://schemas.microsoft.com/office/powerpoint/2010/main" val="3256611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24</a:t>
            </a:fld>
            <a:endParaRPr lang="da-DK"/>
          </a:p>
        </p:txBody>
      </p:sp>
    </p:spTree>
    <p:extLst>
      <p:ext uri="{BB962C8B-B14F-4D97-AF65-F5344CB8AC3E}">
        <p14:creationId xmlns:p14="http://schemas.microsoft.com/office/powerpoint/2010/main" val="404588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 har</a:t>
            </a:r>
            <a:r>
              <a:rPr lang="da-DK" baseline="0" dirty="0"/>
              <a:t> du virkningsgrad på gamle kedler fra: Det har jeg fra energiløsningen – se næste slide</a:t>
            </a:r>
          </a:p>
          <a:p>
            <a:r>
              <a:rPr lang="da-DK" baseline="0" dirty="0"/>
              <a:t>Effektfaktor afhængig af </a:t>
            </a:r>
            <a:r>
              <a:rPr lang="da-DK" baseline="0" dirty="0" err="1"/>
              <a:t>vp</a:t>
            </a:r>
            <a:r>
              <a:rPr lang="da-DK" baseline="0" dirty="0"/>
              <a:t>-størrelse – se foregående  slide</a:t>
            </a:r>
          </a:p>
          <a:p>
            <a:r>
              <a:rPr lang="da-DK" baseline="0" dirty="0" err="1"/>
              <a:t>Olieomrgening</a:t>
            </a:r>
            <a:r>
              <a:rPr lang="da-DK" baseline="0" dirty="0"/>
              <a:t> til kWh – se næste slide</a:t>
            </a:r>
          </a:p>
          <a:p>
            <a:r>
              <a:rPr lang="da-DK" baseline="0" dirty="0"/>
              <a:t>Hvis du er registreret som elvarmekunde – så får du prisnedslag  for el over 4000kWh</a:t>
            </a:r>
          </a:p>
          <a:p>
            <a:pPr marL="228600" indent="-228600">
              <a:buAutoNum type="arabicPlain" startAt="2020"/>
            </a:pPr>
            <a:r>
              <a:rPr lang="da-DK" baseline="0" dirty="0"/>
              <a:t>Elafgift nedsat fra 90 øre til 25 øre</a:t>
            </a:r>
          </a:p>
          <a:p>
            <a:pPr marL="0" indent="0">
              <a:buNone/>
            </a:pPr>
            <a:r>
              <a:rPr lang="da-DK" baseline="0" dirty="0"/>
              <a:t>2021 ned til 4 øre….</a:t>
            </a:r>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25</a:t>
            </a:fld>
            <a:endParaRPr lang="da-DK"/>
          </a:p>
        </p:txBody>
      </p:sp>
    </p:spTree>
    <p:extLst>
      <p:ext uri="{BB962C8B-B14F-4D97-AF65-F5344CB8AC3E}">
        <p14:creationId xmlns:p14="http://schemas.microsoft.com/office/powerpoint/2010/main" val="1729589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26</a:t>
            </a:fld>
            <a:endParaRPr lang="da-DK"/>
          </a:p>
        </p:txBody>
      </p:sp>
    </p:spTree>
    <p:extLst>
      <p:ext uri="{BB962C8B-B14F-4D97-AF65-F5344CB8AC3E}">
        <p14:creationId xmlns:p14="http://schemas.microsoft.com/office/powerpoint/2010/main" val="2975315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….eller du kan bruge en generel beregning</a:t>
            </a:r>
          </a:p>
        </p:txBody>
      </p:sp>
      <p:sp>
        <p:nvSpPr>
          <p:cNvPr id="4" name="Slide Number Placeholder 3"/>
          <p:cNvSpPr>
            <a:spLocks noGrp="1"/>
          </p:cNvSpPr>
          <p:nvPr>
            <p:ph type="sldNum" sz="quarter" idx="5"/>
          </p:nvPr>
        </p:nvSpPr>
        <p:spPr/>
        <p:txBody>
          <a:bodyPr/>
          <a:lstStyle/>
          <a:p>
            <a:fld id="{7962BB6B-1890-4E9B-BEBC-45809E3717FD}" type="slidenum">
              <a:rPr lang="da-DK" smtClean="0"/>
              <a:pPr/>
              <a:t>27</a:t>
            </a:fld>
            <a:endParaRPr lang="da-DK"/>
          </a:p>
        </p:txBody>
      </p:sp>
    </p:spTree>
    <p:extLst>
      <p:ext uri="{BB962C8B-B14F-4D97-AF65-F5344CB8AC3E}">
        <p14:creationId xmlns:p14="http://schemas.microsoft.com/office/powerpoint/2010/main" val="2894963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Lægges slangen højt vil den have højere temperaturer om forår og efterår. Ligger den langt nede vil den have højere temperatur om vinteren end en højtliggende slange. </a:t>
            </a:r>
          </a:p>
          <a:p>
            <a:endParaRPr lang="da-DK" dirty="0"/>
          </a:p>
          <a:p>
            <a:r>
              <a:rPr lang="da-DK" dirty="0"/>
              <a:t>Montage Som regel nedgraves jordslangerne ved at grave en rende i haven, lægge jordslangen ned i renden og herefter dække den til. Renderne med jordslangerne ligger ”i slag” − dvs. i tætte parallelle render. På den måde fylder opgravningsområdet mindst muligt. En anden metode er nedpløjning. Her pløjes renden op, slangen lægges ned i jorden, og renden tildækkes i én samtidig proces med en særlig maskine, der løsner jorden, så jordslangen nemt kan presses ned i renden, før jorden i renden til sidst komprimeres. Slangen nedgraves typisk i 80-120 cm dybde med ca. 1,25 meter mellem hvert slag.</a:t>
            </a:r>
          </a:p>
          <a:p>
            <a:endParaRPr lang="da-DK" dirty="0"/>
          </a:p>
          <a:p>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28</a:t>
            </a:fld>
            <a:endParaRPr lang="da-DK"/>
          </a:p>
        </p:txBody>
      </p:sp>
    </p:spTree>
    <p:extLst>
      <p:ext uri="{BB962C8B-B14F-4D97-AF65-F5344CB8AC3E}">
        <p14:creationId xmlns:p14="http://schemas.microsoft.com/office/powerpoint/2010/main" val="1262283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opgave eleverne kan regne – eller I kan regne den på tavlen</a:t>
            </a:r>
          </a:p>
        </p:txBody>
      </p:sp>
      <p:sp>
        <p:nvSpPr>
          <p:cNvPr id="4" name="Pladsholder til diasnummer 3"/>
          <p:cNvSpPr>
            <a:spLocks noGrp="1"/>
          </p:cNvSpPr>
          <p:nvPr>
            <p:ph type="sldNum" sz="quarter" idx="10"/>
          </p:nvPr>
        </p:nvSpPr>
        <p:spPr/>
        <p:txBody>
          <a:bodyPr/>
          <a:lstStyle/>
          <a:p>
            <a:fld id="{7962BB6B-1890-4E9B-BEBC-45809E3717FD}" type="slidenum">
              <a:rPr lang="da-DK" smtClean="0"/>
              <a:pPr/>
              <a:t>29</a:t>
            </a:fld>
            <a:endParaRPr lang="da-DK"/>
          </a:p>
        </p:txBody>
      </p:sp>
    </p:spTree>
    <p:extLst>
      <p:ext uri="{BB962C8B-B14F-4D97-AF65-F5344CB8AC3E}">
        <p14:creationId xmlns:p14="http://schemas.microsoft.com/office/powerpoint/2010/main" val="269676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luft-luft koster ca. 20.000 </a:t>
            </a:r>
            <a:r>
              <a:rPr lang="da-DK" dirty="0" err="1"/>
              <a:t>inkl</a:t>
            </a:r>
            <a:r>
              <a:rPr lang="da-DK" dirty="0"/>
              <a:t> montering</a:t>
            </a:r>
          </a:p>
          <a:p>
            <a:r>
              <a:rPr lang="da-DK" dirty="0"/>
              <a:t>Luft- til vand: ca. 100.000 </a:t>
            </a:r>
            <a:r>
              <a:rPr lang="da-DK" dirty="0" err="1"/>
              <a:t>inkl</a:t>
            </a:r>
            <a:r>
              <a:rPr lang="da-DK" dirty="0"/>
              <a:t> montering</a:t>
            </a:r>
          </a:p>
          <a:p>
            <a:r>
              <a:rPr lang="da-DK" dirty="0"/>
              <a:t>Væske- til vand: ca. 120.000 inkl. Montering</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Arial" panose="020B0604020202020204" pitchFamily="34" charset="0"/>
                <a:ea typeface="Calibri" panose="020F0502020204030204" pitchFamily="34" charset="0"/>
              </a:rPr>
              <a:t>Skønnet antal installerede vandbaserede varmepumper i enfamiliehuse i Danmark, der er omfattet af 1-årigt servicekrav: ca. 50.000 stk. (ca. 5.000 nye anlæg/år i de seneste 10 år af typerne luft/vand og væske/vand).</a:t>
            </a:r>
            <a:endParaRPr lang="da-DK" sz="12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3</a:t>
            </a:fld>
            <a:endParaRPr lang="da-DK"/>
          </a:p>
        </p:txBody>
      </p:sp>
    </p:spTree>
    <p:extLst>
      <p:ext uri="{BB962C8B-B14F-4D97-AF65-F5344CB8AC3E}">
        <p14:creationId xmlns:p14="http://schemas.microsoft.com/office/powerpoint/2010/main" val="2733720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Har I fået cirka det samme? </a:t>
            </a:r>
          </a:p>
        </p:txBody>
      </p:sp>
      <p:sp>
        <p:nvSpPr>
          <p:cNvPr id="4" name="Pladsholder til slidenummer 3"/>
          <p:cNvSpPr>
            <a:spLocks noGrp="1"/>
          </p:cNvSpPr>
          <p:nvPr>
            <p:ph type="sldNum" sz="quarter" idx="5"/>
          </p:nvPr>
        </p:nvSpPr>
        <p:spPr/>
        <p:txBody>
          <a:bodyPr/>
          <a:lstStyle/>
          <a:p>
            <a:fld id="{A40A43A1-0BE1-4F5A-B863-42FD290B1130}" type="slidenum">
              <a:rPr lang="da-DK" smtClean="0"/>
              <a:t>30</a:t>
            </a:fld>
            <a:endParaRPr lang="da-DK"/>
          </a:p>
        </p:txBody>
      </p:sp>
    </p:spTree>
    <p:extLst>
      <p:ext uri="{BB962C8B-B14F-4D97-AF65-F5344CB8AC3E}">
        <p14:creationId xmlns:p14="http://schemas.microsoft.com/office/powerpoint/2010/main" val="2879014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tages  den vedvarende energi fra udeluften – og afleveres i huset som i en væske-vand-varmepumpe. </a:t>
            </a:r>
          </a:p>
        </p:txBody>
      </p:sp>
      <p:sp>
        <p:nvSpPr>
          <p:cNvPr id="4" name="Pladsholder til slidenummer 3"/>
          <p:cNvSpPr>
            <a:spLocks noGrp="1"/>
          </p:cNvSpPr>
          <p:nvPr>
            <p:ph type="sldNum" sz="quarter" idx="5"/>
          </p:nvPr>
        </p:nvSpPr>
        <p:spPr/>
        <p:txBody>
          <a:bodyPr/>
          <a:lstStyle/>
          <a:p>
            <a:fld id="{A40A43A1-0BE1-4F5A-B863-42FD290B1130}" type="slidenum">
              <a:rPr lang="da-DK" smtClean="0"/>
              <a:t>31</a:t>
            </a:fld>
            <a:endParaRPr lang="da-DK"/>
          </a:p>
        </p:txBody>
      </p:sp>
    </p:spTree>
    <p:extLst>
      <p:ext uri="{BB962C8B-B14F-4D97-AF65-F5344CB8AC3E}">
        <p14:creationId xmlns:p14="http://schemas.microsoft.com/office/powerpoint/2010/main" val="2624285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Kondenssator</a:t>
            </a:r>
            <a:r>
              <a:rPr lang="da-DK" dirty="0"/>
              <a:t> og fordamper på hver sin side</a:t>
            </a:r>
          </a:p>
          <a:p>
            <a:r>
              <a:rPr lang="da-DK" dirty="0"/>
              <a:t>Tv. </a:t>
            </a:r>
            <a:r>
              <a:rPr lang="da-DK" dirty="0" err="1"/>
              <a:t>Indedel</a:t>
            </a:r>
            <a:r>
              <a:rPr lang="da-DK" dirty="0"/>
              <a:t> uden brugsvand</a:t>
            </a:r>
          </a:p>
          <a:p>
            <a:r>
              <a:rPr lang="da-DK" dirty="0" err="1"/>
              <a:t>Th</a:t>
            </a:r>
            <a:r>
              <a:rPr lang="da-DK" dirty="0"/>
              <a:t> med brugsvands-tank</a:t>
            </a:r>
          </a:p>
        </p:txBody>
      </p:sp>
      <p:sp>
        <p:nvSpPr>
          <p:cNvPr id="4" name="Pladsholder til slidenummer 3"/>
          <p:cNvSpPr>
            <a:spLocks noGrp="1"/>
          </p:cNvSpPr>
          <p:nvPr>
            <p:ph type="sldNum" sz="quarter" idx="5"/>
          </p:nvPr>
        </p:nvSpPr>
        <p:spPr/>
        <p:txBody>
          <a:bodyPr/>
          <a:lstStyle/>
          <a:p>
            <a:fld id="{A40A43A1-0BE1-4F5A-B863-42FD290B1130}" type="slidenum">
              <a:rPr lang="da-DK" smtClean="0"/>
              <a:t>32</a:t>
            </a:fld>
            <a:endParaRPr lang="da-DK"/>
          </a:p>
        </p:txBody>
      </p:sp>
    </p:spTree>
    <p:extLst>
      <p:ext uri="{BB962C8B-B14F-4D97-AF65-F5344CB8AC3E}">
        <p14:creationId xmlns:p14="http://schemas.microsoft.com/office/powerpoint/2010/main" val="2062701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33</a:t>
            </a:fld>
            <a:endParaRPr lang="da-DK"/>
          </a:p>
        </p:txBody>
      </p:sp>
    </p:spTree>
    <p:extLst>
      <p:ext uri="{BB962C8B-B14F-4D97-AF65-F5344CB8AC3E}">
        <p14:creationId xmlns:p14="http://schemas.microsoft.com/office/powerpoint/2010/main" val="2281687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34</a:t>
            </a:fld>
            <a:endParaRPr lang="da-DK"/>
          </a:p>
        </p:txBody>
      </p:sp>
    </p:spTree>
    <p:extLst>
      <p:ext uri="{BB962C8B-B14F-4D97-AF65-F5344CB8AC3E}">
        <p14:creationId xmlns:p14="http://schemas.microsoft.com/office/powerpoint/2010/main" val="4224091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7962BB6B-1890-4E9B-BEBC-45809E3717FD}" type="slidenum">
              <a:rPr lang="da-DK" smtClean="0"/>
              <a:pPr/>
              <a:t>35</a:t>
            </a:fld>
            <a:endParaRPr lang="da-DK"/>
          </a:p>
        </p:txBody>
      </p:sp>
    </p:spTree>
    <p:extLst>
      <p:ext uri="{BB962C8B-B14F-4D97-AF65-F5344CB8AC3E}">
        <p14:creationId xmlns:p14="http://schemas.microsoft.com/office/powerpoint/2010/main" val="1981345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36</a:t>
            </a:fld>
            <a:endParaRPr lang="da-DK"/>
          </a:p>
        </p:txBody>
      </p:sp>
    </p:spTree>
    <p:extLst>
      <p:ext uri="{BB962C8B-B14F-4D97-AF65-F5344CB8AC3E}">
        <p14:creationId xmlns:p14="http://schemas.microsoft.com/office/powerpoint/2010/main" val="3248118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kern="1200" dirty="0">
                <a:solidFill>
                  <a:schemeClr val="tx1"/>
                </a:solidFill>
                <a:latin typeface="+mn-lt"/>
                <a:ea typeface="+mn-ea"/>
                <a:cs typeface="+mn-cs"/>
              </a:rPr>
              <a:t>Eksempel på brug af skemaet:</a:t>
            </a:r>
          </a:p>
          <a:p>
            <a:r>
              <a:rPr lang="da-DK" sz="1200" kern="1200" dirty="0">
                <a:solidFill>
                  <a:schemeClr val="tx1"/>
                </a:solidFill>
                <a:latin typeface="+mn-lt"/>
                <a:ea typeface="+mn-ea"/>
                <a:cs typeface="+mn-cs"/>
              </a:rPr>
              <a:t>Et hus fra 1965 på 140 kvadratmeter, der opvarmes med en med en oliekedel i pladejern fra efter 1977,</a:t>
            </a:r>
          </a:p>
          <a:p>
            <a:r>
              <a:rPr lang="da-DK" sz="1200" kern="1200" dirty="0">
                <a:solidFill>
                  <a:schemeClr val="tx1"/>
                </a:solidFill>
                <a:latin typeface="+mn-lt"/>
                <a:ea typeface="+mn-ea"/>
                <a:cs typeface="+mn-cs"/>
              </a:rPr>
              <a:t> kan spare 20.200 kWh om året ved at konvertere til </a:t>
            </a:r>
            <a:r>
              <a:rPr lang="da-DK" sz="1200" kern="1200" dirty="0" err="1">
                <a:solidFill>
                  <a:schemeClr val="tx1"/>
                </a:solidFill>
                <a:latin typeface="+mn-lt"/>
                <a:ea typeface="+mn-ea"/>
                <a:cs typeface="+mn-cs"/>
              </a:rPr>
              <a:t>luft-vandvarmepume</a:t>
            </a:r>
            <a:r>
              <a:rPr lang="da-DK" sz="1200" kern="1200" dirty="0">
                <a:solidFill>
                  <a:schemeClr val="tx1"/>
                </a:solidFill>
                <a:latin typeface="+mn-lt"/>
                <a:ea typeface="+mn-ea"/>
                <a:cs typeface="+mn-cs"/>
              </a:rPr>
              <a:t>.</a:t>
            </a:r>
          </a:p>
          <a:p>
            <a:endParaRPr lang="da-DK" sz="1200" kern="1200" dirty="0">
              <a:solidFill>
                <a:schemeClr val="tx1"/>
              </a:solidFill>
              <a:latin typeface="+mn-lt"/>
              <a:ea typeface="+mn-ea"/>
              <a:cs typeface="+mn-cs"/>
            </a:endParaRPr>
          </a:p>
          <a:p>
            <a:r>
              <a:rPr lang="da-DK" sz="1200" i="1" kern="1200" dirty="0">
                <a:solidFill>
                  <a:schemeClr val="tx1"/>
                </a:solidFill>
                <a:latin typeface="+mn-lt"/>
                <a:ea typeface="+mn-ea"/>
                <a:cs typeface="+mn-cs"/>
              </a:rPr>
              <a:t>  </a:t>
            </a:r>
            <a:br>
              <a:rPr lang="da-DK" dirty="0"/>
            </a:br>
            <a:r>
              <a:rPr lang="da-DK" sz="1200" i="1" kern="1200" dirty="0">
                <a:solidFill>
                  <a:schemeClr val="tx1"/>
                </a:solidFill>
                <a:latin typeface="+mn-lt"/>
                <a:ea typeface="+mn-ea"/>
                <a:cs typeface="+mn-cs"/>
              </a:rPr>
              <a:t>Eksempel 2:	 Samme hus og kedel som i eksempel, 1 men loftet er isoleret med 200 mm og huset har fået vinduer med energiruder i stedet for termoruder. Den årlige energibesparelse udgør ca. 13.100 kWh</a:t>
            </a:r>
            <a:endParaRPr lang="da-DK" sz="1200" kern="1200" dirty="0">
              <a:solidFill>
                <a:schemeClr val="tx1"/>
              </a:solidFill>
              <a:latin typeface="+mn-lt"/>
              <a:ea typeface="+mn-ea"/>
              <a:cs typeface="+mn-cs"/>
            </a:endParaRPr>
          </a:p>
          <a:p>
            <a:r>
              <a:rPr lang="da-DK" sz="1200" kern="1200" dirty="0">
                <a:solidFill>
                  <a:schemeClr val="tx1"/>
                </a:solidFill>
                <a:latin typeface="+mn-lt"/>
                <a:ea typeface="+mn-ea"/>
                <a:cs typeface="+mn-cs"/>
              </a:rPr>
              <a:t> </a:t>
            </a:r>
          </a:p>
          <a:p>
            <a:r>
              <a:rPr lang="da-DK" sz="1200" kern="1200" dirty="0">
                <a:solidFill>
                  <a:schemeClr val="tx1"/>
                </a:solidFill>
                <a:latin typeface="+mn-lt"/>
                <a:ea typeface="+mn-ea"/>
                <a:cs typeface="+mn-cs"/>
              </a:rPr>
              <a:t>1 liter olie = 8-10 kWh. 1 m³ naturgas = 9-11 kWh. </a:t>
            </a:r>
          </a:p>
          <a:p>
            <a:r>
              <a:rPr lang="da-DK" sz="1200" kern="1200" dirty="0">
                <a:solidFill>
                  <a:schemeClr val="tx1"/>
                </a:solidFill>
                <a:latin typeface="+mn-lt"/>
                <a:ea typeface="+mn-ea"/>
                <a:cs typeface="+mn-cs"/>
              </a:rPr>
              <a:t>Spændet viser forskellen på nye og ældre kedler.</a:t>
            </a:r>
          </a:p>
          <a:p>
            <a:r>
              <a:rPr lang="da-DK" sz="1200" kern="1200" dirty="0" err="1">
                <a:solidFill>
                  <a:schemeClr val="tx1"/>
                </a:solidFill>
                <a:latin typeface="+mn-lt"/>
                <a:ea typeface="+mn-ea"/>
                <a:cs typeface="+mn-cs"/>
              </a:rPr>
              <a:t>Videncenter</a:t>
            </a:r>
            <a:r>
              <a:rPr lang="da-DK" sz="1200" kern="1200" dirty="0">
                <a:solidFill>
                  <a:schemeClr val="tx1"/>
                </a:solidFill>
                <a:latin typeface="+mn-lt"/>
                <a:ea typeface="+mn-ea"/>
                <a:cs typeface="+mn-cs"/>
              </a:rPr>
              <a:t> for energibesparelser i bygninger under Energistyrelsen </a:t>
            </a:r>
          </a:p>
          <a:p>
            <a:r>
              <a:rPr lang="da-DK" sz="1200" kern="1200" dirty="0">
                <a:solidFill>
                  <a:schemeClr val="tx1"/>
                </a:solidFill>
                <a:latin typeface="+mn-lt"/>
                <a:ea typeface="+mn-ea"/>
                <a:cs typeface="+mn-cs"/>
              </a:rPr>
              <a:t> </a:t>
            </a:r>
          </a:p>
          <a:p>
            <a:r>
              <a:rPr lang="da-DK" sz="1200" kern="1200" dirty="0">
                <a:solidFill>
                  <a:schemeClr val="tx1"/>
                </a:solidFill>
                <a:latin typeface="+mn-lt"/>
                <a:ea typeface="+mn-ea"/>
                <a:cs typeface="+mn-cs"/>
              </a:rPr>
              <a:t>1 liter olie = 8-10 kWh. 1 m³ naturgas = 9-11 kWh. </a:t>
            </a:r>
          </a:p>
          <a:p>
            <a:r>
              <a:rPr lang="da-DK" sz="1200" kern="1200" dirty="0">
                <a:solidFill>
                  <a:schemeClr val="tx1"/>
                </a:solidFill>
                <a:latin typeface="+mn-lt"/>
                <a:ea typeface="+mn-ea"/>
                <a:cs typeface="+mn-cs"/>
              </a:rPr>
              <a:t>Spændet viser forskellen på nye og ældre kedler.</a:t>
            </a:r>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37</a:t>
            </a:fld>
            <a:endParaRPr lang="da-DK"/>
          </a:p>
        </p:txBody>
      </p:sp>
    </p:spTree>
    <p:extLst>
      <p:ext uri="{BB962C8B-B14F-4D97-AF65-F5344CB8AC3E}">
        <p14:creationId xmlns:p14="http://schemas.microsoft.com/office/powerpoint/2010/main" val="2150956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Info om VE-G ordning. Sættes ind, når der kommer ny energiløsning. </a:t>
            </a:r>
          </a:p>
        </p:txBody>
      </p:sp>
      <p:sp>
        <p:nvSpPr>
          <p:cNvPr id="4" name="Slide Number Placeholder 3"/>
          <p:cNvSpPr>
            <a:spLocks noGrp="1"/>
          </p:cNvSpPr>
          <p:nvPr>
            <p:ph type="sldNum" sz="quarter" idx="5"/>
          </p:nvPr>
        </p:nvSpPr>
        <p:spPr/>
        <p:txBody>
          <a:bodyPr/>
          <a:lstStyle/>
          <a:p>
            <a:fld id="{A40A43A1-0BE1-4F5A-B863-42FD290B1130}" type="slidenum">
              <a:rPr lang="da-DK" smtClean="0"/>
              <a:t>38</a:t>
            </a:fld>
            <a:endParaRPr lang="da-DK"/>
          </a:p>
        </p:txBody>
      </p:sp>
    </p:spTree>
    <p:extLst>
      <p:ext uri="{BB962C8B-B14F-4D97-AF65-F5344CB8AC3E}">
        <p14:creationId xmlns:p14="http://schemas.microsoft.com/office/powerpoint/2010/main" val="676231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bygninger, der opvarmes med el — fx sommerhuse eller parcelhuse — bør det overvejes at installere en luft-luftvarmepumpe. Det er nemlig ofte det mest økonomiske valg, hvis huset ikke har et </a:t>
            </a:r>
            <a:r>
              <a:rPr lang="da-DK" dirty="0" err="1"/>
              <a:t>vandbårent</a:t>
            </a:r>
            <a:r>
              <a:rPr lang="da-DK" dirty="0"/>
              <a:t> varmesystem, ikke er fuldt opvarmet i fyringssæsonen eller ligger uden for områder med tilslutningspligt til gas eller fjernvarme. Det skyldes, at andre typer varmepumper kræver installation af </a:t>
            </a:r>
            <a:r>
              <a:rPr lang="da-DK" dirty="0" err="1"/>
              <a:t>vandbårent</a:t>
            </a:r>
            <a:r>
              <a:rPr lang="da-DK" dirty="0"/>
              <a:t> radiatorsystem eller gulvvarme. </a:t>
            </a:r>
          </a:p>
          <a:p>
            <a:endParaRPr lang="da-DK" dirty="0"/>
          </a:p>
          <a:p>
            <a:r>
              <a:rPr lang="da-DK" dirty="0"/>
              <a:t>Luft-luftvarmepumper optager varmeenergi i udedelen fra udeluften. Varmeenergien løftes til et højere temperaturniveau i varmepumpen og afgives af </a:t>
            </a:r>
            <a:r>
              <a:rPr lang="da-DK" dirty="0" err="1"/>
              <a:t>indedelen</a:t>
            </a:r>
            <a:r>
              <a:rPr lang="da-DK" dirty="0"/>
              <a:t> til luften i det rum, som </a:t>
            </a:r>
            <a:r>
              <a:rPr lang="da-DK" dirty="0" err="1"/>
              <a:t>indedelen</a:t>
            </a:r>
            <a:r>
              <a:rPr lang="da-DK" dirty="0"/>
              <a:t> er placeret i – typisk i en stue eller et køkken-alrum. Det betyder, at varmepumpen ikke opvarmer sekundære rum som soveværelse, badeværelse mv. De rum vil derfor stadig skulle opvarmes med </a:t>
            </a:r>
            <a:r>
              <a:rPr lang="da-DK" dirty="0" err="1"/>
              <a:t>elradiatorer</a:t>
            </a:r>
            <a:r>
              <a:rPr lang="da-DK" dirty="0"/>
              <a:t>. Som udgangspunkt kan en luft-luftvarmepumpe dække 70 % af opvarmningsbehovet i en bygning, mens resten dækkes med almindelig elvarme. Dog fås større løsninger med flere </a:t>
            </a:r>
            <a:r>
              <a:rPr lang="da-DK" dirty="0" err="1"/>
              <a:t>indedele</a:t>
            </a:r>
            <a:r>
              <a:rPr lang="da-DK" dirty="0"/>
              <a:t>, såkaldte </a:t>
            </a:r>
            <a:r>
              <a:rPr lang="da-DK" dirty="0" err="1"/>
              <a:t>multi</a:t>
            </a:r>
            <a:r>
              <a:rPr lang="da-DK" dirty="0"/>
              <a:t>-splitanlæg, som kan opvarme flere rum. Disse løsninger vil kunne dække en større andel af </a:t>
            </a:r>
            <a:r>
              <a:rPr lang="da-DK" dirty="0" err="1"/>
              <a:t>opvarmningsbehove</a:t>
            </a:r>
            <a:endParaRPr lang="da-DK" dirty="0"/>
          </a:p>
          <a:p>
            <a:r>
              <a:rPr lang="da-DK" dirty="0"/>
              <a:t>Det kan nok bedst betale sig  bare købe flere  end at have flere </a:t>
            </a:r>
            <a:r>
              <a:rPr lang="da-DK" dirty="0" err="1"/>
              <a:t>indedele</a:t>
            </a:r>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39</a:t>
            </a:fld>
            <a:endParaRPr lang="da-DK"/>
          </a:p>
        </p:txBody>
      </p:sp>
    </p:spTree>
    <p:extLst>
      <p:ext uri="{BB962C8B-B14F-4D97-AF65-F5344CB8AC3E}">
        <p14:creationId xmlns:p14="http://schemas.microsoft.com/office/powerpoint/2010/main" val="116724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Ikke alle melder ind til energistyrelsen så tallene er måske lidt større end vist. Særligt for luft-luft.</a:t>
            </a:r>
          </a:p>
        </p:txBody>
      </p:sp>
      <p:sp>
        <p:nvSpPr>
          <p:cNvPr id="4" name="Slide Number Placeholder 3"/>
          <p:cNvSpPr>
            <a:spLocks noGrp="1"/>
          </p:cNvSpPr>
          <p:nvPr>
            <p:ph type="sldNum" sz="quarter" idx="5"/>
          </p:nvPr>
        </p:nvSpPr>
        <p:spPr/>
        <p:txBody>
          <a:bodyPr/>
          <a:lstStyle/>
          <a:p>
            <a:fld id="{A40A43A1-0BE1-4F5A-B863-42FD290B1130}" type="slidenum">
              <a:rPr lang="da-DK" smtClean="0"/>
              <a:t>4</a:t>
            </a:fld>
            <a:endParaRPr lang="da-DK"/>
          </a:p>
        </p:txBody>
      </p:sp>
    </p:spTree>
    <p:extLst>
      <p:ext uri="{BB962C8B-B14F-4D97-AF65-F5344CB8AC3E}">
        <p14:creationId xmlns:p14="http://schemas.microsoft.com/office/powerpoint/2010/main" val="3451726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anbefales at vælge en luft-luftvarmepumpe, der som minimum er A+-mærket, og som benytter R-410a som kølemiddel. På Energistyrelsens varmepumpeliste findes de bedste varmepumper på det danske marked. Varmepumperne på listen overholder alle lovkrav og er testet af et uafhængigt testlaboratorium. På varmepumpelisten ses følgende SCOP-værdier for A+-mærkede luft-luftvarmepumper: 3,8-4,4 Ved at vælge A++ eller A+++-mærkede jordvarmepumper, kan der opnås endnu højere SCOP-værdier og dermed endnu større energibesparelser. Vælg en varmepumpe med en lav nedre temperaturgrænse for drift, så den også kan klare længerevarende kolde vinterperioder ved fx -10 °C. Hvis varmepumpen skal bruges til at holde et sommerhus frostfrit om vinteren, er det meget vigtigt, at den kan indstilles til en temperatur på 8-12 °C. Ellers kan den forventede besparelse udeblive. </a:t>
            </a:r>
          </a:p>
          <a:p>
            <a:endParaRPr lang="da-DK" dirty="0"/>
          </a:p>
          <a:p>
            <a:r>
              <a:rPr lang="da-DK" dirty="0"/>
              <a:t>Den bedre effektfaktor at den bliver testet ved lavere effekt – og så  får den højere SCOP..</a:t>
            </a:r>
          </a:p>
          <a:p>
            <a:endParaRPr lang="da-DK" dirty="0"/>
          </a:p>
          <a:p>
            <a:r>
              <a:rPr lang="da-DK" dirty="0"/>
              <a:t>Reguleret i helt andre forordninger – fans.</a:t>
            </a:r>
          </a:p>
          <a:p>
            <a:endParaRPr lang="da-DK" dirty="0"/>
          </a:p>
          <a:p>
            <a:endParaRPr lang="da-DK" dirty="0"/>
          </a:p>
        </p:txBody>
      </p:sp>
      <p:sp>
        <p:nvSpPr>
          <p:cNvPr id="4" name="Pladsholder til diasnummer 3"/>
          <p:cNvSpPr>
            <a:spLocks noGrp="1"/>
          </p:cNvSpPr>
          <p:nvPr>
            <p:ph type="sldNum" sz="quarter" idx="10"/>
          </p:nvPr>
        </p:nvSpPr>
        <p:spPr/>
        <p:txBody>
          <a:bodyPr/>
          <a:lstStyle/>
          <a:p>
            <a:fld id="{ABD83ADE-AF62-48F4-B854-81F4351C998C}" type="slidenum">
              <a:rPr lang="da-DK" smtClean="0"/>
              <a:pPr/>
              <a:t>40</a:t>
            </a:fld>
            <a:endParaRPr lang="da-DK"/>
          </a:p>
        </p:txBody>
      </p:sp>
    </p:spTree>
    <p:extLst>
      <p:ext uri="{BB962C8B-B14F-4D97-AF65-F5344CB8AC3E}">
        <p14:creationId xmlns:p14="http://schemas.microsoft.com/office/powerpoint/2010/main" val="1806829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anbefales at vælge en luft-luftvarmepumpe, der som minimum er A+-mærket, og som benytter R-410a som kølemiddel. På Energistyrelsens varmepumpeliste findes de bedste varmepumper på det danske marked. Varmepumperne på listen overholder alle lovkrav og er testet af et uafhængigt testlaboratorium. På varmepumpelisten ses følgende SCOP-værdier for A+-mærkede luft-luftvarmepumper: 3,8-4,4 Ved at vælge A++ eller A+++-mærkede jordvarmepumper, kan der opnås endnu højere SCOP-værdier og dermed endnu større energibesparelser. Se de næste slides.</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latin typeface="Segoe UI" panose="020B0502040204020203" pitchFamily="34" charset="0"/>
              </a:rPr>
              <a:t>R32 har en lavere GWP (675) end tidligere produkter og udbredes mere og mere blandt luft/luft. R32 er svagt brandbart.</a:t>
            </a:r>
          </a:p>
          <a:p>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41</a:t>
            </a:fld>
            <a:endParaRPr lang="da-DK"/>
          </a:p>
        </p:txBody>
      </p:sp>
    </p:spTree>
    <p:extLst>
      <p:ext uri="{BB962C8B-B14F-4D97-AF65-F5344CB8AC3E}">
        <p14:creationId xmlns:p14="http://schemas.microsoft.com/office/powerpoint/2010/main" val="4043699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42</a:t>
            </a:fld>
            <a:endParaRPr lang="da-DK"/>
          </a:p>
        </p:txBody>
      </p:sp>
    </p:spTree>
    <p:extLst>
      <p:ext uri="{BB962C8B-B14F-4D97-AF65-F5344CB8AC3E}">
        <p14:creationId xmlns:p14="http://schemas.microsoft.com/office/powerpoint/2010/main" val="2884979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43</a:t>
            </a:fld>
            <a:endParaRPr lang="da-DK"/>
          </a:p>
        </p:txBody>
      </p:sp>
    </p:spTree>
    <p:extLst>
      <p:ext uri="{BB962C8B-B14F-4D97-AF65-F5344CB8AC3E}">
        <p14:creationId xmlns:p14="http://schemas.microsoft.com/office/powerpoint/2010/main" val="1635835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44</a:t>
            </a:fld>
            <a:endParaRPr lang="da-DK"/>
          </a:p>
        </p:txBody>
      </p:sp>
    </p:spTree>
    <p:extLst>
      <p:ext uri="{BB962C8B-B14F-4D97-AF65-F5344CB8AC3E}">
        <p14:creationId xmlns:p14="http://schemas.microsoft.com/office/powerpoint/2010/main" val="3382486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30 % for radiatorer kommer af: </a:t>
            </a:r>
          </a:p>
          <a:p>
            <a:r>
              <a:rPr lang="da-DK" dirty="0"/>
              <a:t>Dimensionering En luft-luftvarmepumpe dimensioneres, så den dækker varmetabet i det rum, som </a:t>
            </a:r>
            <a:r>
              <a:rPr lang="da-DK" dirty="0" err="1"/>
              <a:t>indedelen</a:t>
            </a:r>
            <a:r>
              <a:rPr lang="da-DK" dirty="0"/>
              <a:t> er monteret i. Derudover kan varmepumpen i begrænset omfang opvarme tilstødende rum, hvis dørene hertil står åbne. Luft-luftvarmepumpen kan som regel ikke dække mere end 70 % af varmebehovet, medmindre det er en model med flere </a:t>
            </a:r>
            <a:r>
              <a:rPr lang="da-DK" dirty="0" err="1"/>
              <a:t>indedele</a:t>
            </a:r>
            <a:r>
              <a:rPr lang="da-DK" dirty="0"/>
              <a:t>. </a:t>
            </a:r>
          </a:p>
          <a:p>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45</a:t>
            </a:fld>
            <a:endParaRPr lang="da-DK"/>
          </a:p>
        </p:txBody>
      </p:sp>
    </p:spTree>
    <p:extLst>
      <p:ext uri="{BB962C8B-B14F-4D97-AF65-F5344CB8AC3E}">
        <p14:creationId xmlns:p14="http://schemas.microsoft.com/office/powerpoint/2010/main" val="3330372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man gerne vil have ventilation kan det give mening med en boligventilationsvarmepumpe, men</a:t>
            </a:r>
          </a:p>
          <a:p>
            <a:r>
              <a:rPr lang="da-DK" dirty="0"/>
              <a:t>Boligventilations </a:t>
            </a:r>
            <a:r>
              <a:rPr lang="da-DK" dirty="0" err="1"/>
              <a:t>vp</a:t>
            </a:r>
            <a:r>
              <a:rPr lang="da-DK" dirty="0"/>
              <a:t> kan </a:t>
            </a:r>
            <a:r>
              <a:rPr lang="da-DK"/>
              <a:t>ikke levere </a:t>
            </a:r>
            <a:r>
              <a:rPr lang="da-DK" dirty="0"/>
              <a:t>al varmen  - det skal altid suppleres med noget andet…</a:t>
            </a:r>
          </a:p>
        </p:txBody>
      </p:sp>
      <p:sp>
        <p:nvSpPr>
          <p:cNvPr id="4" name="Pladsholder til slidenummer 3"/>
          <p:cNvSpPr>
            <a:spLocks noGrp="1"/>
          </p:cNvSpPr>
          <p:nvPr>
            <p:ph type="sldNum" sz="quarter" idx="5"/>
          </p:nvPr>
        </p:nvSpPr>
        <p:spPr/>
        <p:txBody>
          <a:bodyPr/>
          <a:lstStyle/>
          <a:p>
            <a:fld id="{A40A43A1-0BE1-4F5A-B863-42FD290B1130}" type="slidenum">
              <a:rPr lang="da-DK" smtClean="0"/>
              <a:t>46</a:t>
            </a:fld>
            <a:endParaRPr lang="da-DK"/>
          </a:p>
        </p:txBody>
      </p:sp>
    </p:spTree>
    <p:extLst>
      <p:ext uri="{BB962C8B-B14F-4D97-AF65-F5344CB8AC3E}">
        <p14:creationId xmlns:p14="http://schemas.microsoft.com/office/powerpoint/2010/main" val="1879309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Nilan</a:t>
            </a:r>
            <a:r>
              <a:rPr lang="da-DK" dirty="0"/>
              <a:t> har et stort eksportmarked</a:t>
            </a:r>
          </a:p>
        </p:txBody>
      </p:sp>
      <p:sp>
        <p:nvSpPr>
          <p:cNvPr id="4" name="Pladsholder til slidenummer 3"/>
          <p:cNvSpPr>
            <a:spLocks noGrp="1"/>
          </p:cNvSpPr>
          <p:nvPr>
            <p:ph type="sldNum" sz="quarter" idx="5"/>
          </p:nvPr>
        </p:nvSpPr>
        <p:spPr/>
        <p:txBody>
          <a:bodyPr/>
          <a:lstStyle/>
          <a:p>
            <a:fld id="{A40A43A1-0BE1-4F5A-B863-42FD290B1130}" type="slidenum">
              <a:rPr lang="da-DK" smtClean="0"/>
              <a:t>47</a:t>
            </a:fld>
            <a:endParaRPr lang="da-DK"/>
          </a:p>
        </p:txBody>
      </p:sp>
    </p:spTree>
    <p:extLst>
      <p:ext uri="{BB962C8B-B14F-4D97-AF65-F5344CB8AC3E}">
        <p14:creationId xmlns:p14="http://schemas.microsoft.com/office/powerpoint/2010/main" val="478326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0A43A1-0BE1-4F5A-B863-42FD290B1130}" type="slidenum">
              <a:rPr lang="da-DK" smtClean="0"/>
              <a:t>48</a:t>
            </a:fld>
            <a:endParaRPr lang="da-DK"/>
          </a:p>
        </p:txBody>
      </p:sp>
    </p:spTree>
    <p:extLst>
      <p:ext uri="{BB962C8B-B14F-4D97-AF65-F5344CB8AC3E}">
        <p14:creationId xmlns:p14="http://schemas.microsoft.com/office/powerpoint/2010/main" val="2261149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Disse vil nok blive udfasede sammen med de fossile brændsler – samt når el bliver endnu grønnere.</a:t>
            </a:r>
          </a:p>
        </p:txBody>
      </p:sp>
      <p:sp>
        <p:nvSpPr>
          <p:cNvPr id="4" name="Pladsholder til slidenummer 3"/>
          <p:cNvSpPr>
            <a:spLocks noGrp="1"/>
          </p:cNvSpPr>
          <p:nvPr>
            <p:ph type="sldNum" sz="quarter" idx="5"/>
          </p:nvPr>
        </p:nvSpPr>
        <p:spPr/>
        <p:txBody>
          <a:bodyPr/>
          <a:lstStyle/>
          <a:p>
            <a:fld id="{A40A43A1-0BE1-4F5A-B863-42FD290B1130}" type="slidenum">
              <a:rPr lang="da-DK" smtClean="0"/>
              <a:t>49</a:t>
            </a:fld>
            <a:endParaRPr lang="da-DK"/>
          </a:p>
        </p:txBody>
      </p:sp>
    </p:spTree>
    <p:extLst>
      <p:ext uri="{BB962C8B-B14F-4D97-AF65-F5344CB8AC3E}">
        <p14:creationId xmlns:p14="http://schemas.microsoft.com/office/powerpoint/2010/main" val="32467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Årseffektivitet, eller årsvirkningsgrad. På engelsk SPF (</a:t>
            </a:r>
            <a:r>
              <a:rPr lang="da-DK" dirty="0" err="1"/>
              <a:t>Seasonal</a:t>
            </a:r>
            <a:r>
              <a:rPr lang="da-DK" dirty="0"/>
              <a:t> performance factor)</a:t>
            </a:r>
          </a:p>
          <a:p>
            <a:endParaRPr lang="da-DK" dirty="0"/>
          </a:p>
          <a:p>
            <a:r>
              <a:rPr lang="da-DK" dirty="0"/>
              <a:t>Hvis ikke det regnes på årsbasis så er det COP – </a:t>
            </a:r>
            <a:r>
              <a:rPr lang="da-DK" dirty="0" err="1"/>
              <a:t>coefficient</a:t>
            </a:r>
            <a:r>
              <a:rPr lang="da-DK" dirty="0"/>
              <a:t> of performance - eller bare effektivitet. Ordet ”norm” henviser til en forældet metode brugt ifm. varmepumper.</a:t>
            </a:r>
          </a:p>
          <a:p>
            <a:r>
              <a:rPr lang="da-DK" dirty="0"/>
              <a:t>Eller se nærmere næste slide</a:t>
            </a:r>
          </a:p>
        </p:txBody>
      </p:sp>
      <p:sp>
        <p:nvSpPr>
          <p:cNvPr id="4" name="Pladsholder til slidenummer 3"/>
          <p:cNvSpPr>
            <a:spLocks noGrp="1"/>
          </p:cNvSpPr>
          <p:nvPr>
            <p:ph type="sldNum" sz="quarter" idx="5"/>
          </p:nvPr>
        </p:nvSpPr>
        <p:spPr/>
        <p:txBody>
          <a:bodyPr/>
          <a:lstStyle/>
          <a:p>
            <a:fld id="{A40A43A1-0BE1-4F5A-B863-42FD290B1130}" type="slidenum">
              <a:rPr lang="da-DK" smtClean="0"/>
              <a:t>5</a:t>
            </a:fld>
            <a:endParaRPr lang="da-DK"/>
          </a:p>
        </p:txBody>
      </p:sp>
    </p:spTree>
    <p:extLst>
      <p:ext uri="{BB962C8B-B14F-4D97-AF65-F5344CB8AC3E}">
        <p14:creationId xmlns:p14="http://schemas.microsoft.com/office/powerpoint/2010/main" val="3564282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Fx </a:t>
            </a:r>
            <a:r>
              <a:rPr lang="da-DK" dirty="0" err="1"/>
              <a:t>Vesttherm</a:t>
            </a:r>
            <a:r>
              <a:rPr lang="da-DK" dirty="0"/>
              <a:t>…</a:t>
            </a:r>
          </a:p>
        </p:txBody>
      </p:sp>
      <p:sp>
        <p:nvSpPr>
          <p:cNvPr id="4" name="Pladsholder til slidenummer 3"/>
          <p:cNvSpPr>
            <a:spLocks noGrp="1"/>
          </p:cNvSpPr>
          <p:nvPr>
            <p:ph type="sldNum" sz="quarter" idx="5"/>
          </p:nvPr>
        </p:nvSpPr>
        <p:spPr/>
        <p:txBody>
          <a:bodyPr/>
          <a:lstStyle/>
          <a:p>
            <a:fld id="{A40A43A1-0BE1-4F5A-B863-42FD290B1130}" type="slidenum">
              <a:rPr lang="da-DK" smtClean="0"/>
              <a:t>50</a:t>
            </a:fld>
            <a:endParaRPr lang="da-DK"/>
          </a:p>
        </p:txBody>
      </p:sp>
    </p:spTree>
    <p:extLst>
      <p:ext uri="{BB962C8B-B14F-4D97-AF65-F5344CB8AC3E}">
        <p14:creationId xmlns:p14="http://schemas.microsoft.com/office/powerpoint/2010/main" val="3737304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0A43A1-0BE1-4F5A-B863-42FD290B1130}" type="slidenum">
              <a:rPr lang="da-DK" smtClean="0"/>
              <a:t>51</a:t>
            </a:fld>
            <a:endParaRPr lang="da-DK"/>
          </a:p>
        </p:txBody>
      </p:sp>
    </p:spTree>
    <p:extLst>
      <p:ext uri="{BB962C8B-B14F-4D97-AF65-F5344CB8AC3E}">
        <p14:creationId xmlns:p14="http://schemas.microsoft.com/office/powerpoint/2010/main" val="155976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uddybning af foregående slide: - kan springes over. </a:t>
            </a:r>
          </a:p>
          <a:p>
            <a:r>
              <a:rPr lang="da-DK" dirty="0"/>
              <a:t>Gennem varmepumper kan den vedvarende energi i jorden eller luften udnyttes, idet varmepumpen bringer energien fra jorden op på et temperaturniveau, som kan udnyttes i varmeanlægget. Varmepumpen drives af elektricitet, men den leverer 2-5 gange mere energi til varmeanlægget, end den bruger. Et jordvarmeanlæg er mest effektivt, men det kræver også en større investering end et anlæg, der henter energi fra luften, og det kræver selvfølgelig, at der er jord til rådighed til at nedlægge jordslagerne i.</a:t>
            </a:r>
          </a:p>
        </p:txBody>
      </p:sp>
      <p:sp>
        <p:nvSpPr>
          <p:cNvPr id="4" name="Pladsholder til diasnummer 3"/>
          <p:cNvSpPr>
            <a:spLocks noGrp="1"/>
          </p:cNvSpPr>
          <p:nvPr>
            <p:ph type="sldNum" sz="quarter" idx="10"/>
          </p:nvPr>
        </p:nvSpPr>
        <p:spPr/>
        <p:txBody>
          <a:bodyPr/>
          <a:lstStyle/>
          <a:p>
            <a:fld id="{ABD83ADE-AF62-48F4-B854-81F4351C998C}" type="slidenum">
              <a:rPr lang="da-DK" smtClean="0"/>
              <a:pPr/>
              <a:t>6</a:t>
            </a:fld>
            <a:endParaRPr lang="da-DK"/>
          </a:p>
        </p:txBody>
      </p:sp>
    </p:spTree>
    <p:extLst>
      <p:ext uri="{BB962C8B-B14F-4D97-AF65-F5344CB8AC3E}">
        <p14:creationId xmlns:p14="http://schemas.microsoft.com/office/powerpoint/2010/main" val="382448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i="1" u="sng" dirty="0"/>
              <a:t>Varmepumper</a:t>
            </a:r>
            <a:endParaRPr lang="da-DK" dirty="0"/>
          </a:p>
          <a:p>
            <a:r>
              <a:rPr lang="da-DK" dirty="0"/>
              <a:t>Gennem varmepumper kan den vedvarende energi i jorden eller luften udnyttes, idet varmepumpen bringer energien fra jorden op på et temperaturniveau, som kan udnyttes i varmeanlægget. Varmepumpen drives af elektricitet, men den leverer 2-5 gange mere energi til varmeanlægget, end den bruger. Et jordvarmeanlæg er mest effektivt, men det kræver også en større investering end et anlæg, der henter energi fra luften, og det kræver selvfølgelig, at der er jord til rådighed til at nedlægge jordslagerne i.</a:t>
            </a:r>
          </a:p>
          <a:p>
            <a:r>
              <a:rPr lang="da-DK" dirty="0"/>
              <a:t> </a:t>
            </a:r>
          </a:p>
          <a:p>
            <a:r>
              <a:rPr lang="da-DK" dirty="0"/>
              <a:t>Nedenfor ses, hvilke typer varmepumper, der anvendes:</a:t>
            </a:r>
          </a:p>
          <a:p>
            <a:r>
              <a:rPr lang="da-DK" dirty="0"/>
              <a:t> </a:t>
            </a:r>
          </a:p>
          <a:p>
            <a:pPr lvl="0"/>
            <a:r>
              <a:rPr lang="da-DK" dirty="0"/>
              <a:t>Luft/luft-varmepumpe</a:t>
            </a:r>
          </a:p>
          <a:p>
            <a:pPr lvl="0"/>
            <a:r>
              <a:rPr lang="da-DK" dirty="0"/>
              <a:t>Luft/vand-varmepumpe</a:t>
            </a:r>
          </a:p>
          <a:p>
            <a:pPr lvl="0"/>
            <a:r>
              <a:rPr lang="da-DK" dirty="0"/>
              <a:t>Væske/vand-varmepumpe</a:t>
            </a:r>
          </a:p>
          <a:p>
            <a:r>
              <a:rPr lang="da-DK" dirty="0"/>
              <a:t> </a:t>
            </a:r>
          </a:p>
          <a:p>
            <a:endParaRPr lang="da-DK" dirty="0"/>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7</a:t>
            </a:fld>
            <a:endParaRPr lang="da-DK"/>
          </a:p>
        </p:txBody>
      </p:sp>
    </p:spTree>
    <p:extLst>
      <p:ext uri="{BB962C8B-B14F-4D97-AF65-F5344CB8AC3E}">
        <p14:creationId xmlns:p14="http://schemas.microsoft.com/office/powerpoint/2010/main" val="372525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Energioptimer gerne huset inden varmepumpen installeres. </a:t>
            </a:r>
          </a:p>
          <a:p>
            <a:endParaRPr lang="da-DK" dirty="0"/>
          </a:p>
          <a:p>
            <a:r>
              <a:rPr lang="da-DK" dirty="0"/>
              <a:t>Der bør bero på en konkret vurdering på hvert hus, om der skal laves energibesparende </a:t>
            </a:r>
            <a:r>
              <a:rPr lang="da-DK" dirty="0" err="1"/>
              <a:t>foranstaltninger…som</a:t>
            </a:r>
            <a:r>
              <a:rPr lang="da-DK" dirty="0"/>
              <a:t> fx hulmursisolering, isolering af loft, udskiftning af ruder.</a:t>
            </a:r>
          </a:p>
        </p:txBody>
      </p:sp>
      <p:sp>
        <p:nvSpPr>
          <p:cNvPr id="4" name="Pladsholder til slidenummer 3"/>
          <p:cNvSpPr>
            <a:spLocks noGrp="1"/>
          </p:cNvSpPr>
          <p:nvPr>
            <p:ph type="sldNum" sz="quarter" idx="5"/>
          </p:nvPr>
        </p:nvSpPr>
        <p:spPr/>
        <p:txBody>
          <a:bodyPr/>
          <a:lstStyle/>
          <a:p>
            <a:fld id="{A40A43A1-0BE1-4F5A-B863-42FD290B1130}" type="slidenum">
              <a:rPr lang="da-DK" smtClean="0"/>
              <a:t>8</a:t>
            </a:fld>
            <a:endParaRPr lang="da-DK"/>
          </a:p>
        </p:txBody>
      </p:sp>
    </p:spTree>
    <p:extLst>
      <p:ext uri="{BB962C8B-B14F-4D97-AF65-F5344CB8AC3E}">
        <p14:creationId xmlns:p14="http://schemas.microsoft.com/office/powerpoint/2010/main" val="690750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BD83ADE-AF62-48F4-B854-81F4351C998C}" type="slidenum">
              <a:rPr lang="da-DK" smtClean="0"/>
              <a:pPr/>
              <a:t>9</a:t>
            </a:fld>
            <a:endParaRPr lang="da-DK"/>
          </a:p>
        </p:txBody>
      </p:sp>
    </p:spTree>
    <p:extLst>
      <p:ext uri="{BB962C8B-B14F-4D97-AF65-F5344CB8AC3E}">
        <p14:creationId xmlns:p14="http://schemas.microsoft.com/office/powerpoint/2010/main" val="231076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24B7E-6748-4D2C-84C8-286360D4571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C4161CF-2C5D-4A33-8FD4-75B0F714A2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8550CAF-FD3A-4779-87DB-6126E01256C8}"/>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5" name="Pladsholder til sidefod 4">
            <a:extLst>
              <a:ext uri="{FF2B5EF4-FFF2-40B4-BE49-F238E27FC236}">
                <a16:creationId xmlns:a16="http://schemas.microsoft.com/office/drawing/2014/main" id="{63B7C398-48D5-4F70-ACFA-1ED099D8A3F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E32497F-C9AC-43CA-9208-7444EE1CBB45}"/>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255022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7B65B-4E68-4F74-B69E-0717C6C070E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CC7E714-8404-490E-BB53-C77123192B9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1B50BF0-FC33-41BD-A1DC-C68329844645}"/>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5" name="Pladsholder til sidefod 4">
            <a:extLst>
              <a:ext uri="{FF2B5EF4-FFF2-40B4-BE49-F238E27FC236}">
                <a16:creationId xmlns:a16="http://schemas.microsoft.com/office/drawing/2014/main" id="{D9A145A1-0AA8-4C47-9FA4-6BD038CEE65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C14071E-5F88-4A81-A50D-A3A70AFDDBEF}"/>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250437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F9C2119-CB27-4188-B37E-45C9BCCC6F1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54300C0-AF89-4459-95DE-0D947AA34FC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0D5FA5E-AF88-4715-B7F0-C4E368BF959E}"/>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5" name="Pladsholder til sidefod 4">
            <a:extLst>
              <a:ext uri="{FF2B5EF4-FFF2-40B4-BE49-F238E27FC236}">
                <a16:creationId xmlns:a16="http://schemas.microsoft.com/office/drawing/2014/main" id="{1315974B-47BD-4DED-9797-691C4F4C51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705907-182E-4FCD-B17F-AF9205423BC8}"/>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391317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unktopstilling hvid">
    <p:spTree>
      <p:nvGrpSpPr>
        <p:cNvPr id="1" name=""/>
        <p:cNvGrpSpPr/>
        <p:nvPr/>
      </p:nvGrpSpPr>
      <p:grpSpPr>
        <a:xfrm>
          <a:off x="0" y="0"/>
          <a:ext cx="0" cy="0"/>
          <a:chOff x="0" y="0"/>
          <a:chExt cx="0" cy="0"/>
        </a:xfrm>
      </p:grpSpPr>
      <p:sp>
        <p:nvSpPr>
          <p:cNvPr id="4"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Tx/>
              <a:buNone/>
              <a:defRPr/>
            </a:pPr>
            <a:endParaRPr lang="da-DK" sz="1800" b="0">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599248" y="503238"/>
            <a:ext cx="17780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3"/>
          <p:cNvSpPr>
            <a:spLocks noGrp="1"/>
          </p:cNvSpPr>
          <p:nvPr>
            <p:ph type="body" sz="quarter" idx="10"/>
          </p:nvPr>
        </p:nvSpPr>
        <p:spPr>
          <a:xfrm>
            <a:off x="381138" y="272108"/>
            <a:ext cx="8255892" cy="1224136"/>
          </a:xfrm>
          <a:prstGeom prst="rect">
            <a:avLst/>
          </a:prstGeom>
          <a:noFill/>
        </p:spPr>
        <p:txBody>
          <a:bodyPr lIns="288000" tIns="180000" rIns="252000" bIns="180000">
            <a:noAutofit/>
          </a:bodyPr>
          <a:lstStyle>
            <a:lvl1pPr marL="0" indent="0">
              <a:buNone/>
              <a:defRPr sz="2769" baseline="0">
                <a:solidFill>
                  <a:schemeClr val="tx1"/>
                </a:solidFill>
                <a:latin typeface="Tahoma" pitchFamily="34" charset="0"/>
                <a:ea typeface="Tahoma" pitchFamily="34" charset="0"/>
                <a:cs typeface="Tahoma" pitchFamily="34" charset="0"/>
              </a:defRPr>
            </a:lvl1pPr>
            <a:lvl2pPr marL="422041" indent="0">
              <a:buNone/>
              <a:defRPr sz="2585">
                <a:solidFill>
                  <a:schemeClr val="bg1"/>
                </a:solidFill>
                <a:latin typeface="Tahoma" pitchFamily="34" charset="0"/>
                <a:ea typeface="Tahoma" pitchFamily="34" charset="0"/>
                <a:cs typeface="Tahoma" pitchFamily="34" charset="0"/>
              </a:defRPr>
            </a:lvl2pPr>
            <a:lvl3pPr marL="844083" indent="0">
              <a:buNone/>
              <a:defRPr sz="2585">
                <a:solidFill>
                  <a:schemeClr val="bg1"/>
                </a:solidFill>
                <a:latin typeface="Tahoma" pitchFamily="34" charset="0"/>
                <a:ea typeface="Tahoma" pitchFamily="34" charset="0"/>
                <a:cs typeface="Tahoma" pitchFamily="34" charset="0"/>
              </a:defRPr>
            </a:lvl3pPr>
            <a:lvl4pPr marL="1266124" indent="0">
              <a:buNone/>
              <a:defRPr sz="2585">
                <a:solidFill>
                  <a:schemeClr val="bg1"/>
                </a:solidFill>
                <a:latin typeface="Tahoma" pitchFamily="34" charset="0"/>
                <a:ea typeface="Tahoma" pitchFamily="34" charset="0"/>
                <a:cs typeface="Tahoma" pitchFamily="34" charset="0"/>
              </a:defRPr>
            </a:lvl4pPr>
            <a:lvl5pPr marL="1688165" indent="0">
              <a:buNone/>
              <a:defRPr sz="2585">
                <a:solidFill>
                  <a:schemeClr val="bg1"/>
                </a:solidFill>
                <a:latin typeface="Tahoma" pitchFamily="34" charset="0"/>
                <a:ea typeface="Tahoma" pitchFamily="34" charset="0"/>
                <a:cs typeface="Tahoma" pitchFamily="34" charset="0"/>
              </a:defRPr>
            </a:lvl5pPr>
          </a:lstStyle>
          <a:p>
            <a:pPr lvl="0"/>
            <a:r>
              <a:rPr lang="da-DK"/>
              <a:t>Klik for at redigere i master</a:t>
            </a:r>
          </a:p>
        </p:txBody>
      </p:sp>
      <p:sp>
        <p:nvSpPr>
          <p:cNvPr id="7" name="Text Placeholder 9"/>
          <p:cNvSpPr>
            <a:spLocks noGrp="1"/>
          </p:cNvSpPr>
          <p:nvPr>
            <p:ph type="body" sz="quarter" idx="12"/>
          </p:nvPr>
        </p:nvSpPr>
        <p:spPr>
          <a:xfrm>
            <a:off x="379363" y="1488933"/>
            <a:ext cx="11381267" cy="1336333"/>
          </a:xfrm>
          <a:prstGeom prst="rect">
            <a:avLst/>
          </a:prstGeom>
          <a:noFill/>
        </p:spPr>
        <p:txBody>
          <a:bodyPr wrap="square" lIns="288000" tIns="144000" rIns="252000" bIns="324000">
            <a:spAutoFit/>
          </a:bodyPr>
          <a:lstStyle>
            <a:lvl1pPr marL="316531" indent="-316531">
              <a:buClr>
                <a:srgbClr val="C62247"/>
              </a:buClr>
              <a:buFont typeface="Wingdings" pitchFamily="2" charset="2"/>
              <a:buChar char="§"/>
              <a:defRPr sz="1846">
                <a:solidFill>
                  <a:schemeClr val="tx1"/>
                </a:solidFill>
                <a:latin typeface="Tahoma" pitchFamily="34" charset="0"/>
                <a:ea typeface="Tahoma" pitchFamily="34" charset="0"/>
                <a:cs typeface="Tahoma" pitchFamily="34" charset="0"/>
              </a:defRPr>
            </a:lvl1pPr>
            <a:lvl2pPr marL="685817" indent="-263776">
              <a:buClr>
                <a:srgbClr val="C62247"/>
              </a:buClr>
              <a:buFont typeface="Wingdings" pitchFamily="2" charset="2"/>
              <a:buChar char="§"/>
              <a:defRPr sz="1662">
                <a:solidFill>
                  <a:schemeClr val="tx1"/>
                </a:solidFill>
                <a:latin typeface="Tahoma" pitchFamily="34" charset="0"/>
                <a:ea typeface="Tahoma" pitchFamily="34" charset="0"/>
                <a:cs typeface="Tahoma" pitchFamily="34" charset="0"/>
              </a:defRPr>
            </a:lvl2pPr>
            <a:lvl3pPr marL="1055103" indent="-211021">
              <a:buClr>
                <a:srgbClr val="C62247"/>
              </a:buClr>
              <a:buFont typeface="Wingdings" pitchFamily="2" charset="2"/>
              <a:buChar char="§"/>
              <a:defRPr sz="1477">
                <a:solidFill>
                  <a:schemeClr val="tx1"/>
                </a:solidFill>
                <a:latin typeface="Tahoma" pitchFamily="34" charset="0"/>
                <a:ea typeface="Tahoma" pitchFamily="34" charset="0"/>
                <a:cs typeface="Tahoma" pitchFamily="34" charset="0"/>
              </a:defRPr>
            </a:lvl3pPr>
            <a:lvl4pPr marL="1477145" indent="-211021">
              <a:buClr>
                <a:srgbClr val="C62247"/>
              </a:buClr>
              <a:buFont typeface="Wingdings" pitchFamily="2" charset="2"/>
              <a:buChar char="§"/>
              <a:defRPr sz="1108">
                <a:solidFill>
                  <a:schemeClr val="tx1"/>
                </a:solidFill>
                <a:latin typeface="Tahoma" pitchFamily="34" charset="0"/>
                <a:ea typeface="Tahoma" pitchFamily="34" charset="0"/>
                <a:cs typeface="Tahoma" pitchFamily="34" charset="0"/>
              </a:defRPr>
            </a:lvl4pPr>
            <a:lvl5pPr marL="1899186" indent="-211021">
              <a:buClr>
                <a:srgbClr val="C62247"/>
              </a:buClr>
              <a:buFont typeface="Wingdings" pitchFamily="2" charset="2"/>
              <a:buChar char="§"/>
              <a:defRPr sz="1292">
                <a:solidFill>
                  <a:schemeClr val="tx1"/>
                </a:solidFill>
                <a:latin typeface="Tahoma" pitchFamily="34" charset="0"/>
                <a:ea typeface="Tahoma" pitchFamily="34" charset="0"/>
                <a:cs typeface="Tahoma" pitchFamily="34" charset="0"/>
              </a:defRPr>
            </a:lvl5pPr>
          </a:lstStyle>
          <a:p>
            <a:pPr lvl="0"/>
            <a:r>
              <a:rPr lang="da-DK"/>
              <a:t>Klik for at redigere i master</a:t>
            </a:r>
          </a:p>
          <a:p>
            <a:pPr lvl="1"/>
            <a:r>
              <a:rPr lang="da-DK"/>
              <a:t>Andet niveau</a:t>
            </a:r>
          </a:p>
          <a:p>
            <a:pPr lvl="2"/>
            <a:r>
              <a:rPr lang="da-DK"/>
              <a:t>Tredje niveau</a:t>
            </a:r>
          </a:p>
        </p:txBody>
      </p:sp>
    </p:spTree>
    <p:extLst>
      <p:ext uri="{BB962C8B-B14F-4D97-AF65-F5344CB8AC3E}">
        <p14:creationId xmlns:p14="http://schemas.microsoft.com/office/powerpoint/2010/main" val="373608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unktopstilling i 2 spalter, hvid">
    <p:spTree>
      <p:nvGrpSpPr>
        <p:cNvPr id="1" name=""/>
        <p:cNvGrpSpPr/>
        <p:nvPr/>
      </p:nvGrpSpPr>
      <p:grpSpPr>
        <a:xfrm>
          <a:off x="0" y="0"/>
          <a:ext cx="0" cy="0"/>
          <a:chOff x="0" y="0"/>
          <a:chExt cx="0" cy="0"/>
        </a:xfrm>
      </p:grpSpPr>
      <p:sp>
        <p:nvSpPr>
          <p:cNvPr id="4"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Tx/>
              <a:buNone/>
              <a:defRPr/>
            </a:pPr>
            <a:endParaRPr lang="da-DK" sz="1800" b="0">
              <a:solidFill>
                <a:prstClr val="white"/>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607063" y="501650"/>
            <a:ext cx="17780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 Placeholder 3"/>
          <p:cNvSpPr>
            <a:spLocks noGrp="1"/>
          </p:cNvSpPr>
          <p:nvPr>
            <p:ph type="body" sz="quarter" idx="10"/>
          </p:nvPr>
        </p:nvSpPr>
        <p:spPr>
          <a:xfrm>
            <a:off x="381143" y="272108"/>
            <a:ext cx="8255892" cy="1224136"/>
          </a:xfrm>
          <a:prstGeom prst="rect">
            <a:avLst/>
          </a:prstGeom>
          <a:noFill/>
        </p:spPr>
        <p:txBody>
          <a:bodyPr lIns="288000" tIns="180000" rIns="252000" bIns="180000">
            <a:noAutofit/>
          </a:bodyPr>
          <a:lstStyle>
            <a:lvl1pPr marL="0" indent="0">
              <a:buNone/>
              <a:defRPr sz="2769" baseline="0">
                <a:solidFill>
                  <a:schemeClr val="tx1"/>
                </a:solidFill>
                <a:latin typeface="Tahoma" pitchFamily="34" charset="0"/>
                <a:ea typeface="Tahoma" pitchFamily="34" charset="0"/>
                <a:cs typeface="Tahoma" pitchFamily="34" charset="0"/>
              </a:defRPr>
            </a:lvl1pPr>
            <a:lvl2pPr marL="422041" indent="0">
              <a:buNone/>
              <a:defRPr sz="2585">
                <a:solidFill>
                  <a:schemeClr val="bg1"/>
                </a:solidFill>
                <a:latin typeface="Tahoma" pitchFamily="34" charset="0"/>
                <a:ea typeface="Tahoma" pitchFamily="34" charset="0"/>
                <a:cs typeface="Tahoma" pitchFamily="34" charset="0"/>
              </a:defRPr>
            </a:lvl2pPr>
            <a:lvl3pPr marL="844083" indent="0">
              <a:buNone/>
              <a:defRPr sz="2585">
                <a:solidFill>
                  <a:schemeClr val="bg1"/>
                </a:solidFill>
                <a:latin typeface="Tahoma" pitchFamily="34" charset="0"/>
                <a:ea typeface="Tahoma" pitchFamily="34" charset="0"/>
                <a:cs typeface="Tahoma" pitchFamily="34" charset="0"/>
              </a:defRPr>
            </a:lvl3pPr>
            <a:lvl4pPr marL="1266124" indent="0">
              <a:buNone/>
              <a:defRPr sz="2585">
                <a:solidFill>
                  <a:schemeClr val="bg1"/>
                </a:solidFill>
                <a:latin typeface="Tahoma" pitchFamily="34" charset="0"/>
                <a:ea typeface="Tahoma" pitchFamily="34" charset="0"/>
                <a:cs typeface="Tahoma" pitchFamily="34" charset="0"/>
              </a:defRPr>
            </a:lvl4pPr>
            <a:lvl5pPr marL="1688165" indent="0">
              <a:buNone/>
              <a:defRPr sz="2585">
                <a:solidFill>
                  <a:schemeClr val="bg1"/>
                </a:solidFill>
                <a:latin typeface="Tahoma" pitchFamily="34" charset="0"/>
                <a:ea typeface="Tahoma" pitchFamily="34" charset="0"/>
                <a:cs typeface="Tahoma" pitchFamily="34" charset="0"/>
              </a:defRPr>
            </a:lvl5pPr>
          </a:lstStyle>
          <a:p>
            <a:pPr lvl="0"/>
            <a:r>
              <a:rPr lang="da-DK"/>
              <a:t>Klik for at redigere i master</a:t>
            </a:r>
          </a:p>
        </p:txBody>
      </p:sp>
      <p:sp>
        <p:nvSpPr>
          <p:cNvPr id="18" name="Text Placeholder 9"/>
          <p:cNvSpPr>
            <a:spLocks noGrp="1"/>
          </p:cNvSpPr>
          <p:nvPr>
            <p:ph type="body" sz="quarter" idx="12"/>
          </p:nvPr>
        </p:nvSpPr>
        <p:spPr>
          <a:xfrm>
            <a:off x="379363" y="1488938"/>
            <a:ext cx="11381267" cy="1336333"/>
          </a:xfrm>
          <a:prstGeom prst="rect">
            <a:avLst/>
          </a:prstGeom>
          <a:noFill/>
        </p:spPr>
        <p:txBody>
          <a:bodyPr wrap="square" lIns="288000" tIns="144000" rIns="252000" bIns="324000" numCol="2">
            <a:spAutoFit/>
          </a:bodyPr>
          <a:lstStyle>
            <a:lvl1pPr marL="316531" indent="-316531">
              <a:buClr>
                <a:srgbClr val="C62247"/>
              </a:buClr>
              <a:buFont typeface="Wingdings" pitchFamily="2" charset="2"/>
              <a:buChar char="§"/>
              <a:defRPr sz="1846">
                <a:solidFill>
                  <a:schemeClr val="tx1"/>
                </a:solidFill>
                <a:latin typeface="Tahoma" pitchFamily="34" charset="0"/>
                <a:ea typeface="Tahoma" pitchFamily="34" charset="0"/>
                <a:cs typeface="Tahoma" pitchFamily="34" charset="0"/>
              </a:defRPr>
            </a:lvl1pPr>
            <a:lvl2pPr marL="685817" indent="-263776">
              <a:buClr>
                <a:srgbClr val="C62247"/>
              </a:buClr>
              <a:buFont typeface="Wingdings" pitchFamily="2" charset="2"/>
              <a:buChar char="§"/>
              <a:defRPr sz="1662">
                <a:solidFill>
                  <a:schemeClr val="tx1"/>
                </a:solidFill>
                <a:latin typeface="Tahoma" pitchFamily="34" charset="0"/>
                <a:ea typeface="Tahoma" pitchFamily="34" charset="0"/>
                <a:cs typeface="Tahoma" pitchFamily="34" charset="0"/>
              </a:defRPr>
            </a:lvl2pPr>
            <a:lvl3pPr marL="1055103" indent="-211021">
              <a:buClr>
                <a:srgbClr val="C62247"/>
              </a:buClr>
              <a:buFont typeface="Wingdings" pitchFamily="2" charset="2"/>
              <a:buChar char="§"/>
              <a:defRPr sz="1477">
                <a:solidFill>
                  <a:schemeClr val="tx1"/>
                </a:solidFill>
                <a:latin typeface="Tahoma" pitchFamily="34" charset="0"/>
                <a:ea typeface="Tahoma" pitchFamily="34" charset="0"/>
                <a:cs typeface="Tahoma" pitchFamily="34" charset="0"/>
              </a:defRPr>
            </a:lvl3pPr>
            <a:lvl4pPr marL="1477145" indent="-211021">
              <a:buClr>
                <a:srgbClr val="C62247"/>
              </a:buClr>
              <a:buFont typeface="Wingdings" pitchFamily="2" charset="2"/>
              <a:buChar char="§"/>
              <a:defRPr sz="1477">
                <a:solidFill>
                  <a:schemeClr val="tx1"/>
                </a:solidFill>
                <a:latin typeface="Tahoma" pitchFamily="34" charset="0"/>
                <a:ea typeface="Tahoma" pitchFamily="34" charset="0"/>
                <a:cs typeface="Tahoma" pitchFamily="34" charset="0"/>
              </a:defRPr>
            </a:lvl4pPr>
            <a:lvl5pPr marL="1899186" indent="-211021">
              <a:buClr>
                <a:srgbClr val="C62247"/>
              </a:buClr>
              <a:buFont typeface="Wingdings" pitchFamily="2" charset="2"/>
              <a:buChar char="§"/>
              <a:defRPr sz="1292">
                <a:solidFill>
                  <a:schemeClr val="tx1"/>
                </a:solidFill>
                <a:latin typeface="Tahoma" pitchFamily="34" charset="0"/>
                <a:ea typeface="Tahoma" pitchFamily="34" charset="0"/>
                <a:cs typeface="Tahoma" pitchFamily="34" charset="0"/>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2559571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E89B-9A3B-4F9A-834D-56D42ACB6294}"/>
              </a:ext>
            </a:extLst>
          </p:cNvPr>
          <p:cNvSpPr>
            <a:spLocks noGrp="1"/>
          </p:cNvSpPr>
          <p:nvPr>
            <p:ph type="title" hasCustomPrompt="1"/>
          </p:nvPr>
        </p:nvSpPr>
        <p:spPr>
          <a:xfrm>
            <a:off x="613384" y="694768"/>
            <a:ext cx="10854231" cy="1493480"/>
          </a:xfrm>
        </p:spPr>
        <p:txBody>
          <a:bodyPr/>
          <a:lstStyle>
            <a:lvl1pPr>
              <a:defRPr/>
            </a:lvl1pPr>
          </a:lstStyle>
          <a:p>
            <a:r>
              <a:rPr lang="da-DK" dirty="0"/>
              <a:t>Klik for at tilføje titel</a:t>
            </a:r>
          </a:p>
        </p:txBody>
      </p:sp>
      <p:sp>
        <p:nvSpPr>
          <p:cNvPr id="4" name="Content Placeholder 3">
            <a:extLst>
              <a:ext uri="{FF2B5EF4-FFF2-40B4-BE49-F238E27FC236}">
                <a16:creationId xmlns:a16="http://schemas.microsoft.com/office/drawing/2014/main" id="{3752E8F1-798F-469B-A9A6-312AB8B1373E}"/>
              </a:ext>
            </a:extLst>
          </p:cNvPr>
          <p:cNvSpPr>
            <a:spLocks noGrp="1"/>
          </p:cNvSpPr>
          <p:nvPr>
            <p:ph sz="quarter" idx="10" hasCustomPrompt="1"/>
          </p:nvPr>
        </p:nvSpPr>
        <p:spPr>
          <a:xfrm>
            <a:off x="612159" y="2336801"/>
            <a:ext cx="10854977" cy="4021138"/>
          </a:xfrm>
        </p:spPr>
        <p:txBody>
          <a:body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3" name="Picture 2">
            <a:extLst>
              <a:ext uri="{FF2B5EF4-FFF2-40B4-BE49-F238E27FC236}">
                <a16:creationId xmlns:a16="http://schemas.microsoft.com/office/drawing/2014/main" id="{6B198C67-40EA-47B3-B46E-AD621C989BD4}"/>
              </a:ext>
            </a:extLst>
          </p:cNvPr>
          <p:cNvPicPr>
            <a:picLocks noChangeAspect="1"/>
          </p:cNvPicPr>
          <p:nvPr userDrawn="1"/>
        </p:nvPicPr>
        <p:blipFill>
          <a:blip r:embed="rId2"/>
          <a:stretch>
            <a:fillRect/>
          </a:stretch>
        </p:blipFill>
        <p:spPr>
          <a:xfrm>
            <a:off x="9861630" y="5839354"/>
            <a:ext cx="2064553" cy="825606"/>
          </a:xfrm>
          <a:prstGeom prst="rect">
            <a:avLst/>
          </a:prstGeom>
        </p:spPr>
      </p:pic>
    </p:spTree>
    <p:extLst>
      <p:ext uri="{BB962C8B-B14F-4D97-AF65-F5344CB8AC3E}">
        <p14:creationId xmlns:p14="http://schemas.microsoft.com/office/powerpoint/2010/main" val="90076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to indsæt selv">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609600" y="1052736"/>
            <a:ext cx="6350496"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typografi i masteren</a:t>
            </a:r>
          </a:p>
        </p:txBody>
      </p:sp>
      <p:sp>
        <p:nvSpPr>
          <p:cNvPr id="4" name="Pladsholder til indhold 3"/>
          <p:cNvSpPr>
            <a:spLocks noGrp="1"/>
          </p:cNvSpPr>
          <p:nvPr>
            <p:ph sz="half" idx="2"/>
          </p:nvPr>
        </p:nvSpPr>
        <p:spPr>
          <a:xfrm>
            <a:off x="609600" y="1881299"/>
            <a:ext cx="635049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billede 6"/>
          <p:cNvSpPr>
            <a:spLocks noGrp="1"/>
          </p:cNvSpPr>
          <p:nvPr>
            <p:ph type="pic" sz="quarter" idx="10" hasCustomPrompt="1"/>
          </p:nvPr>
        </p:nvSpPr>
        <p:spPr>
          <a:xfrm>
            <a:off x="7389032" y="1080059"/>
            <a:ext cx="4802968" cy="4752528"/>
          </a:xfrm>
          <a:prstGeom prst="rect">
            <a:avLst/>
          </a:prstGeom>
        </p:spPr>
        <p:txBody>
          <a:bodyPr/>
          <a:lstStyle>
            <a:lvl1pPr algn="ctr">
              <a:defRPr sz="1200"/>
            </a:lvl1pPr>
          </a:lstStyle>
          <a:p>
            <a:r>
              <a:rPr lang="da-DK" dirty="0"/>
              <a:t>Indsæt selv billede her</a:t>
            </a:r>
          </a:p>
        </p:txBody>
      </p:sp>
    </p:spTree>
    <p:extLst>
      <p:ext uri="{BB962C8B-B14F-4D97-AF65-F5344CB8AC3E}">
        <p14:creationId xmlns:p14="http://schemas.microsoft.com/office/powerpoint/2010/main" val="286830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E4190-5D8F-47C4-9B3F-421B8D154A0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73A832D-FF8E-411B-8991-3F439C04FB1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6190890-D9EE-4932-93AD-71CD068E99BA}"/>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5" name="Pladsholder til sidefod 4">
            <a:extLst>
              <a:ext uri="{FF2B5EF4-FFF2-40B4-BE49-F238E27FC236}">
                <a16:creationId xmlns:a16="http://schemas.microsoft.com/office/drawing/2014/main" id="{43CE58F4-51A7-4C54-BE34-B8947DF084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30A2D24-63EE-4A9B-BB32-F734C6153023}"/>
              </a:ext>
            </a:extLst>
          </p:cNvPr>
          <p:cNvSpPr>
            <a:spLocks noGrp="1"/>
          </p:cNvSpPr>
          <p:nvPr>
            <p:ph type="sldNum" sz="quarter" idx="12"/>
          </p:nvPr>
        </p:nvSpPr>
        <p:spPr>
          <a:xfrm>
            <a:off x="6609521" y="5718969"/>
            <a:ext cx="2743200" cy="365125"/>
          </a:xfrm>
        </p:spPr>
        <p:txBody>
          <a:bodyPr/>
          <a:lstStyle/>
          <a:p>
            <a:fld id="{13261054-27C2-4E2B-A88F-277361A97B7E}" type="slidenum">
              <a:rPr lang="da-DK" smtClean="0"/>
              <a:pPr/>
              <a:t>‹nr.›</a:t>
            </a:fld>
            <a:endParaRPr lang="da-DK" dirty="0"/>
          </a:p>
        </p:txBody>
      </p:sp>
    </p:spTree>
    <p:extLst>
      <p:ext uri="{BB962C8B-B14F-4D97-AF65-F5344CB8AC3E}">
        <p14:creationId xmlns:p14="http://schemas.microsoft.com/office/powerpoint/2010/main" val="69017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12CB4-6420-4880-98D3-7EF638432C9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B3B404E-AF6B-49A5-8CA9-AFCE5CF320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596DE0A-CBF2-423D-ADD3-C0F453BCFA49}"/>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5" name="Pladsholder til sidefod 4">
            <a:extLst>
              <a:ext uri="{FF2B5EF4-FFF2-40B4-BE49-F238E27FC236}">
                <a16:creationId xmlns:a16="http://schemas.microsoft.com/office/drawing/2014/main" id="{0B6A2302-D44D-4E71-B367-2AD69EB767C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DC2E76-9B62-43D9-BF30-A1FC0F58235A}"/>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118199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209DE-CE46-4C57-89A1-4EA64B49D7E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EEB61BE-9B65-4542-AA0D-B557CE59A76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12ED71C-C599-4A21-A9D4-86AECC8B8AD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57F7F51-052A-446A-A827-3B43FB1A07DC}"/>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6" name="Pladsholder til sidefod 5">
            <a:extLst>
              <a:ext uri="{FF2B5EF4-FFF2-40B4-BE49-F238E27FC236}">
                <a16:creationId xmlns:a16="http://schemas.microsoft.com/office/drawing/2014/main" id="{116A7E62-750C-46F9-885E-AE15FD4D2AD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983D00F-9935-4136-9325-D47007273F64}"/>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140346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09BC4-9A97-4A0A-9F6D-5CAD24E002E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B9EB27-EC2A-44DC-A71D-6B0CFBAF9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073A5FD-C029-4BD3-9E36-0A5868FEC0B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6EE74A4-D319-4FD2-977C-1569643ED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4E04879-8645-484A-A708-DC0C1FE7CFE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38AEFC6-A4B0-4A4C-BC81-0BDDE9A3BAB1}"/>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8" name="Pladsholder til sidefod 7">
            <a:extLst>
              <a:ext uri="{FF2B5EF4-FFF2-40B4-BE49-F238E27FC236}">
                <a16:creationId xmlns:a16="http://schemas.microsoft.com/office/drawing/2014/main" id="{1629DB0E-DB93-4865-B252-4D672743413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941259D-3E24-4CDE-B525-56FA2F200265}"/>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11865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26490-CCD0-4D66-A321-BF4D820CECD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2F4198D-D14E-41A8-9005-DCCFEE5F1B03}"/>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4" name="Pladsholder til sidefod 3">
            <a:extLst>
              <a:ext uri="{FF2B5EF4-FFF2-40B4-BE49-F238E27FC236}">
                <a16:creationId xmlns:a16="http://schemas.microsoft.com/office/drawing/2014/main" id="{CC58BF6F-3C82-4015-8C9F-0BB7F2C8744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D3C2185-7FB1-427D-8B7E-CBE9BDAC6609}"/>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42268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C75411B-108A-438C-A55B-196DFC83B8A3}"/>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3" name="Pladsholder til sidefod 2">
            <a:extLst>
              <a:ext uri="{FF2B5EF4-FFF2-40B4-BE49-F238E27FC236}">
                <a16:creationId xmlns:a16="http://schemas.microsoft.com/office/drawing/2014/main" id="{1A8CB1FB-81A7-42BC-9B0C-EE5BD50E25A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704F034-FA5B-4F02-83B0-38568A5AA67E}"/>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303718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1F554-2273-4154-9E3D-A93842A8A70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E647F9C-0299-4250-BF19-1510F12131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D666A59-E180-4914-A572-DD5974F40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C5A038E-9C50-4BFD-80AB-F25260090EB7}"/>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6" name="Pladsholder til sidefod 5">
            <a:extLst>
              <a:ext uri="{FF2B5EF4-FFF2-40B4-BE49-F238E27FC236}">
                <a16:creationId xmlns:a16="http://schemas.microsoft.com/office/drawing/2014/main" id="{4E1DF294-D00B-42E8-86E6-6B60B3FA02F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37EDDC9-72C8-4395-AD37-4794F5300B50}"/>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102337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0B5E7-D409-4409-AAC8-97EAC2269E5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95B5B24-76EC-48A4-B156-39ACA8DB5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1570510-4E01-4240-BD22-A8502E205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F316A44-5899-409E-94C2-F5402075E46F}"/>
              </a:ext>
            </a:extLst>
          </p:cNvPr>
          <p:cNvSpPr>
            <a:spLocks noGrp="1"/>
          </p:cNvSpPr>
          <p:nvPr>
            <p:ph type="dt" sz="half" idx="10"/>
          </p:nvPr>
        </p:nvSpPr>
        <p:spPr/>
        <p:txBody>
          <a:bodyPr/>
          <a:lstStyle/>
          <a:p>
            <a:fld id="{6F4599AC-C858-4497-881F-169B3A040E01}" type="datetimeFigureOut">
              <a:rPr lang="da-DK" smtClean="0"/>
              <a:t>11.01.2021</a:t>
            </a:fld>
            <a:endParaRPr lang="da-DK"/>
          </a:p>
        </p:txBody>
      </p:sp>
      <p:sp>
        <p:nvSpPr>
          <p:cNvPr id="6" name="Pladsholder til sidefod 5">
            <a:extLst>
              <a:ext uri="{FF2B5EF4-FFF2-40B4-BE49-F238E27FC236}">
                <a16:creationId xmlns:a16="http://schemas.microsoft.com/office/drawing/2014/main" id="{03692BE5-644D-49E0-B143-59479341048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8F3B5D3-F1DE-4989-8648-FF0066C1337D}"/>
              </a:ext>
            </a:extLst>
          </p:cNvPr>
          <p:cNvSpPr>
            <a:spLocks noGrp="1"/>
          </p:cNvSpPr>
          <p:nvPr>
            <p:ph type="sldNum" sz="quarter" idx="12"/>
          </p:nvPr>
        </p:nvSpPr>
        <p:spPr/>
        <p:txBody>
          <a:bodyPr/>
          <a:lstStyle/>
          <a:p>
            <a:fld id="{13261054-27C2-4E2B-A88F-277361A97B7E}" type="slidenum">
              <a:rPr lang="da-DK" smtClean="0"/>
              <a:t>‹nr.›</a:t>
            </a:fld>
            <a:endParaRPr lang="da-DK"/>
          </a:p>
        </p:txBody>
      </p:sp>
    </p:spTree>
    <p:extLst>
      <p:ext uri="{BB962C8B-B14F-4D97-AF65-F5344CB8AC3E}">
        <p14:creationId xmlns:p14="http://schemas.microsoft.com/office/powerpoint/2010/main" val="229569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F4FD7B5-9C1A-4E40-8FDD-06C208D47C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7711D9F2-6F19-45DF-AC25-E270C2EF3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51054C7-7F6E-45B2-AB80-2DCEB1D97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599AC-C858-4497-881F-169B3A040E01}" type="datetimeFigureOut">
              <a:rPr lang="da-DK" smtClean="0"/>
              <a:t>11.01.2021</a:t>
            </a:fld>
            <a:endParaRPr lang="da-DK"/>
          </a:p>
        </p:txBody>
      </p:sp>
      <p:sp>
        <p:nvSpPr>
          <p:cNvPr id="5" name="Pladsholder til sidefod 4">
            <a:extLst>
              <a:ext uri="{FF2B5EF4-FFF2-40B4-BE49-F238E27FC236}">
                <a16:creationId xmlns:a16="http://schemas.microsoft.com/office/drawing/2014/main" id="{D099F0BF-1D3A-45C7-8FEB-E3325A72D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27E73C3-4DCD-4195-957E-AA51622A0E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61054-27C2-4E2B-A88F-277361A97B7E}" type="slidenum">
              <a:rPr lang="da-DK" smtClean="0"/>
              <a:t>‹nr.›</a:t>
            </a:fld>
            <a:endParaRPr lang="da-DK"/>
          </a:p>
        </p:txBody>
      </p:sp>
      <p:pic>
        <p:nvPicPr>
          <p:cNvPr id="8" name="Billede 7">
            <a:extLst>
              <a:ext uri="{FF2B5EF4-FFF2-40B4-BE49-F238E27FC236}">
                <a16:creationId xmlns:a16="http://schemas.microsoft.com/office/drawing/2014/main" id="{143BB7B1-35BA-3E4D-BC55-B8E3630540EF}"/>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651000" y="6267450"/>
            <a:ext cx="2160000" cy="403007"/>
          </a:xfrm>
          <a:prstGeom prst="rect">
            <a:avLst/>
          </a:prstGeom>
        </p:spPr>
      </p:pic>
    </p:spTree>
    <p:extLst>
      <p:ext uri="{BB962C8B-B14F-4D97-AF65-F5344CB8AC3E}">
        <p14:creationId xmlns:p14="http://schemas.microsoft.com/office/powerpoint/2010/main" val="64922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yggeriogenergi.dk/vaerktoejer/energiloesninger-oversigt/#-1,1395,1425"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byggeriogenergi.dk/media/1724/luft-luftvarmepumpe_ok.pdf" TargetMode="External"/><Relationship Id="rId5" Type="http://schemas.openxmlformats.org/officeDocument/2006/relationships/hyperlink" Target="https://www.byggeriogenergi.dk/media/2186/konvertering-til-luft-vandvarmepumpe_ok.pdf" TargetMode="External"/><Relationship Id="rId4" Type="http://schemas.openxmlformats.org/officeDocument/2006/relationships/hyperlink" Target="https://www.byggeriogenergi.dk/media/1723/konvertering-til-jordvarme_ok.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parenergi.dk/forbruger/vaerktoejer/varmepumpelist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sparenergi.dk/forbruger/vaerktoejer/varmepumpelisten?gclid=EAIaIQobChMI-q-S7Zf25QIVWZ3VCh1fPwPoEAAYASAAEgKnN_D_Bw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sparenergi.dk/forbruger/vaerktoejer/varmepumpelist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www.byggeriogenergi.dk/enfamiliehuse/varmeinstallation/varmeafgiversystemer-og-valg-af-varmekil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www.byggeriogenergi.dk/enfamiliehuse/varmeinstallation/varmeafgiversystemer-og-valg-af-varmekil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eff.sbi.d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byggeriogenergi.dk/vaerktoejer/download-praesentationer-til-undervisningsbrug/"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byggeriogenergi.dk/media/1723/konvertering-til-jordvarme_ok.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byggeriogenergi.dk/media/1723/konvertering-til-jordvarme_ok.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byggeriogenergi.dk/media/1714/udskiftning-af-oliekedel_ok.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byggeriogenergi.dk/media/2186/konvertering-til-luft-vandvarmepumpe_ok.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enviko.com/products/heat-pump-products/air-source-heat-pumps"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www.pressinformation.com/servlet/VSP?id=nibe&amp;lang=&amp;page=clipitem.vsp&amp;$dialog.IDITEM=C000000142" TargetMode="Externa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hyperlink" Target="http://www.danskvarmeservice.dk/aktuelle_tilbud/tilbud_-_varmepumpe_luft-vand_/"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parenergi.dk/forbruger/vaerktoejer/varmepumpeliste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hyperlink" Target="https://www.byggeriogenergi.dk/media/2186/konvertering-til-luft-vandvarmepumpe_ok.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yggeriogenergi.dk/media/2186/konvertering-til-luft-vandvarmepumpe_ok.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sparenergi.dk/forbruger/vaerktoejer/varmepumpeliste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hyperlink" Target="https://sparenergi.dk/forbruger/vaerktoejer/varmepumpeliste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enviko.com/products/heat-pump-products/air-source-heat-pum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41554"/>
          </a:xfrm>
        </p:spPr>
        <p:txBody>
          <a:bodyPr>
            <a:normAutofit fontScale="90000"/>
          </a:bodyPr>
          <a:lstStyle/>
          <a:p>
            <a:r>
              <a:rPr lang="da-DK" dirty="0"/>
              <a:t>Varmepumper</a:t>
            </a:r>
          </a:p>
        </p:txBody>
      </p:sp>
      <p:sp>
        <p:nvSpPr>
          <p:cNvPr id="3" name="Pladsholder til indhold 2"/>
          <p:cNvSpPr>
            <a:spLocks noGrp="1"/>
          </p:cNvSpPr>
          <p:nvPr>
            <p:ph idx="1"/>
          </p:nvPr>
        </p:nvSpPr>
        <p:spPr>
          <a:xfrm>
            <a:off x="838200" y="1300294"/>
            <a:ext cx="10515600" cy="4876669"/>
          </a:xfrm>
        </p:spPr>
        <p:txBody>
          <a:bodyPr>
            <a:normAutofit fontScale="85000" lnSpcReduction="20000"/>
          </a:bodyPr>
          <a:lstStyle/>
          <a:p>
            <a:pPr marL="0" indent="0">
              <a:buNone/>
            </a:pPr>
            <a:r>
              <a:rPr lang="da-DK" dirty="0"/>
              <a:t>Der er rigeligt af vedvarende </a:t>
            </a:r>
            <a:r>
              <a:rPr lang="da-DK" dirty="0" err="1"/>
              <a:t>energi….hvordan</a:t>
            </a:r>
            <a:r>
              <a:rPr lang="da-DK" dirty="0"/>
              <a:t> kan vi udnytte den?</a:t>
            </a:r>
          </a:p>
          <a:p>
            <a:r>
              <a:rPr lang="da-DK" dirty="0"/>
              <a:t>Status</a:t>
            </a:r>
          </a:p>
          <a:p>
            <a:r>
              <a:rPr lang="da-DK" dirty="0"/>
              <a:t>Hvordan virker  en varmepumpe</a:t>
            </a:r>
          </a:p>
          <a:p>
            <a:r>
              <a:rPr lang="da-DK" dirty="0"/>
              <a:t>Hvornår er det relevant – og forholdsregler</a:t>
            </a:r>
          </a:p>
          <a:p>
            <a:r>
              <a:rPr lang="da-DK" dirty="0"/>
              <a:t>Forskellige typer </a:t>
            </a:r>
          </a:p>
          <a:p>
            <a:r>
              <a:rPr lang="da-DK" dirty="0"/>
              <a:t>Hvor meget energisparer man </a:t>
            </a:r>
          </a:p>
          <a:p>
            <a:pPr>
              <a:buNone/>
            </a:pPr>
            <a:r>
              <a:rPr lang="da-DK" dirty="0"/>
              <a:t>Der er rigeligt af vedvarende </a:t>
            </a:r>
            <a:r>
              <a:rPr lang="da-DK" dirty="0" err="1"/>
              <a:t>energi….hvordan</a:t>
            </a:r>
            <a:r>
              <a:rPr lang="da-DK" dirty="0"/>
              <a:t> kan vi udnytte den?</a:t>
            </a:r>
          </a:p>
          <a:p>
            <a:pPr>
              <a:buNone/>
            </a:pPr>
            <a:r>
              <a:rPr lang="da-DK" dirty="0">
                <a:hlinkClick r:id="rId3" action="ppaction://hlinkpres?slideindex=1395&amp;slidetitle=1425"/>
              </a:rPr>
              <a:t>https://www.byggeriogenergi.dk/vaerktoejer/energiloesninger-oversigt/#1390,1395,1425</a:t>
            </a:r>
            <a:endParaRPr lang="da-DK" dirty="0"/>
          </a:p>
          <a:p>
            <a:pPr>
              <a:buNone/>
            </a:pPr>
            <a:r>
              <a:rPr lang="da-DK" dirty="0">
                <a:hlinkClick r:id="rId4"/>
              </a:rPr>
              <a:t>https://www.byggeriogenergi.dk/media/1723/konvertering-til-jordvarme_ok.pdf</a:t>
            </a:r>
            <a:endParaRPr lang="da-DK" dirty="0"/>
          </a:p>
          <a:p>
            <a:pPr>
              <a:buNone/>
            </a:pPr>
            <a:r>
              <a:rPr lang="da-DK" dirty="0">
                <a:hlinkClick r:id="rId5"/>
              </a:rPr>
              <a:t>https://www.byggeriogenergi.dk/media/2186/konvertering-til-luft-vandvarmepumpe_ok.pdf</a:t>
            </a:r>
            <a:endParaRPr lang="da-DK" dirty="0"/>
          </a:p>
          <a:p>
            <a:pPr>
              <a:buNone/>
            </a:pPr>
            <a:r>
              <a:rPr lang="da-DK" dirty="0">
                <a:hlinkClick r:id="rId6"/>
              </a:rPr>
              <a:t>https://www.byggeriogenergi.dk/media/1724/luft-luftvarmepumpe_ok.pdf</a:t>
            </a:r>
            <a:endParaRPr lang="da-DK" dirty="0"/>
          </a:p>
        </p:txBody>
      </p:sp>
      <p:pic>
        <p:nvPicPr>
          <p:cNvPr id="5" name="Billede 4">
            <a:extLst>
              <a:ext uri="{FF2B5EF4-FFF2-40B4-BE49-F238E27FC236}">
                <a16:creationId xmlns:a16="http://schemas.microsoft.com/office/drawing/2014/main" id="{FDDB5E7E-7E9D-4C2F-B0B2-981927F267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39963" y="1655546"/>
            <a:ext cx="1989944" cy="1492458"/>
          </a:xfrm>
          <a:prstGeom prst="rect">
            <a:avLst/>
          </a:prstGeom>
        </p:spPr>
      </p:pic>
    </p:spTree>
    <p:extLst>
      <p:ext uri="{BB962C8B-B14F-4D97-AF65-F5344CB8AC3E}">
        <p14:creationId xmlns:p14="http://schemas.microsoft.com/office/powerpoint/2010/main" val="252582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1028605-E8B6-4DAA-809C-9FCE3DEFC662}"/>
              </a:ext>
            </a:extLst>
          </p:cNvPr>
          <p:cNvSpPr>
            <a:spLocks noGrp="1"/>
          </p:cNvSpPr>
          <p:nvPr>
            <p:ph type="body" sz="quarter" idx="10"/>
          </p:nvPr>
        </p:nvSpPr>
        <p:spPr/>
        <p:txBody>
          <a:bodyPr/>
          <a:lstStyle/>
          <a:p>
            <a:r>
              <a:rPr lang="da-DK" sz="2800" b="1" dirty="0">
                <a:latin typeface="Trebuchet MS"/>
                <a:ea typeface="+mj-ea"/>
                <a:cs typeface="Trebuchet MS"/>
              </a:rPr>
              <a:t>Væske-vand varmepumper (jordvarme)</a:t>
            </a:r>
          </a:p>
          <a:p>
            <a:endParaRPr lang="da-DK" dirty="0"/>
          </a:p>
        </p:txBody>
      </p:sp>
      <p:sp>
        <p:nvSpPr>
          <p:cNvPr id="3" name="Pladsholder til tekst 2">
            <a:extLst>
              <a:ext uri="{FF2B5EF4-FFF2-40B4-BE49-F238E27FC236}">
                <a16:creationId xmlns:a16="http://schemas.microsoft.com/office/drawing/2014/main" id="{4D0051B9-028E-4267-BB18-1CF4934EA269}"/>
              </a:ext>
            </a:extLst>
          </p:cNvPr>
          <p:cNvSpPr>
            <a:spLocks noGrp="1"/>
          </p:cNvSpPr>
          <p:nvPr>
            <p:ph type="body" sz="quarter" idx="12"/>
          </p:nvPr>
        </p:nvSpPr>
        <p:spPr>
          <a:xfrm>
            <a:off x="379363" y="1488933"/>
            <a:ext cx="11381267" cy="5935284"/>
          </a:xfrm>
        </p:spPr>
        <p:txBody>
          <a:bodyPr/>
          <a:lstStyle/>
          <a:p>
            <a:pPr eaLnBrk="1" hangingPunct="1">
              <a:buClrTx/>
              <a:buFont typeface="Arial"/>
              <a:buChar char="•"/>
              <a:defRPr/>
            </a:pPr>
            <a:r>
              <a:rPr lang="da-DK" sz="1800" dirty="0">
                <a:latin typeface="Segoe UI" panose="020B0502040204020203" pitchFamily="34" charset="0"/>
              </a:rPr>
              <a:t>Anvendelsesområde</a:t>
            </a:r>
          </a:p>
          <a:p>
            <a:pPr lvl="1">
              <a:buClrTx/>
              <a:buFont typeface="Arial"/>
              <a:buChar char="•"/>
              <a:defRPr/>
            </a:pPr>
            <a:r>
              <a:rPr lang="da-DK" sz="1800" dirty="0">
                <a:latin typeface="Segoe UI" panose="020B0502040204020203" pitchFamily="34" charset="0"/>
              </a:rPr>
              <a:t>Huse med </a:t>
            </a:r>
            <a:r>
              <a:rPr lang="da-DK" sz="1800" dirty="0" err="1">
                <a:latin typeface="Segoe UI" panose="020B0502040204020203" pitchFamily="34" charset="0"/>
              </a:rPr>
              <a:t>vandbårent</a:t>
            </a:r>
            <a:r>
              <a:rPr lang="da-DK" sz="1800" dirty="0">
                <a:latin typeface="Segoe UI" panose="020B0502040204020203" pitchFamily="34" charset="0"/>
              </a:rPr>
              <a:t> varmefordelingssystem – dvs. o</a:t>
            </a:r>
            <a:r>
              <a:rPr lang="da-DK" altLang="da-DK" sz="1800" dirty="0">
                <a:latin typeface="Segoe UI" panose="020B0502040204020203" pitchFamily="34" charset="0"/>
              </a:rPr>
              <a:t>plagt til huse med centralvarmesystem, </a:t>
            </a:r>
          </a:p>
          <a:p>
            <a:pPr lvl="1">
              <a:buClrTx/>
              <a:buFont typeface="Arial"/>
              <a:buChar char="•"/>
              <a:defRPr/>
            </a:pPr>
            <a:r>
              <a:rPr lang="da-DK" altLang="da-DK" sz="1800" dirty="0">
                <a:latin typeface="Segoe UI" panose="020B0502040204020203" pitchFamily="34" charset="0"/>
              </a:rPr>
              <a:t>gerne gulvvarme</a:t>
            </a:r>
          </a:p>
          <a:p>
            <a:pPr lvl="1">
              <a:buClrTx/>
              <a:buFont typeface="Arial"/>
              <a:buChar char="•"/>
              <a:defRPr/>
            </a:pPr>
            <a:r>
              <a:rPr lang="da-DK" altLang="da-DK" sz="1800" dirty="0">
                <a:latin typeface="Segoe UI" panose="020B0502040204020203" pitchFamily="34" charset="0"/>
              </a:rPr>
              <a:t>hvor der er plads til jordslanger</a:t>
            </a:r>
          </a:p>
          <a:p>
            <a:pPr lvl="1" eaLnBrk="1" hangingPunct="1">
              <a:buClrTx/>
              <a:buFont typeface="Arial"/>
              <a:buChar char="•"/>
              <a:defRPr/>
            </a:pPr>
            <a:r>
              <a:rPr lang="da-DK" sz="1800" dirty="0">
                <a:latin typeface="Segoe UI" panose="020B0502040204020203" pitchFamily="34" charset="0"/>
              </a:rPr>
              <a:t>Bygninger med opvarmningsbehov i vinterperioden</a:t>
            </a:r>
          </a:p>
          <a:p>
            <a:pPr lvl="1" eaLnBrk="1" hangingPunct="1">
              <a:buClrTx/>
              <a:buFont typeface="Arial"/>
              <a:buChar char="•"/>
              <a:defRPr/>
            </a:pPr>
            <a:r>
              <a:rPr lang="da-DK" sz="1800" dirty="0">
                <a:latin typeface="Segoe UI" panose="020B0502040204020203" pitchFamily="34" charset="0"/>
              </a:rPr>
              <a:t>Placeres indendørs – fx hvor kedel før stod</a:t>
            </a:r>
          </a:p>
          <a:p>
            <a:pPr eaLnBrk="1" hangingPunct="1">
              <a:buClrTx/>
              <a:buFont typeface="Arial"/>
              <a:buChar char="•"/>
              <a:defRPr/>
            </a:pPr>
            <a:r>
              <a:rPr lang="da-DK" sz="1800" dirty="0">
                <a:latin typeface="Segoe UI" panose="020B0502040204020203" pitchFamily="34" charset="0"/>
              </a:rPr>
              <a:t>Fordele</a:t>
            </a:r>
          </a:p>
          <a:p>
            <a:pPr lvl="1" eaLnBrk="1" hangingPunct="1">
              <a:buClrTx/>
              <a:buFont typeface="Arial"/>
              <a:buChar char="•"/>
              <a:defRPr/>
            </a:pPr>
            <a:r>
              <a:rPr lang="da-DK" sz="1800" dirty="0">
                <a:latin typeface="Segoe UI" panose="020B0502040204020203" pitchFamily="34" charset="0"/>
              </a:rPr>
              <a:t>Den dimensioneres til at dækkes husets varmebehov ved -7C alene ved varmepumpedrift. </a:t>
            </a:r>
          </a:p>
          <a:p>
            <a:pPr lvl="1" eaLnBrk="1" hangingPunct="1">
              <a:buClrTx/>
              <a:buFont typeface="Arial"/>
              <a:buChar char="•"/>
              <a:defRPr/>
            </a:pPr>
            <a:r>
              <a:rPr lang="da-DK" sz="1800" dirty="0">
                <a:latin typeface="Segoe UI" panose="020B0502040204020203" pitchFamily="34" charset="0"/>
              </a:rPr>
              <a:t>Årseffektivitet målt ca. 3,0 -4,0</a:t>
            </a:r>
          </a:p>
          <a:p>
            <a:pPr lvl="1" eaLnBrk="1" hangingPunct="1">
              <a:buClrTx/>
              <a:buFont typeface="Arial"/>
              <a:buChar char="•"/>
              <a:defRPr/>
            </a:pPr>
            <a:r>
              <a:rPr lang="da-DK" sz="1800" dirty="0">
                <a:latin typeface="Segoe UI" panose="020B0502040204020203" pitchFamily="34" charset="0"/>
              </a:rPr>
              <a:t>Høj virkningsgrad</a:t>
            </a:r>
          </a:p>
          <a:p>
            <a:pPr lvl="1" eaLnBrk="1" hangingPunct="1">
              <a:buClrTx/>
              <a:buFont typeface="Arial"/>
              <a:buChar char="•"/>
              <a:defRPr/>
            </a:pPr>
            <a:r>
              <a:rPr lang="da-DK" sz="1800" dirty="0">
                <a:latin typeface="Segoe UI" panose="020B0502040204020203" pitchFamily="34" charset="0"/>
              </a:rPr>
              <a:t>Ingen støj</a:t>
            </a:r>
          </a:p>
          <a:p>
            <a:pPr lvl="1" eaLnBrk="1" hangingPunct="1">
              <a:buClrTx/>
              <a:buFont typeface="Arial"/>
              <a:buChar char="•"/>
              <a:defRPr/>
            </a:pPr>
            <a:r>
              <a:rPr lang="da-DK" sz="1800" dirty="0">
                <a:latin typeface="Segoe UI" panose="020B0502040204020203" pitchFamily="34" charset="0"/>
              </a:rPr>
              <a:t>Kompakt anlæg</a:t>
            </a:r>
          </a:p>
          <a:p>
            <a:pPr eaLnBrk="1" hangingPunct="1">
              <a:buClrTx/>
              <a:buFont typeface="Arial"/>
              <a:buChar char="•"/>
              <a:defRPr/>
            </a:pPr>
            <a:r>
              <a:rPr lang="da-DK" sz="1800" dirty="0">
                <a:latin typeface="Segoe UI" panose="020B0502040204020203" pitchFamily="34" charset="0"/>
              </a:rPr>
              <a:t>Ulemper</a:t>
            </a:r>
          </a:p>
          <a:p>
            <a:pPr lvl="1" eaLnBrk="1" hangingPunct="1">
              <a:buClrTx/>
              <a:buFont typeface="Arial"/>
              <a:buChar char="•"/>
              <a:defRPr/>
            </a:pPr>
            <a:r>
              <a:rPr lang="da-DK" sz="1800" dirty="0">
                <a:latin typeface="Segoe UI" panose="020B0502040204020203" pitchFamily="34" charset="0"/>
              </a:rPr>
              <a:t>Pris &gt;120.000 kr.</a:t>
            </a:r>
          </a:p>
          <a:p>
            <a:pPr lvl="1" eaLnBrk="1" hangingPunct="1">
              <a:buClrTx/>
              <a:buFont typeface="Arial"/>
              <a:buChar char="•"/>
              <a:defRPr/>
            </a:pPr>
            <a:r>
              <a:rPr lang="da-DK" sz="1800" dirty="0">
                <a:latin typeface="Segoe UI" panose="020B0502040204020203" pitchFamily="34" charset="0"/>
              </a:rPr>
              <a:t>Jordareal</a:t>
            </a:r>
          </a:p>
          <a:p>
            <a:pPr lvl="1" eaLnBrk="1" hangingPunct="1">
              <a:buClrTx/>
              <a:buFont typeface="Arial"/>
              <a:buChar char="•"/>
              <a:defRPr/>
            </a:pPr>
            <a:r>
              <a:rPr lang="da-DK" sz="1800" dirty="0">
                <a:latin typeface="Segoe UI" panose="020B0502040204020203" pitchFamily="34" charset="0"/>
              </a:rPr>
              <a:t>Kræver  godkendelse</a:t>
            </a:r>
          </a:p>
          <a:p>
            <a:pPr marL="0" indent="0">
              <a:buNone/>
            </a:pPr>
            <a:endParaRPr lang="da-DK" dirty="0"/>
          </a:p>
        </p:txBody>
      </p:sp>
      <p:pic>
        <p:nvPicPr>
          <p:cNvPr id="5" name="Picture 3">
            <a:extLst>
              <a:ext uri="{FF2B5EF4-FFF2-40B4-BE49-F238E27FC236}">
                <a16:creationId xmlns:a16="http://schemas.microsoft.com/office/drawing/2014/main" id="{829FEE09-C7C3-477A-8302-7522159E21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32098" y="4138694"/>
            <a:ext cx="2221204" cy="2460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24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SCOP = sæsoneffektfaktor EU krav </a:t>
            </a:r>
          </a:p>
        </p:txBody>
      </p:sp>
      <p:sp>
        <p:nvSpPr>
          <p:cNvPr id="3" name="Pladsholder til indhold 2"/>
          <p:cNvSpPr>
            <a:spLocks noGrp="1"/>
          </p:cNvSpPr>
          <p:nvPr>
            <p:ph idx="1"/>
          </p:nvPr>
        </p:nvSpPr>
        <p:spPr/>
        <p:txBody>
          <a:bodyPr>
            <a:normAutofit/>
          </a:bodyPr>
          <a:lstStyle/>
          <a:p>
            <a:r>
              <a:rPr lang="da-DK" dirty="0"/>
              <a:t>Bygningsreglement 18 = Eco-design-krav:  </a:t>
            </a:r>
          </a:p>
          <a:p>
            <a:r>
              <a:rPr lang="da-DK" b="1" dirty="0"/>
              <a:t>SCOP for jordvarmepumper til gulvvarme større end 3,33</a:t>
            </a:r>
          </a:p>
          <a:p>
            <a:r>
              <a:rPr lang="da-DK" b="1" dirty="0"/>
              <a:t>SCOP for jordvarmepumper til radiatorer større end 2,95</a:t>
            </a:r>
            <a:endParaRPr lang="da-DK" dirty="0"/>
          </a:p>
        </p:txBody>
      </p:sp>
      <p:pic>
        <p:nvPicPr>
          <p:cNvPr id="5" name="Picture 8">
            <a:extLst>
              <a:ext uri="{FF2B5EF4-FFF2-40B4-BE49-F238E27FC236}">
                <a16:creationId xmlns:a16="http://schemas.microsoft.com/office/drawing/2014/main" id="{2EEC653A-3371-4A00-BE9F-9A24D73E74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1302"/>
          <a:stretch>
            <a:fillRect/>
          </a:stretch>
        </p:blipFill>
        <p:spPr bwMode="auto">
          <a:xfrm>
            <a:off x="9693520" y="2505564"/>
            <a:ext cx="2498480" cy="3987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80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9680-0157-4E28-9EEF-BAA655C61303}"/>
              </a:ext>
            </a:extLst>
          </p:cNvPr>
          <p:cNvSpPr>
            <a:spLocks noGrp="1"/>
          </p:cNvSpPr>
          <p:nvPr>
            <p:ph type="title"/>
          </p:nvPr>
        </p:nvSpPr>
        <p:spPr>
          <a:xfrm>
            <a:off x="838200" y="365126"/>
            <a:ext cx="10515600" cy="794204"/>
          </a:xfrm>
        </p:spPr>
        <p:txBody>
          <a:bodyPr/>
          <a:lstStyle/>
          <a:p>
            <a:r>
              <a:rPr lang="da-DK" dirty="0"/>
              <a:t>Varmepumpelisten</a:t>
            </a:r>
          </a:p>
        </p:txBody>
      </p:sp>
      <p:sp>
        <p:nvSpPr>
          <p:cNvPr id="3" name="Content Placeholder 2">
            <a:extLst>
              <a:ext uri="{FF2B5EF4-FFF2-40B4-BE49-F238E27FC236}">
                <a16:creationId xmlns:a16="http://schemas.microsoft.com/office/drawing/2014/main" id="{27262BA6-2D76-4ABC-9868-673E8B5AB7B1}"/>
              </a:ext>
            </a:extLst>
          </p:cNvPr>
          <p:cNvSpPr>
            <a:spLocks noGrp="1"/>
          </p:cNvSpPr>
          <p:nvPr>
            <p:ph idx="1"/>
          </p:nvPr>
        </p:nvSpPr>
        <p:spPr>
          <a:xfrm>
            <a:off x="838200" y="1159330"/>
            <a:ext cx="10515600" cy="5333544"/>
          </a:xfrm>
        </p:spPr>
        <p:txBody>
          <a:bodyPr>
            <a:normAutofit/>
          </a:bodyPr>
          <a:lstStyle/>
          <a:p>
            <a:r>
              <a:rPr lang="da-DK" dirty="0">
                <a:hlinkClick r:id="rId3"/>
              </a:rPr>
              <a:t>https://sparenergi.dk/forbruger/vaerktoejer/varmepumpelisten</a:t>
            </a:r>
            <a:endParaRPr lang="da-DK" dirty="0"/>
          </a:p>
          <a:p>
            <a:pPr fontAlgn="base"/>
            <a:r>
              <a:rPr lang="da-DK" dirty="0">
                <a:solidFill>
                  <a:srgbClr val="1E1E1E"/>
                </a:solidFill>
                <a:latin typeface="inherit"/>
              </a:rPr>
              <a:t>Sammenligner varmepumper på det danske marked.</a:t>
            </a:r>
          </a:p>
          <a:p>
            <a:pPr fontAlgn="base"/>
            <a:r>
              <a:rPr lang="da-DK" dirty="0">
                <a:solidFill>
                  <a:srgbClr val="1E1E1E"/>
                </a:solidFill>
                <a:latin typeface="inherit"/>
              </a:rPr>
              <a:t> Varmepumpernes effektivitet er testet af et uafhængigt testlaboratorium. </a:t>
            </a:r>
          </a:p>
          <a:p>
            <a:pPr fontAlgn="base"/>
            <a:r>
              <a:rPr lang="da-DK" dirty="0">
                <a:solidFill>
                  <a:srgbClr val="1E1E1E"/>
                </a:solidFill>
                <a:latin typeface="inherit"/>
              </a:rPr>
              <a:t>De lever bl.a. op til produktkrav for miljøvenligt design (ecodesign).</a:t>
            </a:r>
          </a:p>
          <a:p>
            <a:pPr fontAlgn="base"/>
            <a:r>
              <a:rPr lang="da-DK" dirty="0">
                <a:solidFill>
                  <a:srgbClr val="1E1E1E"/>
                </a:solidFill>
                <a:latin typeface="inherit"/>
              </a:rPr>
              <a:t>Få en VE-installatør til at dimensionere varmepumpen, så du får den rigtig størrelse.</a:t>
            </a:r>
          </a:p>
          <a:p>
            <a:pPr marL="0" indent="0">
              <a:buNone/>
            </a:pPr>
            <a:endParaRPr lang="da-DK" dirty="0"/>
          </a:p>
        </p:txBody>
      </p:sp>
      <p:pic>
        <p:nvPicPr>
          <p:cNvPr id="6" name="Billede 5">
            <a:extLst>
              <a:ext uri="{FF2B5EF4-FFF2-40B4-BE49-F238E27FC236}">
                <a16:creationId xmlns:a16="http://schemas.microsoft.com/office/drawing/2014/main" id="{2FF12927-8A87-4211-9575-06B2FCCB687C}"/>
              </a:ext>
            </a:extLst>
          </p:cNvPr>
          <p:cNvPicPr>
            <a:picLocks noChangeAspect="1"/>
          </p:cNvPicPr>
          <p:nvPr/>
        </p:nvPicPr>
        <p:blipFill>
          <a:blip r:embed="rId4"/>
          <a:stretch>
            <a:fillRect/>
          </a:stretch>
        </p:blipFill>
        <p:spPr>
          <a:xfrm>
            <a:off x="8063591" y="4324574"/>
            <a:ext cx="3290210" cy="2512333"/>
          </a:xfrm>
          <a:prstGeom prst="rect">
            <a:avLst/>
          </a:prstGeom>
        </p:spPr>
      </p:pic>
    </p:spTree>
    <p:extLst>
      <p:ext uri="{BB962C8B-B14F-4D97-AF65-F5344CB8AC3E}">
        <p14:creationId xmlns:p14="http://schemas.microsoft.com/office/powerpoint/2010/main" val="193683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16632"/>
            <a:ext cx="8229600" cy="460716"/>
          </a:xfrm>
        </p:spPr>
        <p:txBody>
          <a:bodyPr/>
          <a:lstStyle/>
          <a:p>
            <a:r>
              <a:rPr lang="da-DK" sz="1100" dirty="0">
                <a:hlinkClick r:id="rId3"/>
              </a:rPr>
              <a:t>https://sparenergi.dk/forbruger/vaerktoejer/varmepumpelisten?gclid=EAIaIQobChMI-q-S7Zf25QIVWZ3VCh1fPwPoEAAYASAAEgKnN_D_BwE</a:t>
            </a:r>
            <a:endParaRPr lang="da-DK" sz="1100" dirty="0"/>
          </a:p>
        </p:txBody>
      </p:sp>
      <p:sp>
        <p:nvSpPr>
          <p:cNvPr id="3" name="Pladsholder til indhold 2"/>
          <p:cNvSpPr>
            <a:spLocks noGrp="1"/>
          </p:cNvSpPr>
          <p:nvPr>
            <p:ph idx="1"/>
          </p:nvPr>
        </p:nvSpPr>
        <p:spPr>
          <a:xfrm>
            <a:off x="1295400" y="577348"/>
            <a:ext cx="10515600" cy="5608523"/>
          </a:xfrm>
        </p:spPr>
        <p:txBody>
          <a:bodyPr/>
          <a:lstStyle/>
          <a:p>
            <a:r>
              <a:rPr lang="da-DK" sz="2800" dirty="0"/>
              <a:t>Det anbefales, at der vælges en jordvarmepumpe, der som minimum er </a:t>
            </a:r>
            <a:r>
              <a:rPr lang="da-DK" sz="2800" dirty="0" err="1"/>
              <a:t>A++mærket</a:t>
            </a:r>
            <a:r>
              <a:rPr lang="da-DK" sz="2800" dirty="0"/>
              <a:t>. </a:t>
            </a:r>
            <a:endParaRPr lang="da-DK" dirty="0"/>
          </a:p>
        </p:txBody>
      </p:sp>
      <p:pic>
        <p:nvPicPr>
          <p:cNvPr id="5" name="Picture 4">
            <a:extLst>
              <a:ext uri="{FF2B5EF4-FFF2-40B4-BE49-F238E27FC236}">
                <a16:creationId xmlns:a16="http://schemas.microsoft.com/office/drawing/2014/main" id="{D7499782-1D31-45BE-B07B-3913F007866B}"/>
              </a:ext>
            </a:extLst>
          </p:cNvPr>
          <p:cNvPicPr>
            <a:picLocks noChangeAspect="1"/>
          </p:cNvPicPr>
          <p:nvPr/>
        </p:nvPicPr>
        <p:blipFill>
          <a:blip r:embed="rId4"/>
          <a:stretch>
            <a:fillRect/>
          </a:stretch>
        </p:blipFill>
        <p:spPr>
          <a:xfrm>
            <a:off x="5752230" y="1457112"/>
            <a:ext cx="5860973" cy="5009002"/>
          </a:xfrm>
          <a:prstGeom prst="rect">
            <a:avLst/>
          </a:prstGeom>
        </p:spPr>
      </p:pic>
    </p:spTree>
    <p:extLst>
      <p:ext uri="{BB962C8B-B14F-4D97-AF65-F5344CB8AC3E}">
        <p14:creationId xmlns:p14="http://schemas.microsoft.com/office/powerpoint/2010/main" val="31735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100" dirty="0">
                <a:hlinkClick r:id="rId3"/>
              </a:rPr>
              <a:t>https://sparenergi.dk/forbruger/vaerktoejer/varmepumpelisten</a:t>
            </a:r>
            <a:endParaRPr lang="da-DK" sz="2800" dirty="0"/>
          </a:p>
        </p:txBody>
      </p:sp>
      <p:sp>
        <p:nvSpPr>
          <p:cNvPr id="3" name="Pladsholder til indhold 2"/>
          <p:cNvSpPr>
            <a:spLocks noGrp="1"/>
          </p:cNvSpPr>
          <p:nvPr>
            <p:ph idx="1"/>
          </p:nvPr>
        </p:nvSpPr>
        <p:spPr>
          <a:xfrm>
            <a:off x="838200" y="365125"/>
            <a:ext cx="10515600" cy="5811838"/>
          </a:xfrm>
        </p:spPr>
        <p:txBody>
          <a:bodyPr/>
          <a:lstStyle/>
          <a:p>
            <a:pPr marL="0" indent="0">
              <a:buNone/>
            </a:pPr>
            <a:r>
              <a:rPr lang="da-DK" dirty="0"/>
              <a:t>Se varmepumpelisten</a:t>
            </a:r>
          </a:p>
        </p:txBody>
      </p:sp>
      <p:pic>
        <p:nvPicPr>
          <p:cNvPr id="4" name="Picture 3">
            <a:extLst>
              <a:ext uri="{FF2B5EF4-FFF2-40B4-BE49-F238E27FC236}">
                <a16:creationId xmlns:a16="http://schemas.microsoft.com/office/drawing/2014/main" id="{84B71917-7F5B-4F70-800B-ADC27D0D6162}"/>
              </a:ext>
            </a:extLst>
          </p:cNvPr>
          <p:cNvPicPr>
            <a:picLocks noChangeAspect="1"/>
          </p:cNvPicPr>
          <p:nvPr/>
        </p:nvPicPr>
        <p:blipFill>
          <a:blip r:embed="rId4"/>
          <a:stretch>
            <a:fillRect/>
          </a:stretch>
        </p:blipFill>
        <p:spPr>
          <a:xfrm>
            <a:off x="5426052" y="1062253"/>
            <a:ext cx="6331443" cy="5505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261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Dimensionering…..</a:t>
            </a:r>
          </a:p>
        </p:txBody>
      </p:sp>
      <p:sp>
        <p:nvSpPr>
          <p:cNvPr id="3" name="Pladsholder til indhold 2"/>
          <p:cNvSpPr>
            <a:spLocks noGrp="1"/>
          </p:cNvSpPr>
          <p:nvPr>
            <p:ph idx="1"/>
          </p:nvPr>
        </p:nvSpPr>
        <p:spPr/>
        <p:txBody>
          <a:bodyPr/>
          <a:lstStyle/>
          <a:p>
            <a:r>
              <a:rPr lang="da-DK" dirty="0"/>
              <a:t>Dimensioneres til at dække  effekt-behov ned til minus 7 grader – uden elvarme</a:t>
            </a:r>
          </a:p>
          <a:p>
            <a:r>
              <a:rPr lang="da-DK" dirty="0"/>
              <a:t>Det svarer typisk til 95 – 98 % af husets årlige varmeforbrug</a:t>
            </a:r>
          </a:p>
          <a:p>
            <a:r>
              <a:rPr lang="da-DK" dirty="0"/>
              <a:t>Fremløbstemperatur så lav som mulig – der bruges 3 -4 % mere energi pr. grad fremløbstemperaturen hæves</a:t>
            </a:r>
          </a:p>
          <a:p>
            <a:r>
              <a:rPr lang="da-DK" dirty="0"/>
              <a:t>Kontroller at radiatorer  er store nok</a:t>
            </a:r>
          </a:p>
          <a:p>
            <a:r>
              <a:rPr lang="da-DK" dirty="0">
                <a:hlinkClick r:id="rId3"/>
              </a:rPr>
              <a:t>https://www.byggeriogenergi.dk/enfamiliehuse/varmeinstallation/varmeafgiversystemer-og-valg-af-varmekilde/</a:t>
            </a:r>
            <a:endParaRPr lang="da-DK" dirty="0"/>
          </a:p>
          <a:p>
            <a:endParaRPr lang="da-DK" dirty="0"/>
          </a:p>
        </p:txBody>
      </p:sp>
      <p:pic>
        <p:nvPicPr>
          <p:cNvPr id="5" name="Billede 4">
            <a:extLst>
              <a:ext uri="{FF2B5EF4-FFF2-40B4-BE49-F238E27FC236}">
                <a16:creationId xmlns:a16="http://schemas.microsoft.com/office/drawing/2014/main" id="{AE84BE73-4D4D-43B6-8DDD-D54C22201B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3764" y="4767909"/>
            <a:ext cx="2479204" cy="2090091"/>
          </a:xfrm>
          <a:prstGeom prst="rect">
            <a:avLst/>
          </a:prstGeom>
        </p:spPr>
      </p:pic>
    </p:spTree>
    <p:extLst>
      <p:ext uri="{BB962C8B-B14F-4D97-AF65-F5344CB8AC3E}">
        <p14:creationId xmlns:p14="http://schemas.microsoft.com/office/powerpoint/2010/main" val="129336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E949B-15F8-44EE-A236-AB2F6B17AB6D}"/>
              </a:ext>
            </a:extLst>
          </p:cNvPr>
          <p:cNvSpPr>
            <a:spLocks noGrp="1"/>
          </p:cNvSpPr>
          <p:nvPr>
            <p:ph type="title"/>
          </p:nvPr>
        </p:nvSpPr>
        <p:spPr>
          <a:xfrm>
            <a:off x="788254" y="210376"/>
            <a:ext cx="10515600" cy="1325563"/>
          </a:xfrm>
        </p:spPr>
        <p:txBody>
          <a:bodyPr/>
          <a:lstStyle/>
          <a:p>
            <a:r>
              <a:rPr lang="da-DK" dirty="0"/>
              <a:t>Regneark til vurdering af </a:t>
            </a:r>
            <a:r>
              <a:rPr lang="da-DK" dirty="0" err="1"/>
              <a:t>varmeafgiversystem</a:t>
            </a:r>
            <a:endParaRPr lang="da-DK" dirty="0"/>
          </a:p>
        </p:txBody>
      </p:sp>
      <p:sp>
        <p:nvSpPr>
          <p:cNvPr id="3" name="Pladsholder til indhold 2">
            <a:extLst>
              <a:ext uri="{FF2B5EF4-FFF2-40B4-BE49-F238E27FC236}">
                <a16:creationId xmlns:a16="http://schemas.microsoft.com/office/drawing/2014/main" id="{0D203E60-684B-43A6-8D81-8E83A541D0B1}"/>
              </a:ext>
            </a:extLst>
          </p:cNvPr>
          <p:cNvSpPr>
            <a:spLocks noGrp="1"/>
          </p:cNvSpPr>
          <p:nvPr>
            <p:ph idx="1"/>
          </p:nvPr>
        </p:nvSpPr>
        <p:spPr>
          <a:xfrm>
            <a:off x="838200" y="1184223"/>
            <a:ext cx="10515600" cy="4992740"/>
          </a:xfrm>
        </p:spPr>
        <p:txBody>
          <a:bodyPr>
            <a:normAutofit/>
          </a:bodyPr>
          <a:lstStyle/>
          <a:p>
            <a:r>
              <a:rPr lang="da-DK" sz="2000" dirty="0">
                <a:hlinkClick r:id="rId3"/>
              </a:rPr>
              <a:t>https://www.byggeriogenergi.dk/enfamiliehuse/varmeinstallation/varmeafgiversystemer-og-valg-af-varmekilde/</a:t>
            </a:r>
            <a:endParaRPr lang="da-DK" sz="2000" dirty="0"/>
          </a:p>
        </p:txBody>
      </p:sp>
      <p:pic>
        <p:nvPicPr>
          <p:cNvPr id="5" name="Billede 4">
            <a:extLst>
              <a:ext uri="{FF2B5EF4-FFF2-40B4-BE49-F238E27FC236}">
                <a16:creationId xmlns:a16="http://schemas.microsoft.com/office/drawing/2014/main" id="{A3027F39-FE2E-427F-89F3-0D1C502B9CD0}"/>
              </a:ext>
            </a:extLst>
          </p:cNvPr>
          <p:cNvPicPr>
            <a:picLocks noChangeAspect="1"/>
          </p:cNvPicPr>
          <p:nvPr/>
        </p:nvPicPr>
        <p:blipFill>
          <a:blip r:embed="rId4"/>
          <a:stretch>
            <a:fillRect/>
          </a:stretch>
        </p:blipFill>
        <p:spPr>
          <a:xfrm>
            <a:off x="558326" y="1865261"/>
            <a:ext cx="9739917" cy="3776354"/>
          </a:xfrm>
          <a:prstGeom prst="rect">
            <a:avLst/>
          </a:prstGeom>
        </p:spPr>
      </p:pic>
      <p:pic>
        <p:nvPicPr>
          <p:cNvPr id="6" name="Billede 5">
            <a:extLst>
              <a:ext uri="{FF2B5EF4-FFF2-40B4-BE49-F238E27FC236}">
                <a16:creationId xmlns:a16="http://schemas.microsoft.com/office/drawing/2014/main" id="{48FF8433-24B9-4CA3-83E1-B3BEF8DDD539}"/>
              </a:ext>
            </a:extLst>
          </p:cNvPr>
          <p:cNvPicPr>
            <a:picLocks noChangeAspect="1"/>
          </p:cNvPicPr>
          <p:nvPr/>
        </p:nvPicPr>
        <p:blipFill>
          <a:blip r:embed="rId5"/>
          <a:stretch>
            <a:fillRect/>
          </a:stretch>
        </p:blipFill>
        <p:spPr>
          <a:xfrm>
            <a:off x="5525776" y="5675661"/>
            <a:ext cx="5117709" cy="830623"/>
          </a:xfrm>
          <a:prstGeom prst="rect">
            <a:avLst/>
          </a:prstGeom>
        </p:spPr>
      </p:pic>
    </p:spTree>
    <p:extLst>
      <p:ext uri="{BB962C8B-B14F-4D97-AF65-F5344CB8AC3E}">
        <p14:creationId xmlns:p14="http://schemas.microsoft.com/office/powerpoint/2010/main" val="9163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525B7-F604-4D5A-9815-718D6448109C}"/>
              </a:ext>
            </a:extLst>
          </p:cNvPr>
          <p:cNvSpPr>
            <a:spLocks noGrp="1"/>
          </p:cNvSpPr>
          <p:nvPr>
            <p:ph type="title"/>
          </p:nvPr>
        </p:nvSpPr>
        <p:spPr>
          <a:xfrm>
            <a:off x="838200" y="365125"/>
            <a:ext cx="10515600" cy="636957"/>
          </a:xfrm>
        </p:spPr>
        <p:txBody>
          <a:bodyPr>
            <a:normAutofit fontScale="90000"/>
          </a:bodyPr>
          <a:lstStyle/>
          <a:p>
            <a:r>
              <a:rPr lang="da-DK" dirty="0"/>
              <a:t>Skriv radiatorerne ind hér</a:t>
            </a:r>
          </a:p>
        </p:txBody>
      </p:sp>
      <p:sp>
        <p:nvSpPr>
          <p:cNvPr id="3" name="Pladsholder til indhold 2">
            <a:extLst>
              <a:ext uri="{FF2B5EF4-FFF2-40B4-BE49-F238E27FC236}">
                <a16:creationId xmlns:a16="http://schemas.microsoft.com/office/drawing/2014/main" id="{476B1EBE-2EDB-4C98-9D6E-81F1E3ACA38B}"/>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15ED74FD-4B3C-41F4-8778-66B663A7FF0B}"/>
              </a:ext>
            </a:extLst>
          </p:cNvPr>
          <p:cNvPicPr>
            <a:picLocks noChangeAspect="1"/>
          </p:cNvPicPr>
          <p:nvPr/>
        </p:nvPicPr>
        <p:blipFill>
          <a:blip r:embed="rId3"/>
          <a:stretch>
            <a:fillRect/>
          </a:stretch>
        </p:blipFill>
        <p:spPr>
          <a:xfrm>
            <a:off x="19050" y="1195387"/>
            <a:ext cx="12153900" cy="4467225"/>
          </a:xfrm>
          <a:prstGeom prst="rect">
            <a:avLst/>
          </a:prstGeom>
        </p:spPr>
      </p:pic>
    </p:spTree>
    <p:extLst>
      <p:ext uri="{BB962C8B-B14F-4D97-AF65-F5344CB8AC3E}">
        <p14:creationId xmlns:p14="http://schemas.microsoft.com/office/powerpoint/2010/main" val="994779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43E56-DCEE-4115-9A06-76EB9925C8B5}"/>
              </a:ext>
            </a:extLst>
          </p:cNvPr>
          <p:cNvSpPr>
            <a:spLocks noGrp="1"/>
          </p:cNvSpPr>
          <p:nvPr>
            <p:ph type="title"/>
          </p:nvPr>
        </p:nvSpPr>
        <p:spPr/>
        <p:txBody>
          <a:bodyPr/>
          <a:lstStyle/>
          <a:p>
            <a:r>
              <a:rPr lang="da-DK" dirty="0"/>
              <a:t>Radiatortyper</a:t>
            </a:r>
          </a:p>
        </p:txBody>
      </p:sp>
      <p:pic>
        <p:nvPicPr>
          <p:cNvPr id="5" name="Pladsholder til indhold 4">
            <a:extLst>
              <a:ext uri="{FF2B5EF4-FFF2-40B4-BE49-F238E27FC236}">
                <a16:creationId xmlns:a16="http://schemas.microsoft.com/office/drawing/2014/main" id="{9CB1DE9C-864B-4F19-8E3C-71593A1107EA}"/>
              </a:ext>
            </a:extLst>
          </p:cNvPr>
          <p:cNvPicPr>
            <a:picLocks noGrp="1" noChangeAspect="1"/>
          </p:cNvPicPr>
          <p:nvPr>
            <p:ph idx="1"/>
          </p:nvPr>
        </p:nvPicPr>
        <p:blipFill>
          <a:blip r:embed="rId3"/>
          <a:stretch>
            <a:fillRect/>
          </a:stretch>
        </p:blipFill>
        <p:spPr>
          <a:xfrm>
            <a:off x="673308" y="2079321"/>
            <a:ext cx="10515600" cy="3754003"/>
          </a:xfrm>
        </p:spPr>
      </p:pic>
    </p:spTree>
    <p:extLst>
      <p:ext uri="{BB962C8B-B14F-4D97-AF65-F5344CB8AC3E}">
        <p14:creationId xmlns:p14="http://schemas.microsoft.com/office/powerpoint/2010/main" val="258978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61B20-1646-42ED-85C7-B0AA2EDCDF5F}"/>
              </a:ext>
            </a:extLst>
          </p:cNvPr>
          <p:cNvSpPr>
            <a:spLocks noGrp="1"/>
          </p:cNvSpPr>
          <p:nvPr>
            <p:ph type="title"/>
          </p:nvPr>
        </p:nvSpPr>
        <p:spPr>
          <a:xfrm>
            <a:off x="838200" y="365126"/>
            <a:ext cx="10515600" cy="849900"/>
          </a:xfrm>
        </p:spPr>
        <p:txBody>
          <a:bodyPr/>
          <a:lstStyle/>
          <a:p>
            <a:r>
              <a:rPr lang="da-DK" dirty="0"/>
              <a:t>….og med 2500 liter olie..</a:t>
            </a:r>
          </a:p>
        </p:txBody>
      </p:sp>
      <p:pic>
        <p:nvPicPr>
          <p:cNvPr id="5" name="Pladsholder til indhold 4">
            <a:extLst>
              <a:ext uri="{FF2B5EF4-FFF2-40B4-BE49-F238E27FC236}">
                <a16:creationId xmlns:a16="http://schemas.microsoft.com/office/drawing/2014/main" id="{037EF7AC-BF17-46E3-9245-DCBACAAF1C04}"/>
              </a:ext>
            </a:extLst>
          </p:cNvPr>
          <p:cNvPicPr>
            <a:picLocks noGrp="1" noChangeAspect="1"/>
          </p:cNvPicPr>
          <p:nvPr>
            <p:ph idx="1"/>
          </p:nvPr>
        </p:nvPicPr>
        <p:blipFill>
          <a:blip r:embed="rId3"/>
          <a:stretch>
            <a:fillRect/>
          </a:stretch>
        </p:blipFill>
        <p:spPr>
          <a:xfrm>
            <a:off x="1027135" y="1825625"/>
            <a:ext cx="9019312" cy="4967296"/>
          </a:xfrm>
        </p:spPr>
      </p:pic>
    </p:spTree>
    <p:extLst>
      <p:ext uri="{BB962C8B-B14F-4D97-AF65-F5344CB8AC3E}">
        <p14:creationId xmlns:p14="http://schemas.microsoft.com/office/powerpoint/2010/main" val="256296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40574" y="836613"/>
            <a:ext cx="7848600"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7859" name="Text Box 3"/>
          <p:cNvSpPr txBox="1">
            <a:spLocks noChangeArrowheads="1"/>
          </p:cNvSpPr>
          <p:nvPr/>
        </p:nvSpPr>
        <p:spPr bwMode="auto">
          <a:xfrm>
            <a:off x="2583474" y="420689"/>
            <a:ext cx="3048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lang="da-DK" sz="3200">
                <a:latin typeface="Univers" pitchFamily="34" charset="0"/>
              </a:rPr>
              <a:t>Varmepumper</a:t>
            </a:r>
          </a:p>
        </p:txBody>
      </p:sp>
    </p:spTree>
    <p:extLst>
      <p:ext uri="{BB962C8B-B14F-4D97-AF65-F5344CB8AC3E}">
        <p14:creationId xmlns:p14="http://schemas.microsoft.com/office/powerpoint/2010/main" val="62899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5E049-3233-4BC5-A131-0B845D2C7079}"/>
              </a:ext>
            </a:extLst>
          </p:cNvPr>
          <p:cNvSpPr>
            <a:spLocks noGrp="1"/>
          </p:cNvSpPr>
          <p:nvPr>
            <p:ph type="title"/>
          </p:nvPr>
        </p:nvSpPr>
        <p:spPr/>
        <p:txBody>
          <a:bodyPr>
            <a:normAutofit fontScale="90000"/>
          </a:bodyPr>
          <a:lstStyle/>
          <a:p>
            <a:r>
              <a:rPr lang="da-DK" dirty="0"/>
              <a:t>Prøv eventuelt også værktøj til bedømmelse af varmefordelingsanlæg i forbindelse med varmepumpe</a:t>
            </a:r>
          </a:p>
        </p:txBody>
      </p:sp>
      <p:sp>
        <p:nvSpPr>
          <p:cNvPr id="3" name="Pladsholder til indhold 2">
            <a:extLst>
              <a:ext uri="{FF2B5EF4-FFF2-40B4-BE49-F238E27FC236}">
                <a16:creationId xmlns:a16="http://schemas.microsoft.com/office/drawing/2014/main" id="{8BE9CE2A-CAA2-49A0-93F1-A931D36AA1FD}"/>
              </a:ext>
            </a:extLst>
          </p:cNvPr>
          <p:cNvSpPr>
            <a:spLocks noGrp="1"/>
          </p:cNvSpPr>
          <p:nvPr>
            <p:ph idx="1"/>
          </p:nvPr>
        </p:nvSpPr>
        <p:spPr/>
        <p:txBody>
          <a:bodyPr/>
          <a:lstStyle/>
          <a:p>
            <a:r>
              <a:rPr lang="da-DK" dirty="0">
                <a:hlinkClick r:id="rId3"/>
              </a:rPr>
              <a:t>https://veff.sbi.dk/</a:t>
            </a:r>
            <a:endParaRPr lang="da-DK" dirty="0"/>
          </a:p>
        </p:txBody>
      </p:sp>
      <p:pic>
        <p:nvPicPr>
          <p:cNvPr id="5" name="Billede 4">
            <a:extLst>
              <a:ext uri="{FF2B5EF4-FFF2-40B4-BE49-F238E27FC236}">
                <a16:creationId xmlns:a16="http://schemas.microsoft.com/office/drawing/2014/main" id="{484F1561-EABD-4A62-8201-8B3F0AD1C0E5}"/>
              </a:ext>
            </a:extLst>
          </p:cNvPr>
          <p:cNvPicPr>
            <a:picLocks noChangeAspect="1"/>
          </p:cNvPicPr>
          <p:nvPr/>
        </p:nvPicPr>
        <p:blipFill>
          <a:blip r:embed="rId4"/>
          <a:stretch>
            <a:fillRect/>
          </a:stretch>
        </p:blipFill>
        <p:spPr>
          <a:xfrm>
            <a:off x="6212910" y="1615206"/>
            <a:ext cx="3387245" cy="5130060"/>
          </a:xfrm>
          <a:prstGeom prst="rect">
            <a:avLst/>
          </a:prstGeom>
        </p:spPr>
      </p:pic>
      <p:sp>
        <p:nvSpPr>
          <p:cNvPr id="6" name="Tekstfelt 5">
            <a:extLst>
              <a:ext uri="{FF2B5EF4-FFF2-40B4-BE49-F238E27FC236}">
                <a16:creationId xmlns:a16="http://schemas.microsoft.com/office/drawing/2014/main" id="{F244C2D4-8050-4857-9ED7-404A6D93E9F6}"/>
              </a:ext>
            </a:extLst>
          </p:cNvPr>
          <p:cNvSpPr txBox="1"/>
          <p:nvPr/>
        </p:nvSpPr>
        <p:spPr>
          <a:xfrm>
            <a:off x="838200" y="3354963"/>
            <a:ext cx="6093500" cy="646331"/>
          </a:xfrm>
          <a:prstGeom prst="rect">
            <a:avLst/>
          </a:prstGeom>
          <a:noFill/>
        </p:spPr>
        <p:txBody>
          <a:bodyPr wrap="square">
            <a:spAutoFit/>
          </a:bodyPr>
          <a:lstStyle/>
          <a:p>
            <a:r>
              <a:rPr lang="da-DK" dirty="0">
                <a:hlinkClick r:id="rId5"/>
              </a:rPr>
              <a:t>https://www.byggeriogenergi.dk/vaerktoejer/download-praesentationer-til-undervisningsbrug/</a:t>
            </a:r>
            <a:endParaRPr lang="da-DK" dirty="0"/>
          </a:p>
        </p:txBody>
      </p:sp>
    </p:spTree>
    <p:extLst>
      <p:ext uri="{BB962C8B-B14F-4D97-AF65-F5344CB8AC3E}">
        <p14:creationId xmlns:p14="http://schemas.microsoft.com/office/powerpoint/2010/main" val="193693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Find varmepumpens effekt…</a:t>
            </a:r>
          </a:p>
        </p:txBody>
      </p:sp>
      <p:pic>
        <p:nvPicPr>
          <p:cNvPr id="4" name="Billede 3"/>
          <p:cNvPicPr>
            <a:picLocks noChangeAspect="1"/>
          </p:cNvPicPr>
          <p:nvPr/>
        </p:nvPicPr>
        <p:blipFill>
          <a:blip r:embed="rId3"/>
          <a:stretch>
            <a:fillRect/>
          </a:stretch>
        </p:blipFill>
        <p:spPr>
          <a:xfrm>
            <a:off x="149610" y="1453019"/>
            <a:ext cx="11950531" cy="4134782"/>
          </a:xfrm>
          <a:prstGeom prst="rect">
            <a:avLst/>
          </a:prstGeom>
        </p:spPr>
      </p:pic>
      <p:sp>
        <p:nvSpPr>
          <p:cNvPr id="6" name="Pladsholder til indhold 5">
            <a:extLst>
              <a:ext uri="{FF2B5EF4-FFF2-40B4-BE49-F238E27FC236}">
                <a16:creationId xmlns:a16="http://schemas.microsoft.com/office/drawing/2014/main" id="{5745A436-5259-4FFC-9556-BD348C8129D7}"/>
              </a:ext>
            </a:extLst>
          </p:cNvPr>
          <p:cNvSpPr txBox="1">
            <a:spLocks noGrp="1"/>
          </p:cNvSpPr>
          <p:nvPr>
            <p:ph idx="1"/>
          </p:nvPr>
        </p:nvSpPr>
        <p:spPr>
          <a:xfrm>
            <a:off x="817493" y="5624945"/>
            <a:ext cx="9754474" cy="867930"/>
          </a:xfrm>
          <a:prstGeom prst="rect">
            <a:avLst/>
          </a:prstGeom>
          <a:noFill/>
        </p:spPr>
        <p:txBody>
          <a:bodyPr wrap="square" rtlCol="0">
            <a:spAutoFit/>
          </a:bodyPr>
          <a:lstStyle/>
          <a:p>
            <a:r>
              <a:rPr lang="da-DK" dirty="0">
                <a:hlinkClick r:id="rId4"/>
              </a:rPr>
              <a:t>https://www.byggeriogenergi.dk/media/1723/konvertering-til-jordvarme_ok.pdf</a:t>
            </a:r>
            <a:endParaRPr lang="da-DK" dirty="0"/>
          </a:p>
        </p:txBody>
      </p:sp>
    </p:spTree>
    <p:extLst>
      <p:ext uri="{BB962C8B-B14F-4D97-AF65-F5344CB8AC3E}">
        <p14:creationId xmlns:p14="http://schemas.microsoft.com/office/powerpoint/2010/main" val="318978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kstboks 3"/>
              <p:cNvSpPr txBox="1"/>
              <p:nvPr/>
            </p:nvSpPr>
            <p:spPr>
              <a:xfrm>
                <a:off x="1017149" y="1124745"/>
                <a:ext cx="5112568" cy="5394297"/>
              </a:xfrm>
              <a:prstGeom prst="rect">
                <a:avLst/>
              </a:prstGeom>
              <a:solidFill>
                <a:schemeClr val="accent1">
                  <a:lumMod val="20000"/>
                  <a:lumOff val="80000"/>
                </a:schemeClr>
              </a:solidFill>
            </p:spPr>
            <p:txBody>
              <a:bodyPr wrap="square" rtlCol="0">
                <a:spAutoFit/>
              </a:bodyPr>
              <a:lstStyle/>
              <a:p>
                <a:r>
                  <a:rPr lang="da-DK" dirty="0">
                    <a:solidFill>
                      <a:schemeClr val="tx1">
                        <a:lumMod val="65000"/>
                        <a:lumOff val="35000"/>
                      </a:schemeClr>
                    </a:solidFill>
                    <a:latin typeface="Trebuchet MS" panose="020B0603020202020204" pitchFamily="34" charset="0"/>
                  </a:rPr>
                  <a:t>Dimensionerende varmetab for hus ved -12 ºC og 20 ºC rumtemperatur:</a:t>
                </a:r>
              </a:p>
              <a:p>
                <a:r>
                  <a:rPr lang="da-DK" dirty="0">
                    <a:solidFill>
                      <a:schemeClr val="tx1">
                        <a:lumMod val="65000"/>
                        <a:lumOff val="35000"/>
                      </a:schemeClr>
                    </a:solidFill>
                    <a:latin typeface="Trebuchet MS" panose="020B0603020202020204" pitchFamily="34" charset="0"/>
                  </a:rPr>
                  <a:t> </a:t>
                </a:r>
              </a:p>
              <a:p>
                <a14:m>
                  <m:oMath xmlns:m="http://schemas.openxmlformats.org/officeDocument/2006/math">
                    <m:sSub>
                      <m:sSubPr>
                        <m:ctrlPr>
                          <a:rPr lang="da-DK" i="1">
                            <a:solidFill>
                              <a:schemeClr val="tx1">
                                <a:lumMod val="65000"/>
                                <a:lumOff val="35000"/>
                              </a:schemeClr>
                            </a:solidFill>
                            <a:latin typeface="Cambria Math" panose="02040503050406030204" pitchFamily="18" charset="0"/>
                          </a:rPr>
                        </m:ctrlPr>
                      </m:sSubPr>
                      <m:e>
                        <m:r>
                          <m:rPr>
                            <m:sty m:val="p"/>
                          </m:rPr>
                          <a:rPr lang="da-DK">
                            <a:solidFill>
                              <a:schemeClr val="tx1">
                                <a:lumMod val="65000"/>
                                <a:lumOff val="35000"/>
                              </a:schemeClr>
                            </a:solidFill>
                            <a:latin typeface="Cambria Math"/>
                          </a:rPr>
                          <m:t>Q</m:t>
                        </m:r>
                      </m:e>
                      <m:sub>
                        <m:r>
                          <m:rPr>
                            <m:sty m:val="p"/>
                          </m:rPr>
                          <a:rPr lang="da-DK">
                            <a:solidFill>
                              <a:schemeClr val="tx1">
                                <a:lumMod val="65000"/>
                                <a:lumOff val="35000"/>
                              </a:schemeClr>
                            </a:solidFill>
                            <a:latin typeface="Cambria Math"/>
                          </a:rPr>
                          <m:t>hus</m:t>
                        </m:r>
                      </m:sub>
                    </m:sSub>
                    <m:r>
                      <a:rPr lang="da-DK">
                        <a:solidFill>
                          <a:schemeClr val="tx1">
                            <a:lumMod val="65000"/>
                            <a:lumOff val="35000"/>
                          </a:schemeClr>
                        </a:solidFill>
                        <a:latin typeface="Cambria Math"/>
                      </a:rPr>
                      <m:t>=</m:t>
                    </m:r>
                    <m:f>
                      <m:fPr>
                        <m:ctrlPr>
                          <a:rPr lang="da-DK" i="1">
                            <a:solidFill>
                              <a:schemeClr val="tx1">
                                <a:lumMod val="65000"/>
                                <a:lumOff val="35000"/>
                              </a:schemeClr>
                            </a:solidFill>
                            <a:latin typeface="Cambria Math" panose="02040503050406030204" pitchFamily="18" charset="0"/>
                          </a:rPr>
                        </m:ctrlPr>
                      </m:fPr>
                      <m:num>
                        <m:r>
                          <m:rPr>
                            <m:sty m:val="p"/>
                          </m:rPr>
                          <a:rPr lang="da-DK">
                            <a:solidFill>
                              <a:schemeClr val="tx1">
                                <a:lumMod val="65000"/>
                                <a:lumOff val="35000"/>
                              </a:schemeClr>
                            </a:solidFill>
                            <a:latin typeface="Cambria Math"/>
                          </a:rPr>
                          <m:t>Energiforbrug</m:t>
                        </m:r>
                        <m:r>
                          <a:rPr lang="da-DK">
                            <a:solidFill>
                              <a:schemeClr val="tx1">
                                <a:lumMod val="65000"/>
                                <a:lumOff val="35000"/>
                              </a:schemeClr>
                            </a:solidFill>
                            <a:latin typeface="Cambria Math"/>
                          </a:rPr>
                          <m:t> ×(</m:t>
                        </m:r>
                        <m:r>
                          <m:rPr>
                            <m:sty m:val="p"/>
                          </m:rPr>
                          <a:rPr lang="da-DK">
                            <a:solidFill>
                              <a:schemeClr val="tx1">
                                <a:lumMod val="65000"/>
                                <a:lumOff val="35000"/>
                              </a:schemeClr>
                            </a:solidFill>
                            <a:latin typeface="Cambria Math" panose="02040503050406030204" pitchFamily="18" charset="0"/>
                          </a:rPr>
                          <m:t>Ti</m:t>
                        </m:r>
                        <m:r>
                          <a:rPr lang="da-DK" b="0" i="0" smtClean="0">
                            <a:solidFill>
                              <a:schemeClr val="tx1">
                                <a:lumMod val="65000"/>
                                <a:lumOff val="35000"/>
                              </a:schemeClr>
                            </a:solidFill>
                            <a:latin typeface="Cambria Math" panose="02040503050406030204" pitchFamily="18" charset="0"/>
                          </a:rPr>
                          <m:t> −</m:t>
                        </m:r>
                        <m:r>
                          <m:rPr>
                            <m:sty m:val="p"/>
                          </m:rPr>
                          <a:rPr lang="da-DK">
                            <a:solidFill>
                              <a:schemeClr val="tx1">
                                <a:lumMod val="65000"/>
                                <a:lumOff val="35000"/>
                              </a:schemeClr>
                            </a:solidFill>
                            <a:latin typeface="Cambria Math" panose="02040503050406030204" pitchFamily="18" charset="0"/>
                          </a:rPr>
                          <m:t>Tu</m:t>
                        </m:r>
                        <m:r>
                          <a:rPr lang="da-DK">
                            <a:solidFill>
                              <a:schemeClr val="tx1">
                                <a:lumMod val="65000"/>
                                <a:lumOff val="35000"/>
                              </a:schemeClr>
                            </a:solidFill>
                            <a:latin typeface="Cambria Math" panose="02040503050406030204" pitchFamily="18" charset="0"/>
                          </a:rPr>
                          <m:t> )</m:t>
                        </m:r>
                      </m:num>
                      <m:den>
                        <m:r>
                          <a:rPr lang="da-DK">
                            <a:solidFill>
                              <a:schemeClr val="tx1">
                                <a:lumMod val="65000"/>
                                <a:lumOff val="35000"/>
                              </a:schemeClr>
                            </a:solidFill>
                            <a:latin typeface="Cambria Math"/>
                          </a:rPr>
                          <m:t>0,9×</m:t>
                        </m:r>
                        <m:r>
                          <m:rPr>
                            <m:sty m:val="p"/>
                          </m:rPr>
                          <a:rPr lang="da-DK">
                            <a:solidFill>
                              <a:schemeClr val="tx1">
                                <a:lumMod val="65000"/>
                                <a:lumOff val="35000"/>
                              </a:schemeClr>
                            </a:solidFill>
                            <a:latin typeface="Cambria Math" panose="02040503050406030204" pitchFamily="18" charset="0"/>
                          </a:rPr>
                          <m:t>graddage</m:t>
                        </m:r>
                        <m:r>
                          <a:rPr lang="da-DK">
                            <a:solidFill>
                              <a:schemeClr val="tx1">
                                <a:lumMod val="65000"/>
                                <a:lumOff val="35000"/>
                              </a:schemeClr>
                            </a:solidFill>
                            <a:latin typeface="Cambria Math"/>
                          </a:rPr>
                          <m:t>×</m:t>
                        </m:r>
                        <m:r>
                          <a:rPr lang="da-DK" i="1">
                            <a:solidFill>
                              <a:schemeClr val="tx1">
                                <a:lumMod val="65000"/>
                                <a:lumOff val="35000"/>
                              </a:schemeClr>
                            </a:solidFill>
                            <a:latin typeface="Cambria Math" panose="02040503050406030204" pitchFamily="18" charset="0"/>
                          </a:rPr>
                          <m:t>𝑡𝑖𝑚𝑒𝑟</m:t>
                        </m:r>
                      </m:den>
                    </m:f>
                    <m:r>
                      <a:rPr lang="da-DK">
                        <a:solidFill>
                          <a:schemeClr val="tx1">
                            <a:lumMod val="65000"/>
                            <a:lumOff val="35000"/>
                          </a:schemeClr>
                        </a:solidFill>
                        <a:latin typeface="Cambria Math"/>
                      </a:rPr>
                      <m:t> </m:t>
                    </m:r>
                  </m:oMath>
                </a14:m>
                <a:r>
                  <a:rPr lang="da-DK" dirty="0">
                    <a:solidFill>
                      <a:schemeClr val="tx1">
                        <a:lumMod val="65000"/>
                        <a:lumOff val="35000"/>
                      </a:schemeClr>
                    </a:solidFill>
                    <a:latin typeface="Trebuchet MS" panose="020B0603020202020204" pitchFamily="34" charset="0"/>
                  </a:rPr>
                  <a:t>[kW]</a:t>
                </a:r>
              </a:p>
              <a:p>
                <a:endParaRPr lang="da-DK" dirty="0">
                  <a:solidFill>
                    <a:schemeClr val="tx1">
                      <a:lumMod val="65000"/>
                      <a:lumOff val="35000"/>
                    </a:schemeClr>
                  </a:solidFill>
                  <a:latin typeface="Trebuchet MS" panose="020B0603020202020204" pitchFamily="34" charset="0"/>
                </a:endParaRPr>
              </a:p>
              <a:p>
                <a14:m>
                  <m:oMath xmlns:m="http://schemas.openxmlformats.org/officeDocument/2006/math">
                    <m:sSub>
                      <m:sSubPr>
                        <m:ctrlPr>
                          <a:rPr lang="da-DK" i="1">
                            <a:solidFill>
                              <a:schemeClr val="tx1">
                                <a:lumMod val="65000"/>
                                <a:lumOff val="35000"/>
                              </a:schemeClr>
                            </a:solidFill>
                            <a:latin typeface="Cambria Math" panose="02040503050406030204" pitchFamily="18" charset="0"/>
                          </a:rPr>
                        </m:ctrlPr>
                      </m:sSubPr>
                      <m:e>
                        <m:r>
                          <m:rPr>
                            <m:sty m:val="p"/>
                          </m:rPr>
                          <a:rPr lang="da-DK">
                            <a:solidFill>
                              <a:schemeClr val="tx1">
                                <a:lumMod val="65000"/>
                                <a:lumOff val="35000"/>
                              </a:schemeClr>
                            </a:solidFill>
                            <a:latin typeface="Cambria Math"/>
                          </a:rPr>
                          <m:t>Q</m:t>
                        </m:r>
                      </m:e>
                      <m:sub>
                        <m:r>
                          <m:rPr>
                            <m:sty m:val="p"/>
                          </m:rPr>
                          <a:rPr lang="da-DK">
                            <a:solidFill>
                              <a:schemeClr val="tx1">
                                <a:lumMod val="65000"/>
                                <a:lumOff val="35000"/>
                              </a:schemeClr>
                            </a:solidFill>
                            <a:latin typeface="Cambria Math"/>
                          </a:rPr>
                          <m:t>hus</m:t>
                        </m:r>
                      </m:sub>
                    </m:sSub>
                    <m:r>
                      <a:rPr lang="da-DK">
                        <a:solidFill>
                          <a:schemeClr val="tx1">
                            <a:lumMod val="65000"/>
                            <a:lumOff val="35000"/>
                          </a:schemeClr>
                        </a:solidFill>
                        <a:latin typeface="Cambria Math"/>
                      </a:rPr>
                      <m:t>=</m:t>
                    </m:r>
                    <m:f>
                      <m:fPr>
                        <m:ctrlPr>
                          <a:rPr lang="da-DK" i="1">
                            <a:solidFill>
                              <a:schemeClr val="tx1">
                                <a:lumMod val="65000"/>
                                <a:lumOff val="35000"/>
                              </a:schemeClr>
                            </a:solidFill>
                            <a:latin typeface="Cambria Math" panose="02040503050406030204" pitchFamily="18" charset="0"/>
                          </a:rPr>
                        </m:ctrlPr>
                      </m:fPr>
                      <m:num>
                        <m:r>
                          <a:rPr lang="da-DK">
                            <a:solidFill>
                              <a:schemeClr val="tx1">
                                <a:lumMod val="65000"/>
                                <a:lumOff val="35000"/>
                              </a:schemeClr>
                            </a:solidFill>
                            <a:latin typeface="Cambria Math" panose="02040503050406030204" pitchFamily="18" charset="0"/>
                          </a:rPr>
                          <m:t>16088</m:t>
                        </m:r>
                        <m:r>
                          <a:rPr lang="da-DK">
                            <a:solidFill>
                              <a:schemeClr val="tx1">
                                <a:lumMod val="65000"/>
                                <a:lumOff val="35000"/>
                              </a:schemeClr>
                            </a:solidFill>
                            <a:latin typeface="Cambria Math"/>
                          </a:rPr>
                          <m:t> </m:t>
                        </m:r>
                        <m:r>
                          <m:rPr>
                            <m:sty m:val="p"/>
                          </m:rPr>
                          <a:rPr lang="da-DK">
                            <a:solidFill>
                              <a:schemeClr val="tx1">
                                <a:lumMod val="65000"/>
                                <a:lumOff val="35000"/>
                              </a:schemeClr>
                            </a:solidFill>
                            <a:latin typeface="Cambria Math" panose="02040503050406030204" pitchFamily="18" charset="0"/>
                          </a:rPr>
                          <m:t>kWh</m:t>
                        </m:r>
                        <m:r>
                          <a:rPr lang="da-DK">
                            <a:solidFill>
                              <a:schemeClr val="tx1">
                                <a:lumMod val="65000"/>
                                <a:lumOff val="35000"/>
                              </a:schemeClr>
                            </a:solidFill>
                            <a:latin typeface="Cambria Math" panose="02040503050406030204" pitchFamily="18" charset="0"/>
                          </a:rPr>
                          <m:t> ×32</m:t>
                        </m:r>
                      </m:num>
                      <m:den>
                        <m:r>
                          <a:rPr lang="da-DK">
                            <a:solidFill>
                              <a:schemeClr val="tx1">
                                <a:lumMod val="65000"/>
                                <a:lumOff val="35000"/>
                              </a:schemeClr>
                            </a:solidFill>
                            <a:latin typeface="Cambria Math"/>
                          </a:rPr>
                          <m:t>0,9×2830×24</m:t>
                        </m:r>
                      </m:den>
                    </m:f>
                    <m:r>
                      <a:rPr lang="da-DK">
                        <a:solidFill>
                          <a:schemeClr val="tx1">
                            <a:lumMod val="65000"/>
                            <a:lumOff val="35000"/>
                          </a:schemeClr>
                        </a:solidFill>
                        <a:latin typeface="Cambria Math"/>
                      </a:rPr>
                      <m:t> </m:t>
                    </m:r>
                  </m:oMath>
                </a14:m>
                <a:r>
                  <a:rPr lang="da-DK" dirty="0">
                    <a:solidFill>
                      <a:schemeClr val="tx1">
                        <a:lumMod val="65000"/>
                        <a:lumOff val="35000"/>
                      </a:schemeClr>
                    </a:solidFill>
                    <a:latin typeface="Trebuchet MS" panose="020B0603020202020204" pitchFamily="34" charset="0"/>
                  </a:rPr>
                  <a:t>[kW] = 8,42 kWh</a:t>
                </a:r>
              </a:p>
              <a:p>
                <a:endParaRPr lang="da-DK" dirty="0">
                  <a:solidFill>
                    <a:schemeClr val="tx1">
                      <a:lumMod val="65000"/>
                      <a:lumOff val="35000"/>
                    </a:schemeClr>
                  </a:solidFill>
                  <a:latin typeface="Trebuchet MS" panose="020B0603020202020204" pitchFamily="34" charset="0"/>
                </a:endParaRPr>
              </a:p>
              <a:p>
                <a:endParaRPr lang="da-DK" dirty="0">
                  <a:solidFill>
                    <a:schemeClr val="tx1">
                      <a:lumMod val="65000"/>
                      <a:lumOff val="35000"/>
                    </a:schemeClr>
                  </a:solidFill>
                  <a:latin typeface="Trebuchet MS" panose="020B0603020202020204" pitchFamily="34" charset="0"/>
                </a:endParaRPr>
              </a:p>
              <a:p>
                <a:r>
                  <a:rPr lang="da-DK" dirty="0">
                    <a:solidFill>
                      <a:schemeClr val="tx1">
                        <a:lumMod val="65000"/>
                        <a:lumOff val="35000"/>
                      </a:schemeClr>
                    </a:solidFill>
                    <a:latin typeface="Trebuchet MS" panose="020B0603020202020204" pitchFamily="34" charset="0"/>
                  </a:rPr>
                  <a:t>Dimensionering af varmepumpe:</a:t>
                </a:r>
              </a:p>
              <a:p>
                <a:pPr/>
                <a14:m>
                  <m:oMathPara xmlns:m="http://schemas.openxmlformats.org/officeDocument/2006/math">
                    <m:oMathParaPr>
                      <m:jc m:val="left"/>
                    </m:oMathParaPr>
                    <m:oMath xmlns:m="http://schemas.openxmlformats.org/officeDocument/2006/math">
                      <m:sSub>
                        <m:sSubPr>
                          <m:ctrlPr>
                            <a:rPr lang="da-DK" i="1">
                              <a:solidFill>
                                <a:schemeClr val="tx1">
                                  <a:lumMod val="65000"/>
                                  <a:lumOff val="35000"/>
                                </a:schemeClr>
                              </a:solidFill>
                              <a:latin typeface="Cambria Math" panose="02040503050406030204" pitchFamily="18" charset="0"/>
                            </a:rPr>
                          </m:ctrlPr>
                        </m:sSubPr>
                        <m:e>
                          <m:r>
                            <m:rPr>
                              <m:sty m:val="p"/>
                            </m:rPr>
                            <a:rPr lang="da-DK">
                              <a:solidFill>
                                <a:schemeClr val="tx1">
                                  <a:lumMod val="65000"/>
                                  <a:lumOff val="35000"/>
                                </a:schemeClr>
                              </a:solidFill>
                              <a:latin typeface="Cambria Math"/>
                            </a:rPr>
                            <m:t>Q</m:t>
                          </m:r>
                        </m:e>
                        <m:sub>
                          <m:r>
                            <m:rPr>
                              <m:sty m:val="p"/>
                            </m:rPr>
                            <a:rPr lang="da-DK">
                              <a:solidFill>
                                <a:schemeClr val="tx1">
                                  <a:lumMod val="65000"/>
                                  <a:lumOff val="35000"/>
                                </a:schemeClr>
                              </a:solidFill>
                              <a:latin typeface="Cambria Math"/>
                            </a:rPr>
                            <m:t>VP</m:t>
                          </m:r>
                        </m:sub>
                      </m:sSub>
                      <m:r>
                        <a:rPr lang="da-DK">
                          <a:solidFill>
                            <a:schemeClr val="tx1">
                              <a:lumMod val="65000"/>
                              <a:lumOff val="35000"/>
                            </a:schemeClr>
                          </a:solidFill>
                          <a:latin typeface="Cambria Math"/>
                        </a:rPr>
                        <m:t>=</m:t>
                      </m:r>
                      <m:sSub>
                        <m:sSubPr>
                          <m:ctrlPr>
                            <a:rPr lang="da-DK" i="1">
                              <a:solidFill>
                                <a:schemeClr val="tx1">
                                  <a:lumMod val="65000"/>
                                  <a:lumOff val="35000"/>
                                </a:schemeClr>
                              </a:solidFill>
                              <a:latin typeface="Cambria Math" panose="02040503050406030204" pitchFamily="18" charset="0"/>
                            </a:rPr>
                          </m:ctrlPr>
                        </m:sSubPr>
                        <m:e>
                          <m:r>
                            <m:rPr>
                              <m:sty m:val="p"/>
                            </m:rPr>
                            <a:rPr lang="da-DK">
                              <a:solidFill>
                                <a:schemeClr val="tx1">
                                  <a:lumMod val="65000"/>
                                  <a:lumOff val="35000"/>
                                </a:schemeClr>
                              </a:solidFill>
                              <a:latin typeface="Cambria Math"/>
                            </a:rPr>
                            <m:t>Q</m:t>
                          </m:r>
                        </m:e>
                        <m:sub>
                          <m:r>
                            <m:rPr>
                              <m:sty m:val="p"/>
                            </m:rPr>
                            <a:rPr lang="da-DK">
                              <a:solidFill>
                                <a:schemeClr val="tx1">
                                  <a:lumMod val="65000"/>
                                  <a:lumOff val="35000"/>
                                </a:schemeClr>
                              </a:solidFill>
                              <a:latin typeface="Cambria Math"/>
                            </a:rPr>
                            <m:t>hus</m:t>
                          </m:r>
                        </m:sub>
                      </m:sSub>
                      <m:r>
                        <a:rPr lang="da-DK" i="1">
                          <a:solidFill>
                            <a:schemeClr val="tx1">
                              <a:lumMod val="65000"/>
                              <a:lumOff val="35000"/>
                            </a:schemeClr>
                          </a:solidFill>
                          <a:latin typeface="Cambria Math" panose="02040503050406030204" pitchFamily="18" charset="0"/>
                        </a:rPr>
                        <m:t> </m:t>
                      </m:r>
                      <m:r>
                        <a:rPr lang="da-DK" i="1">
                          <a:solidFill>
                            <a:schemeClr val="tx1">
                              <a:lumMod val="65000"/>
                              <a:lumOff val="35000"/>
                            </a:schemeClr>
                          </a:solidFill>
                          <a:latin typeface="Cambria Math" panose="02040503050406030204" pitchFamily="18" charset="0"/>
                        </a:rPr>
                        <m:t>𝑥</m:t>
                      </m:r>
                      <m:r>
                        <a:rPr lang="da-DK" i="1">
                          <a:solidFill>
                            <a:schemeClr val="tx1">
                              <a:lumMod val="65000"/>
                              <a:lumOff val="35000"/>
                            </a:schemeClr>
                          </a:solidFill>
                          <a:latin typeface="Cambria Math" panose="02040503050406030204" pitchFamily="18" charset="0"/>
                        </a:rPr>
                        <m:t> </m:t>
                      </m:r>
                      <m:r>
                        <a:rPr lang="da-DK" i="1">
                          <a:solidFill>
                            <a:schemeClr val="tx1">
                              <a:lumMod val="65000"/>
                              <a:lumOff val="35000"/>
                            </a:schemeClr>
                          </a:solidFill>
                          <a:latin typeface="Cambria Math" panose="02040503050406030204" pitchFamily="18" charset="0"/>
                        </a:rPr>
                        <m:t>𝑒𝑓𝑓𝑒𝑘𝑡𝑓𝑜𝑟h𝑜𝑙𝑑</m:t>
                      </m:r>
                    </m:oMath>
                  </m:oMathPara>
                </a14:m>
                <a:endParaRPr lang="da-DK" i="1" dirty="0">
                  <a:solidFill>
                    <a:schemeClr val="tx1">
                      <a:lumMod val="65000"/>
                      <a:lumOff val="35000"/>
                    </a:schemeClr>
                  </a:solidFill>
                  <a:latin typeface="Trebuchet MS" panose="020B0603020202020204" pitchFamily="34" charset="0"/>
                </a:endParaRPr>
              </a:p>
              <a:p>
                <a:endParaRPr lang="da-DK" i="1" dirty="0">
                  <a:solidFill>
                    <a:schemeClr val="tx1">
                      <a:lumMod val="65000"/>
                      <a:lumOff val="35000"/>
                    </a:schemeClr>
                  </a:solidFill>
                  <a:latin typeface="Trebuchet MS" panose="020B0603020202020204" pitchFamily="34" charset="0"/>
                </a:endParaRPr>
              </a:p>
              <a:p>
                <a14:m>
                  <m:oMath xmlns:m="http://schemas.openxmlformats.org/officeDocument/2006/math">
                    <m:sSub>
                      <m:sSubPr>
                        <m:ctrlPr>
                          <a:rPr lang="da-DK" i="1">
                            <a:solidFill>
                              <a:schemeClr val="tx1">
                                <a:lumMod val="65000"/>
                                <a:lumOff val="35000"/>
                              </a:schemeClr>
                            </a:solidFill>
                            <a:latin typeface="Cambria Math" panose="02040503050406030204" pitchFamily="18" charset="0"/>
                          </a:rPr>
                        </m:ctrlPr>
                      </m:sSubPr>
                      <m:e>
                        <m:r>
                          <m:rPr>
                            <m:sty m:val="p"/>
                          </m:rPr>
                          <a:rPr lang="da-DK">
                            <a:solidFill>
                              <a:schemeClr val="tx1">
                                <a:lumMod val="65000"/>
                                <a:lumOff val="35000"/>
                              </a:schemeClr>
                            </a:solidFill>
                            <a:latin typeface="Cambria Math"/>
                          </a:rPr>
                          <m:t>Q</m:t>
                        </m:r>
                      </m:e>
                      <m:sub>
                        <m:r>
                          <m:rPr>
                            <m:sty m:val="p"/>
                          </m:rPr>
                          <a:rPr lang="da-DK">
                            <a:solidFill>
                              <a:schemeClr val="tx1">
                                <a:lumMod val="65000"/>
                                <a:lumOff val="35000"/>
                              </a:schemeClr>
                            </a:solidFill>
                            <a:latin typeface="Cambria Math"/>
                          </a:rPr>
                          <m:t>VP</m:t>
                        </m:r>
                      </m:sub>
                    </m:sSub>
                    <m:r>
                      <a:rPr lang="da-DK">
                        <a:solidFill>
                          <a:schemeClr val="tx1">
                            <a:lumMod val="65000"/>
                            <a:lumOff val="35000"/>
                          </a:schemeClr>
                        </a:solidFill>
                        <a:latin typeface="Cambria Math"/>
                      </a:rPr>
                      <m:t>=</m:t>
                    </m:r>
                  </m:oMath>
                </a14:m>
                <a:r>
                  <a:rPr lang="da-DK" dirty="0">
                    <a:solidFill>
                      <a:schemeClr val="tx1">
                        <a:lumMod val="65000"/>
                        <a:lumOff val="35000"/>
                      </a:schemeClr>
                    </a:solidFill>
                    <a:latin typeface="Trebuchet MS" panose="020B0603020202020204" pitchFamily="34" charset="0"/>
                  </a:rPr>
                  <a:t> 8,42 x 0,85 = 7,15 kW</a:t>
                </a:r>
              </a:p>
              <a:p>
                <a:endParaRPr lang="da-DK" dirty="0">
                  <a:solidFill>
                    <a:schemeClr val="tx1">
                      <a:lumMod val="65000"/>
                      <a:lumOff val="35000"/>
                    </a:schemeClr>
                  </a:solidFill>
                  <a:latin typeface="Trebuchet MS" panose="020B0603020202020204" pitchFamily="34" charset="0"/>
                </a:endParaRPr>
              </a:p>
              <a:p>
                <a:r>
                  <a:rPr lang="da-DK" dirty="0">
                    <a:solidFill>
                      <a:schemeClr val="tx1">
                        <a:lumMod val="65000"/>
                        <a:lumOff val="35000"/>
                      </a:schemeClr>
                    </a:solidFill>
                    <a:latin typeface="Trebuchet MS" panose="020B0603020202020204" pitchFamily="34" charset="0"/>
                  </a:rPr>
                  <a:t>Denne effekt skal dækkes i bivalentpunktet (Det punkt, hvor der ikke benyttes tilskudsvarme)</a:t>
                </a:r>
              </a:p>
              <a:p>
                <a:endParaRPr lang="da-DK" dirty="0">
                  <a:solidFill>
                    <a:schemeClr val="tx1">
                      <a:lumMod val="65000"/>
                      <a:lumOff val="35000"/>
                    </a:schemeClr>
                  </a:solidFill>
                </a:endParaRPr>
              </a:p>
              <a:p>
                <a:endParaRPr lang="da-DK" dirty="0">
                  <a:solidFill>
                    <a:schemeClr val="tx1">
                      <a:lumMod val="65000"/>
                      <a:lumOff val="35000"/>
                    </a:schemeClr>
                  </a:solidFill>
                </a:endParaRPr>
              </a:p>
            </p:txBody>
          </p:sp>
        </mc:Choice>
        <mc:Fallback xmlns="">
          <p:sp>
            <p:nvSpPr>
              <p:cNvPr id="5" name="Tekstboks 3"/>
              <p:cNvSpPr txBox="1">
                <a:spLocks noRot="1" noChangeAspect="1" noMove="1" noResize="1" noEditPoints="1" noAdjustHandles="1" noChangeArrowheads="1" noChangeShapeType="1" noTextEdit="1"/>
              </p:cNvSpPr>
              <p:nvPr/>
            </p:nvSpPr>
            <p:spPr>
              <a:xfrm>
                <a:off x="1017149" y="1124745"/>
                <a:ext cx="5112568" cy="5394297"/>
              </a:xfrm>
              <a:prstGeom prst="rect">
                <a:avLst/>
              </a:prstGeom>
              <a:blipFill>
                <a:blip r:embed="rId3"/>
                <a:stretch>
                  <a:fillRect l="-1073" t="-792"/>
                </a:stretch>
              </a:blipFill>
            </p:spPr>
            <p:txBody>
              <a:bodyPr/>
              <a:lstStyle/>
              <a:p>
                <a:r>
                  <a:rPr lang="da-DK">
                    <a:noFill/>
                  </a:rPr>
                  <a:t> </a:t>
                </a:r>
              </a:p>
            </p:txBody>
          </p:sp>
        </mc:Fallback>
      </mc:AlternateContent>
      <p:sp>
        <p:nvSpPr>
          <p:cNvPr id="6" name="Tekstfelt 5"/>
          <p:cNvSpPr txBox="1"/>
          <p:nvPr/>
        </p:nvSpPr>
        <p:spPr>
          <a:xfrm>
            <a:off x="7248128" y="1653047"/>
            <a:ext cx="3168352" cy="646331"/>
          </a:xfrm>
          <a:prstGeom prst="rect">
            <a:avLst/>
          </a:prstGeom>
          <a:solidFill>
            <a:schemeClr val="accent1">
              <a:lumMod val="20000"/>
              <a:lumOff val="80000"/>
            </a:schemeClr>
          </a:solidFill>
        </p:spPr>
        <p:txBody>
          <a:bodyPr wrap="square" rtlCol="0">
            <a:spAutoFit/>
          </a:bodyPr>
          <a:lstStyle/>
          <a:p>
            <a:pPr algn="ctr"/>
            <a:r>
              <a:rPr lang="da-DK" dirty="0">
                <a:solidFill>
                  <a:schemeClr val="tx1">
                    <a:lumMod val="65000"/>
                    <a:lumOff val="35000"/>
                  </a:schemeClr>
                </a:solidFill>
                <a:latin typeface="Trebuchet MS"/>
                <a:cs typeface="Trebuchet MS"/>
              </a:rPr>
              <a:t>Graddage</a:t>
            </a:r>
          </a:p>
          <a:p>
            <a:pPr algn="ctr"/>
            <a:r>
              <a:rPr lang="da-DK" dirty="0">
                <a:solidFill>
                  <a:schemeClr val="tx1">
                    <a:lumMod val="65000"/>
                    <a:lumOff val="35000"/>
                  </a:schemeClr>
                </a:solidFill>
                <a:latin typeface="Trebuchet MS"/>
                <a:cs typeface="Trebuchet MS"/>
              </a:rPr>
              <a:t>VPO: 2.830</a:t>
            </a:r>
            <a:endParaRPr lang="en-US" dirty="0">
              <a:solidFill>
                <a:schemeClr val="tx1">
                  <a:lumMod val="65000"/>
                  <a:lumOff val="35000"/>
                </a:schemeClr>
              </a:solidFill>
              <a:latin typeface="Trebuchet MS"/>
              <a:cs typeface="Trebuchet MS"/>
            </a:endParaRPr>
          </a:p>
        </p:txBody>
      </p:sp>
      <p:sp>
        <p:nvSpPr>
          <p:cNvPr id="7" name="Rectangle 2"/>
          <p:cNvSpPr>
            <a:spLocks noChangeArrowheads="1"/>
          </p:cNvSpPr>
          <p:nvPr/>
        </p:nvSpPr>
        <p:spPr bwMode="auto">
          <a:xfrm>
            <a:off x="1775520" y="273050"/>
            <a:ext cx="8640960" cy="763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lvl1pPr>
              <a:spcBef>
                <a:spcPct val="20000"/>
              </a:spcBef>
              <a:buChar char="•"/>
              <a:defRPr b="1">
                <a:solidFill>
                  <a:schemeClr val="bg2"/>
                </a:solidFill>
                <a:latin typeface="Arial" panose="020B0604020202020204" pitchFamily="34" charset="0"/>
              </a:defRPr>
            </a:lvl1pPr>
            <a:lvl2pPr marL="742950" indent="-285750">
              <a:spcBef>
                <a:spcPct val="20000"/>
              </a:spcBef>
              <a:buChar char="•"/>
              <a:defRPr b="1">
                <a:solidFill>
                  <a:schemeClr val="bg2"/>
                </a:solidFill>
                <a:latin typeface="Arial" panose="020B0604020202020204" pitchFamily="34" charset="0"/>
              </a:defRPr>
            </a:lvl2pPr>
            <a:lvl3pPr marL="1143000" indent="-228600">
              <a:spcBef>
                <a:spcPct val="20000"/>
              </a:spcBef>
              <a:buChar char="•"/>
              <a:defRPr b="1">
                <a:solidFill>
                  <a:schemeClr val="bg2"/>
                </a:solidFill>
                <a:latin typeface="Arial" panose="020B0604020202020204" pitchFamily="34" charset="0"/>
              </a:defRPr>
            </a:lvl3pPr>
            <a:lvl4pPr marL="1600200" indent="-228600">
              <a:spcBef>
                <a:spcPct val="20000"/>
              </a:spcBef>
              <a:buChar char="•"/>
              <a:defRPr b="1">
                <a:solidFill>
                  <a:schemeClr val="bg2"/>
                </a:solidFill>
                <a:latin typeface="Arial" panose="020B0604020202020204" pitchFamily="34" charset="0"/>
              </a:defRPr>
            </a:lvl4pPr>
            <a:lvl5pPr marL="2057400" indent="-228600">
              <a:spcBef>
                <a:spcPct val="20000"/>
              </a:spcBef>
              <a:buChar char="•"/>
              <a:defRPr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2"/>
                </a:solidFill>
                <a:latin typeface="Arial" panose="020B0604020202020204" pitchFamily="34" charset="0"/>
              </a:defRPr>
            </a:lvl9pPr>
          </a:lstStyle>
          <a:p>
            <a:pPr>
              <a:spcBef>
                <a:spcPct val="50000"/>
              </a:spcBef>
              <a:buFontTx/>
              <a:buNone/>
            </a:pPr>
            <a:r>
              <a:rPr lang="da-DK" altLang="da-DK" sz="2200" dirty="0">
                <a:solidFill>
                  <a:schemeClr val="tx1"/>
                </a:solidFill>
                <a:latin typeface="Trebuchet MS" panose="020B0603020202020204" pitchFamily="34" charset="0"/>
                <a:cs typeface="Arial" panose="020B0604020202020204" pitchFamily="34" charset="0"/>
              </a:rPr>
              <a:t>Bestemmelse af varmepumpen størrelse</a:t>
            </a:r>
          </a:p>
          <a:p>
            <a:pPr>
              <a:buFontTx/>
              <a:buNone/>
            </a:pPr>
            <a:endParaRPr lang="da-DK" altLang="da-DK" i="1" dirty="0">
              <a:solidFill>
                <a:schemeClr val="tx1"/>
              </a:solidFill>
              <a:latin typeface="Trebuchet MS" panose="020B0603020202020204" pitchFamily="34" charset="0"/>
            </a:endParaRPr>
          </a:p>
        </p:txBody>
      </p:sp>
      <p:sp>
        <p:nvSpPr>
          <p:cNvPr id="2" name="Tekstfelt 1"/>
          <p:cNvSpPr txBox="1"/>
          <p:nvPr/>
        </p:nvSpPr>
        <p:spPr>
          <a:xfrm>
            <a:off x="7248128" y="1124745"/>
            <a:ext cx="3168352" cy="369332"/>
          </a:xfrm>
          <a:prstGeom prst="rect">
            <a:avLst/>
          </a:prstGeom>
          <a:solidFill>
            <a:schemeClr val="accent1">
              <a:lumMod val="20000"/>
              <a:lumOff val="80000"/>
            </a:schemeClr>
          </a:solidFill>
        </p:spPr>
        <p:txBody>
          <a:bodyPr wrap="square" rtlCol="0">
            <a:spAutoFit/>
          </a:bodyPr>
          <a:lstStyle/>
          <a:p>
            <a:pPr algn="ctr"/>
            <a:r>
              <a:rPr lang="da-DK" dirty="0">
                <a:solidFill>
                  <a:schemeClr val="tx1">
                    <a:lumMod val="65000"/>
                    <a:lumOff val="35000"/>
                  </a:schemeClr>
                </a:solidFill>
                <a:latin typeface="Trebuchet MS" panose="020B0703020202090204" pitchFamily="34" charset="0"/>
              </a:rPr>
              <a:t> sikkerhedsfaktor = 0,9</a:t>
            </a:r>
          </a:p>
        </p:txBody>
      </p:sp>
      <p:sp>
        <p:nvSpPr>
          <p:cNvPr id="3" name="Tekstfelt 2">
            <a:extLst>
              <a:ext uri="{FF2B5EF4-FFF2-40B4-BE49-F238E27FC236}">
                <a16:creationId xmlns:a16="http://schemas.microsoft.com/office/drawing/2014/main" id="{9AFE034E-344F-4A9F-85DE-8F4B200E10B2}"/>
              </a:ext>
            </a:extLst>
          </p:cNvPr>
          <p:cNvSpPr txBox="1"/>
          <p:nvPr/>
        </p:nvSpPr>
        <p:spPr>
          <a:xfrm>
            <a:off x="6325849" y="2938072"/>
            <a:ext cx="5411449" cy="2585323"/>
          </a:xfrm>
          <a:prstGeom prst="rect">
            <a:avLst/>
          </a:prstGeom>
          <a:noFill/>
        </p:spPr>
        <p:txBody>
          <a:bodyPr wrap="square" rtlCol="0">
            <a:spAutoFit/>
          </a:bodyPr>
          <a:lstStyle/>
          <a:p>
            <a:r>
              <a:rPr lang="da-DK" dirty="0"/>
              <a:t>Effektforhold mellem – 7 og – 12:</a:t>
            </a:r>
          </a:p>
          <a:p>
            <a:endParaRPr lang="da-DK" dirty="0"/>
          </a:p>
          <a:p>
            <a:r>
              <a:rPr lang="da-DK" dirty="0"/>
              <a:t>Effektforhold:</a:t>
            </a:r>
          </a:p>
          <a:p>
            <a:r>
              <a:rPr lang="da-DK" u="sng" dirty="0"/>
              <a:t>udetemperatur– 7 grader minus </a:t>
            </a:r>
            <a:r>
              <a:rPr lang="da-DK" u="sng" dirty="0" err="1"/>
              <a:t>indetemperatur</a:t>
            </a:r>
            <a:r>
              <a:rPr lang="da-DK" u="sng" dirty="0"/>
              <a:t> =</a:t>
            </a:r>
          </a:p>
          <a:p>
            <a:r>
              <a:rPr lang="da-DK" dirty="0"/>
              <a:t>udetemperatur– 12 grader minus </a:t>
            </a:r>
            <a:r>
              <a:rPr lang="da-DK" dirty="0" err="1"/>
              <a:t>indetemperatur</a:t>
            </a:r>
            <a:endParaRPr lang="da-DK" dirty="0"/>
          </a:p>
          <a:p>
            <a:endParaRPr lang="da-DK" dirty="0"/>
          </a:p>
          <a:p>
            <a:pPr marL="285750" indent="-285750">
              <a:buFontTx/>
              <a:buChar char="-"/>
            </a:pPr>
            <a:r>
              <a:rPr lang="da-DK" u="sng" dirty="0"/>
              <a:t>7 – 20 = 27  = 0,84</a:t>
            </a:r>
          </a:p>
          <a:p>
            <a:pPr marL="285750" indent="-285750">
              <a:buFontTx/>
              <a:buChar char="-"/>
            </a:pPr>
            <a:r>
              <a:rPr lang="da-DK" dirty="0"/>
              <a:t>12 – 20   32</a:t>
            </a:r>
          </a:p>
          <a:p>
            <a:endParaRPr lang="da-DK" dirty="0"/>
          </a:p>
        </p:txBody>
      </p:sp>
    </p:spTree>
    <p:extLst>
      <p:ext uri="{BB962C8B-B14F-4D97-AF65-F5344CB8AC3E}">
        <p14:creationId xmlns:p14="http://schemas.microsoft.com/office/powerpoint/2010/main" val="87447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Besparelse: Fra olie eller gas til jordvarme</a:t>
            </a:r>
          </a:p>
        </p:txBody>
      </p:sp>
      <p:sp>
        <p:nvSpPr>
          <p:cNvPr id="3" name="Pladsholder til indhold 2"/>
          <p:cNvSpPr>
            <a:spLocks noGrp="1"/>
          </p:cNvSpPr>
          <p:nvPr>
            <p:ph idx="1"/>
          </p:nvPr>
        </p:nvSpPr>
        <p:spPr/>
        <p:txBody>
          <a:bodyPr/>
          <a:lstStyle/>
          <a:p>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9988" y="1295054"/>
            <a:ext cx="9178012" cy="556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felt 3">
            <a:extLst>
              <a:ext uri="{FF2B5EF4-FFF2-40B4-BE49-F238E27FC236}">
                <a16:creationId xmlns:a16="http://schemas.microsoft.com/office/drawing/2014/main" id="{E019A824-6E56-4909-A8E9-0B4E3B99F1EF}"/>
              </a:ext>
            </a:extLst>
          </p:cNvPr>
          <p:cNvSpPr txBox="1"/>
          <p:nvPr/>
        </p:nvSpPr>
        <p:spPr>
          <a:xfrm>
            <a:off x="5361139" y="183758"/>
            <a:ext cx="6150280" cy="646331"/>
          </a:xfrm>
          <a:prstGeom prst="rect">
            <a:avLst/>
          </a:prstGeom>
          <a:noFill/>
        </p:spPr>
        <p:txBody>
          <a:bodyPr wrap="square" rtlCol="0">
            <a:spAutoFit/>
          </a:bodyPr>
          <a:lstStyle/>
          <a:p>
            <a:r>
              <a:rPr lang="da-DK" dirty="0">
                <a:hlinkClick r:id="rId4"/>
              </a:rPr>
              <a:t>https://www.byggeriogenergi.dk/media/1723/konvertering-til-jordvarme_ok.pdf</a:t>
            </a:r>
            <a:endParaRPr lang="da-DK" dirty="0"/>
          </a:p>
        </p:txBody>
      </p:sp>
    </p:spTree>
    <p:extLst>
      <p:ext uri="{BB962C8B-B14F-4D97-AF65-F5344CB8AC3E}">
        <p14:creationId xmlns:p14="http://schemas.microsoft.com/office/powerpoint/2010/main" val="3826164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E3642-E0E5-47CD-B7F1-C938593A0340}"/>
              </a:ext>
            </a:extLst>
          </p:cNvPr>
          <p:cNvSpPr>
            <a:spLocks noGrp="1"/>
          </p:cNvSpPr>
          <p:nvPr>
            <p:ph type="title"/>
          </p:nvPr>
        </p:nvSpPr>
        <p:spPr/>
        <p:txBody>
          <a:bodyPr/>
          <a:lstStyle/>
          <a:p>
            <a:r>
              <a:rPr lang="da-DK" dirty="0"/>
              <a:t>Hvad spares i energi - fra olie til varmepumpe</a:t>
            </a:r>
          </a:p>
        </p:txBody>
      </p:sp>
      <p:sp>
        <p:nvSpPr>
          <p:cNvPr id="5" name="Tekstboks 9">
            <a:extLst>
              <a:ext uri="{FF2B5EF4-FFF2-40B4-BE49-F238E27FC236}">
                <a16:creationId xmlns:a16="http://schemas.microsoft.com/office/drawing/2014/main" id="{A56BF786-D9CE-468B-A0E1-1C0069ED624D}"/>
              </a:ext>
            </a:extLst>
          </p:cNvPr>
          <p:cNvSpPr txBox="1">
            <a:spLocks noGrp="1"/>
          </p:cNvSpPr>
          <p:nvPr>
            <p:ph idx="1"/>
          </p:nvPr>
        </p:nvSpPr>
        <p:spPr>
          <a:xfrm>
            <a:off x="838200" y="1825625"/>
            <a:ext cx="11353800" cy="2544286"/>
          </a:xfrm>
          <a:prstGeom prst="rect">
            <a:avLst/>
          </a:prstGeom>
          <a:noFill/>
        </p:spPr>
        <p:txBody>
          <a:bodyPr wrap="square" rtlCol="0">
            <a:spAutoFit/>
          </a:bodyPr>
          <a:lstStyle/>
          <a:p>
            <a:r>
              <a:rPr lang="da-DK" u="sng" dirty="0"/>
              <a:t>Tidligere forbrug omsat til el * effektivitet på gl. varmeanlæg </a:t>
            </a:r>
            <a:r>
              <a:rPr lang="da-DK" dirty="0"/>
              <a:t>= nyt forbrug</a:t>
            </a:r>
          </a:p>
          <a:p>
            <a:r>
              <a:rPr lang="da-DK" dirty="0"/>
              <a:t>Effektivitet (COP)</a:t>
            </a:r>
          </a:p>
          <a:p>
            <a:r>
              <a:rPr lang="da-DK" dirty="0"/>
              <a:t>Eks: </a:t>
            </a:r>
            <a:r>
              <a:rPr lang="da-DK" u="sng" dirty="0"/>
              <a:t>2000 liter olie * 10 kWh/liter olie*0,67</a:t>
            </a:r>
            <a:r>
              <a:rPr lang="da-DK" dirty="0"/>
              <a:t>= 3.828 kWh</a:t>
            </a:r>
          </a:p>
          <a:p>
            <a:pPr marL="0" indent="0">
              <a:buNone/>
            </a:pPr>
            <a:r>
              <a:rPr lang="da-DK" dirty="0"/>
              <a:t>               3,5</a:t>
            </a:r>
          </a:p>
          <a:p>
            <a:endParaRPr lang="da-DK" dirty="0"/>
          </a:p>
        </p:txBody>
      </p:sp>
    </p:spTree>
    <p:extLst>
      <p:ext uri="{BB962C8B-B14F-4D97-AF65-F5344CB8AC3E}">
        <p14:creationId xmlns:p14="http://schemas.microsoft.com/office/powerpoint/2010/main" val="326254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5361" y="82709"/>
            <a:ext cx="10515600" cy="693906"/>
          </a:xfrm>
        </p:spPr>
        <p:txBody>
          <a:bodyPr>
            <a:normAutofit/>
          </a:bodyPr>
          <a:lstStyle/>
          <a:p>
            <a:r>
              <a:rPr lang="da-DK" sz="2800" dirty="0"/>
              <a:t>Sådan kan du beregne besparelse: Fra olie til varmepumpe</a:t>
            </a:r>
          </a:p>
        </p:txBody>
      </p:sp>
      <p:sp>
        <p:nvSpPr>
          <p:cNvPr id="3" name="Pladsholder til indhold 2"/>
          <p:cNvSpPr>
            <a:spLocks noGrp="1"/>
          </p:cNvSpPr>
          <p:nvPr>
            <p:ph idx="1"/>
          </p:nvPr>
        </p:nvSpPr>
        <p:spPr>
          <a:xfrm>
            <a:off x="838200" y="663879"/>
            <a:ext cx="10515600" cy="5513084"/>
          </a:xfrm>
        </p:spPr>
        <p:txBody>
          <a:bodyPr>
            <a:normAutofit/>
          </a:bodyPr>
          <a:lstStyle/>
          <a:p>
            <a:pPr marL="0" indent="0">
              <a:buNone/>
            </a:pPr>
            <a:r>
              <a:rPr lang="da-DK" sz="2400" dirty="0"/>
              <a:t>Tidligere energibehov* virkningsgrad på gl. oliekedel = Faktisk energibehov</a:t>
            </a:r>
          </a:p>
          <a:p>
            <a:pPr marL="0" indent="0">
              <a:buNone/>
            </a:pPr>
            <a:r>
              <a:rPr lang="da-DK" sz="2400" dirty="0"/>
              <a:t>Oliekedel fra før 1977 bruger 2500 liter olie:</a:t>
            </a:r>
          </a:p>
          <a:p>
            <a:pPr marL="0" indent="0">
              <a:buNone/>
            </a:pPr>
            <a:r>
              <a:rPr lang="da-DK" sz="2400" dirty="0"/>
              <a:t>Den har en virkningsgrad på 73 %</a:t>
            </a:r>
          </a:p>
          <a:p>
            <a:pPr marL="0" indent="0">
              <a:buNone/>
            </a:pPr>
            <a:r>
              <a:rPr lang="da-DK" sz="2400" dirty="0"/>
              <a:t>2500 liter olie * 0,73 = 1825 liter olie = huset behov – svarer til 18.250 kWh</a:t>
            </a:r>
          </a:p>
          <a:p>
            <a:pPr marL="0" indent="0">
              <a:buNone/>
            </a:pPr>
            <a:r>
              <a:rPr lang="da-DK" sz="2400" dirty="0"/>
              <a:t>I et hus m. radiatorer – og VP &gt; 6 kW   effektfaktor = 3</a:t>
            </a:r>
          </a:p>
          <a:p>
            <a:pPr marL="0" indent="0">
              <a:buNone/>
            </a:pPr>
            <a:r>
              <a:rPr lang="da-DK" sz="2400" u="sng" dirty="0"/>
              <a:t>Olieforbrug i kWh               </a:t>
            </a:r>
            <a:r>
              <a:rPr lang="da-DK" sz="2400" dirty="0"/>
              <a:t>= elforbrug til varmepumpe,         </a:t>
            </a:r>
          </a:p>
          <a:p>
            <a:pPr marL="0" indent="0">
              <a:buNone/>
            </a:pPr>
            <a:r>
              <a:rPr lang="da-DK" sz="2400" dirty="0"/>
              <a:t>Effektfaktor varmepumpe                  </a:t>
            </a:r>
            <a:r>
              <a:rPr lang="da-DK" sz="2400" dirty="0" err="1"/>
              <a:t>dvs</a:t>
            </a:r>
            <a:r>
              <a:rPr lang="da-DK" sz="2400" dirty="0"/>
              <a:t>: </a:t>
            </a:r>
          </a:p>
          <a:p>
            <a:pPr marL="0" indent="0">
              <a:buNone/>
            </a:pPr>
            <a:r>
              <a:rPr lang="da-DK" sz="2400" dirty="0"/>
              <a:t>18250 kWh/3 = 6080 kWh, som skal købes a 1,30 </a:t>
            </a:r>
            <a:r>
              <a:rPr lang="da-DK" sz="2400" dirty="0" err="1"/>
              <a:t>kr</a:t>
            </a:r>
            <a:r>
              <a:rPr lang="da-DK" sz="2400" dirty="0"/>
              <a:t> =  7904 kr.</a:t>
            </a:r>
          </a:p>
          <a:p>
            <a:pPr marL="0" indent="0">
              <a:buNone/>
            </a:pPr>
            <a:r>
              <a:rPr lang="da-DK" sz="2400" dirty="0"/>
              <a:t>Tidligere oliepris = 2500 liter * 10 kr./liter = 25.000 kr. </a:t>
            </a:r>
          </a:p>
          <a:p>
            <a:pPr marL="0" indent="0">
              <a:buNone/>
            </a:pPr>
            <a:r>
              <a:rPr lang="da-DK" sz="2400" dirty="0"/>
              <a:t>Besparelse = 25.000 kr.  – 7904 kr. = 17.096 kr.</a:t>
            </a:r>
          </a:p>
          <a:p>
            <a:pPr marL="0" indent="0">
              <a:buNone/>
            </a:pPr>
            <a:r>
              <a:rPr lang="da-DK" sz="2400" dirty="0"/>
              <a:t>(og så er der besparelse til el til drift af oliekedel – typisk omkring 500 kWh årligt svarende til godt 1.000 kr. )</a:t>
            </a:r>
          </a:p>
        </p:txBody>
      </p:sp>
      <p:sp>
        <p:nvSpPr>
          <p:cNvPr id="4" name="Oval billedforklaring 3"/>
          <p:cNvSpPr/>
          <p:nvPr/>
        </p:nvSpPr>
        <p:spPr>
          <a:xfrm>
            <a:off x="7890303" y="3168393"/>
            <a:ext cx="1296144" cy="504056"/>
          </a:xfrm>
          <a:prstGeom prst="wedgeEllipseCallout">
            <a:avLst>
              <a:gd name="adj1" fmla="val -95911"/>
              <a:gd name="adj2" fmla="val 941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8178335" y="3158811"/>
            <a:ext cx="720080" cy="523220"/>
          </a:xfrm>
          <a:prstGeom prst="rect">
            <a:avLst/>
          </a:prstGeom>
          <a:noFill/>
        </p:spPr>
        <p:txBody>
          <a:bodyPr wrap="square" rtlCol="0">
            <a:spAutoFit/>
          </a:bodyPr>
          <a:lstStyle/>
          <a:p>
            <a:r>
              <a:rPr lang="da-DK" sz="1400" dirty="0"/>
              <a:t>Speciel </a:t>
            </a:r>
            <a:r>
              <a:rPr lang="da-DK" sz="1400" dirty="0" err="1"/>
              <a:t>el-pris</a:t>
            </a:r>
            <a:endParaRPr lang="da-DK" sz="1400" dirty="0"/>
          </a:p>
        </p:txBody>
      </p:sp>
    </p:spTree>
    <p:extLst>
      <p:ext uri="{BB962C8B-B14F-4D97-AF65-F5344CB8AC3E}">
        <p14:creationId xmlns:p14="http://schemas.microsoft.com/office/powerpoint/2010/main" val="339614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460BF-3267-423B-B495-87F6019F09B8}"/>
              </a:ext>
            </a:extLst>
          </p:cNvPr>
          <p:cNvSpPr>
            <a:spLocks noGrp="1"/>
          </p:cNvSpPr>
          <p:nvPr>
            <p:ph type="title"/>
          </p:nvPr>
        </p:nvSpPr>
        <p:spPr>
          <a:xfrm>
            <a:off x="838200" y="365126"/>
            <a:ext cx="10515600" cy="824848"/>
          </a:xfrm>
        </p:spPr>
        <p:txBody>
          <a:bodyPr/>
          <a:lstStyle/>
          <a:p>
            <a:endParaRPr lang="da-DK" dirty="0"/>
          </a:p>
        </p:txBody>
      </p:sp>
      <p:pic>
        <p:nvPicPr>
          <p:cNvPr id="5" name="Pladsholder til indhold 4">
            <a:extLst>
              <a:ext uri="{FF2B5EF4-FFF2-40B4-BE49-F238E27FC236}">
                <a16:creationId xmlns:a16="http://schemas.microsoft.com/office/drawing/2014/main" id="{1E4054AC-36C3-426B-992A-833FBD83CF60}"/>
              </a:ext>
            </a:extLst>
          </p:cNvPr>
          <p:cNvPicPr>
            <a:picLocks noGrp="1" noChangeAspect="1"/>
          </p:cNvPicPr>
          <p:nvPr>
            <p:ph idx="1"/>
          </p:nvPr>
        </p:nvPicPr>
        <p:blipFill>
          <a:blip r:embed="rId3"/>
          <a:stretch>
            <a:fillRect/>
          </a:stretch>
        </p:blipFill>
        <p:spPr>
          <a:xfrm>
            <a:off x="519621" y="365126"/>
            <a:ext cx="10415397" cy="2359289"/>
          </a:xfrm>
        </p:spPr>
      </p:pic>
      <p:sp>
        <p:nvSpPr>
          <p:cNvPr id="7" name="Tekstfelt 6">
            <a:extLst>
              <a:ext uri="{FF2B5EF4-FFF2-40B4-BE49-F238E27FC236}">
                <a16:creationId xmlns:a16="http://schemas.microsoft.com/office/drawing/2014/main" id="{E02B90DC-D79C-4959-B0DA-DBA8B09CFFBC}"/>
              </a:ext>
            </a:extLst>
          </p:cNvPr>
          <p:cNvSpPr txBox="1"/>
          <p:nvPr/>
        </p:nvSpPr>
        <p:spPr>
          <a:xfrm>
            <a:off x="1092897" y="2782669"/>
            <a:ext cx="6093912" cy="646331"/>
          </a:xfrm>
          <a:prstGeom prst="rect">
            <a:avLst/>
          </a:prstGeom>
          <a:noFill/>
        </p:spPr>
        <p:txBody>
          <a:bodyPr wrap="square">
            <a:spAutoFit/>
          </a:bodyPr>
          <a:lstStyle/>
          <a:p>
            <a:r>
              <a:rPr lang="da-DK" dirty="0">
                <a:hlinkClick r:id="rId4"/>
              </a:rPr>
              <a:t>https://www.byggeriogenergi.dk/media/1714/udskiftning-af-oliekedel_ok.pdf</a:t>
            </a:r>
            <a:endParaRPr lang="da-DK" dirty="0"/>
          </a:p>
        </p:txBody>
      </p:sp>
      <p:pic>
        <p:nvPicPr>
          <p:cNvPr id="9" name="Billede 8">
            <a:extLst>
              <a:ext uri="{FF2B5EF4-FFF2-40B4-BE49-F238E27FC236}">
                <a16:creationId xmlns:a16="http://schemas.microsoft.com/office/drawing/2014/main" id="{72977DC9-3A22-4C46-9030-634F103E4603}"/>
              </a:ext>
            </a:extLst>
          </p:cNvPr>
          <p:cNvPicPr>
            <a:picLocks noChangeAspect="1"/>
          </p:cNvPicPr>
          <p:nvPr/>
        </p:nvPicPr>
        <p:blipFill>
          <a:blip r:embed="rId5"/>
          <a:stretch>
            <a:fillRect/>
          </a:stretch>
        </p:blipFill>
        <p:spPr>
          <a:xfrm>
            <a:off x="838200" y="3590660"/>
            <a:ext cx="7547837" cy="1206807"/>
          </a:xfrm>
          <a:prstGeom prst="rect">
            <a:avLst/>
          </a:prstGeom>
        </p:spPr>
      </p:pic>
    </p:spTree>
    <p:extLst>
      <p:ext uri="{BB962C8B-B14F-4D97-AF65-F5344CB8AC3E}">
        <p14:creationId xmlns:p14="http://schemas.microsoft.com/office/powerpoint/2010/main" val="2152941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1145" y="195973"/>
            <a:ext cx="10102700" cy="618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60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8546" y="365125"/>
            <a:ext cx="12053454" cy="1325563"/>
          </a:xfrm>
        </p:spPr>
        <p:txBody>
          <a:bodyPr>
            <a:normAutofit/>
          </a:bodyPr>
          <a:lstStyle/>
          <a:p>
            <a:r>
              <a:rPr lang="da-DK" sz="4000" dirty="0"/>
              <a:t>Hvor dybt og hvor meget – med 32 – 40 mm jordslange</a:t>
            </a:r>
            <a:br>
              <a:rPr lang="da-DK" dirty="0"/>
            </a:br>
            <a:endParaRPr lang="da-DK" dirty="0"/>
          </a:p>
        </p:txBody>
      </p:sp>
      <p:sp>
        <p:nvSpPr>
          <p:cNvPr id="3" name="Pladsholder til indhold 2"/>
          <p:cNvSpPr>
            <a:spLocks noGrp="1"/>
          </p:cNvSpPr>
          <p:nvPr>
            <p:ph idx="1"/>
          </p:nvPr>
        </p:nvSpPr>
        <p:spPr>
          <a:xfrm>
            <a:off x="914401" y="1196753"/>
            <a:ext cx="11139054" cy="4929411"/>
          </a:xfrm>
        </p:spPr>
        <p:txBody>
          <a:bodyPr>
            <a:normAutofit lnSpcReduction="10000"/>
          </a:bodyPr>
          <a:lstStyle/>
          <a:p>
            <a:r>
              <a:rPr lang="da-DK" dirty="0"/>
              <a:t>Nedgraves 0,6 til 1,5 meter</a:t>
            </a:r>
          </a:p>
          <a:p>
            <a:r>
              <a:rPr lang="da-DK" dirty="0"/>
              <a:t>1,25 m mellem slagene (mindst 1 meter maks. 1,5 meter) </a:t>
            </a:r>
          </a:p>
          <a:p>
            <a:r>
              <a:rPr lang="da-DK" dirty="0"/>
              <a:t>Maks. Belastning af jorden er 40 kWh/kvadratmeter jord</a:t>
            </a:r>
          </a:p>
          <a:p>
            <a:pPr marL="0" indent="0">
              <a:buNone/>
            </a:pPr>
            <a:r>
              <a:rPr lang="da-DK" dirty="0"/>
              <a:t>Dvs. fx ved årligt energiforbrug på 15.000 kWh og COP=3</a:t>
            </a:r>
          </a:p>
          <a:p>
            <a:pPr marL="0" indent="0">
              <a:buNone/>
            </a:pPr>
            <a:r>
              <a:rPr lang="da-DK" dirty="0"/>
              <a:t>Skal hentes 10.000 kWh i jorden – dvs. </a:t>
            </a:r>
            <a:r>
              <a:rPr lang="da-DK" u="sng" dirty="0"/>
              <a:t>10.000 kWh = 250 m2</a:t>
            </a:r>
          </a:p>
          <a:p>
            <a:pPr marL="0" indent="0">
              <a:buNone/>
            </a:pPr>
            <a:r>
              <a:rPr lang="da-DK" dirty="0"/>
              <a:t>                                                                          40 kWh/m2</a:t>
            </a:r>
          </a:p>
          <a:p>
            <a:pPr marL="0" indent="0">
              <a:buNone/>
            </a:pPr>
            <a:r>
              <a:rPr lang="da-DK" dirty="0"/>
              <a:t>Eller: maks. belastning af jorden er 20 W/meter</a:t>
            </a:r>
          </a:p>
          <a:p>
            <a:r>
              <a:rPr lang="da-DK" dirty="0"/>
              <a:t>10.000 kWh/2000 h= 5 kW        5000 W/20 W = 250 meter</a:t>
            </a:r>
          </a:p>
          <a:p>
            <a:pPr marL="0" indent="0">
              <a:buNone/>
            </a:pPr>
            <a:r>
              <a:rPr lang="da-DK" dirty="0"/>
              <a:t>(2000 h årligt)</a:t>
            </a:r>
          </a:p>
          <a:p>
            <a:r>
              <a:rPr lang="da-DK" dirty="0"/>
              <a:t>Konklusion: </a:t>
            </a:r>
            <a:r>
              <a:rPr lang="da-DK" b="1" dirty="0"/>
              <a:t>Jordslangeareal: 1,5 – 3 gange opvarmet areal</a:t>
            </a:r>
          </a:p>
          <a:p>
            <a:endParaRPr lang="da-DK" dirty="0"/>
          </a:p>
        </p:txBody>
      </p:sp>
    </p:spTree>
    <p:extLst>
      <p:ext uri="{BB962C8B-B14F-4D97-AF65-F5344CB8AC3E}">
        <p14:creationId xmlns:p14="http://schemas.microsoft.com/office/powerpoint/2010/main" val="3297387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706090"/>
          </a:xfrm>
        </p:spPr>
        <p:txBody>
          <a:bodyPr/>
          <a:lstStyle/>
          <a:p>
            <a:r>
              <a:rPr lang="da-DK" dirty="0"/>
              <a:t>Opgave varmepumpe</a:t>
            </a:r>
          </a:p>
        </p:txBody>
      </p:sp>
      <p:sp>
        <p:nvSpPr>
          <p:cNvPr id="3" name="Pladsholder til indhold 2"/>
          <p:cNvSpPr>
            <a:spLocks noGrp="1"/>
          </p:cNvSpPr>
          <p:nvPr>
            <p:ph idx="1"/>
          </p:nvPr>
        </p:nvSpPr>
        <p:spPr>
          <a:xfrm>
            <a:off x="1981200" y="908721"/>
            <a:ext cx="8229600" cy="5217443"/>
          </a:xfrm>
        </p:spPr>
        <p:txBody>
          <a:bodyPr>
            <a:normAutofit fontScale="92500" lnSpcReduction="20000"/>
          </a:bodyPr>
          <a:lstStyle/>
          <a:p>
            <a:r>
              <a:rPr lang="da-DK" dirty="0"/>
              <a:t>Hus på 180 m2 med radiatorer og olieforbrug på 3000 liter – der bruges 600 kWh el til kedlen</a:t>
            </a:r>
          </a:p>
          <a:p>
            <a:r>
              <a:rPr lang="da-DK" dirty="0"/>
              <a:t>Oliekedel virkningsgrad = 0,75</a:t>
            </a:r>
          </a:p>
          <a:p>
            <a:r>
              <a:rPr lang="da-DK" dirty="0"/>
              <a:t>Der er 1000 m2 grund (udover huset)</a:t>
            </a:r>
          </a:p>
          <a:p>
            <a:r>
              <a:rPr lang="da-DK" dirty="0"/>
              <a:t>Hvad spares ved at installere et varmepumpeanlæg</a:t>
            </a:r>
          </a:p>
          <a:p>
            <a:r>
              <a:rPr lang="da-DK" dirty="0"/>
              <a:t>El koster 2 kr. til oliekedel – 1,30 kr. til varmepumpe</a:t>
            </a:r>
          </a:p>
          <a:p>
            <a:r>
              <a:rPr lang="da-DK" dirty="0"/>
              <a:t>Olie: 10 kr./liter</a:t>
            </a:r>
          </a:p>
          <a:p>
            <a:pPr marL="0" indent="0">
              <a:buNone/>
            </a:pPr>
            <a:r>
              <a:rPr lang="da-DK" dirty="0"/>
              <a:t>Find besparelsen i energi, kroner og CO2</a:t>
            </a:r>
          </a:p>
          <a:p>
            <a:pPr marL="0" indent="0">
              <a:buNone/>
            </a:pPr>
            <a:r>
              <a:rPr lang="da-DK" dirty="0"/>
              <a:t>(Hjælp: Hvad er olieforbrug i kWh?</a:t>
            </a:r>
          </a:p>
          <a:p>
            <a:pPr marL="0" indent="0">
              <a:buNone/>
            </a:pPr>
            <a:r>
              <a:rPr lang="da-DK" dirty="0"/>
              <a:t>Hvad er husets reelle energibehov (hvis den udnyttede brændslet 100 %)?</a:t>
            </a:r>
          </a:p>
          <a:p>
            <a:pPr marL="0" indent="0">
              <a:buNone/>
            </a:pPr>
            <a:r>
              <a:rPr lang="da-DK" dirty="0"/>
              <a:t>Se effektfaktor på slide - </a:t>
            </a:r>
          </a:p>
          <a:p>
            <a:pPr marL="0" indent="0">
              <a:buNone/>
            </a:pPr>
            <a:r>
              <a:rPr lang="da-DK" dirty="0"/>
              <a:t>Hvor meget elektricitet bruger varmepumpen?)</a:t>
            </a:r>
          </a:p>
          <a:p>
            <a:pPr marL="0" indent="0">
              <a:buNone/>
            </a:pPr>
            <a:endParaRPr lang="da-DK" dirty="0"/>
          </a:p>
        </p:txBody>
      </p:sp>
    </p:spTree>
    <p:extLst>
      <p:ext uri="{BB962C8B-B14F-4D97-AF65-F5344CB8AC3E}">
        <p14:creationId xmlns:p14="http://schemas.microsoft.com/office/powerpoint/2010/main" val="347009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CE2A1-5B11-42F5-B6AC-76258528A9C9}"/>
              </a:ext>
            </a:extLst>
          </p:cNvPr>
          <p:cNvSpPr>
            <a:spLocks noGrp="1"/>
          </p:cNvSpPr>
          <p:nvPr>
            <p:ph type="title"/>
          </p:nvPr>
        </p:nvSpPr>
        <p:spPr/>
        <p:txBody>
          <a:bodyPr/>
          <a:lstStyle/>
          <a:p>
            <a:r>
              <a:rPr lang="da-DK" dirty="0"/>
              <a:t>Status</a:t>
            </a:r>
            <a:endParaRPr lang="da-DK" dirty="0">
              <a:solidFill>
                <a:srgbClr val="FF0000"/>
              </a:solidFill>
            </a:endParaRPr>
          </a:p>
        </p:txBody>
      </p:sp>
      <p:sp>
        <p:nvSpPr>
          <p:cNvPr id="3" name="Pladsholder til indhold 2">
            <a:extLst>
              <a:ext uri="{FF2B5EF4-FFF2-40B4-BE49-F238E27FC236}">
                <a16:creationId xmlns:a16="http://schemas.microsoft.com/office/drawing/2014/main" id="{EA6DBDC7-1EE3-4CDA-90C8-E481696E32E3}"/>
              </a:ext>
            </a:extLst>
          </p:cNvPr>
          <p:cNvSpPr>
            <a:spLocks noGrp="1"/>
          </p:cNvSpPr>
          <p:nvPr>
            <p:ph idx="1"/>
          </p:nvPr>
        </p:nvSpPr>
        <p:spPr>
          <a:xfrm>
            <a:off x="838200" y="1465545"/>
            <a:ext cx="10515600" cy="4711418"/>
          </a:xfrm>
        </p:spPr>
        <p:txBody>
          <a:bodyPr>
            <a:normAutofit fontScale="92500" lnSpcReduction="10000"/>
          </a:bodyPr>
          <a:lstStyle/>
          <a:p>
            <a:r>
              <a:rPr lang="da-DK" dirty="0"/>
              <a:t>Varmepumper er installeret siden 80-erne. – kendt teknologi</a:t>
            </a:r>
          </a:p>
          <a:p>
            <a:r>
              <a:rPr lang="da-DK" dirty="0"/>
              <a:t>Skønnet antal installerede vandbaserede varmepumper i enfamiliehuse i Danmark siden 2010, der er omfattet af 1-årigt servicekrav: ca. 50.000 stk. </a:t>
            </a:r>
          </a:p>
          <a:p>
            <a:r>
              <a:rPr lang="da-DK" dirty="0"/>
              <a:t>Nu ekstra incitament: El til drift af varmepumper produceres mere og mere på vedvarende energi – vind og solenergi – og det fortrænger fossile brændsler gas og olie</a:t>
            </a:r>
          </a:p>
          <a:p>
            <a:r>
              <a:rPr lang="da-DK" dirty="0"/>
              <a:t>I perioder med el-overløb kan varmepumperne effektivt omsætte vind-elektricitet til varme</a:t>
            </a:r>
          </a:p>
          <a:p>
            <a:r>
              <a:rPr lang="da-DK" dirty="0"/>
              <a:t>En luft-luft-varmepumpe koster ca. 20.000 kr.</a:t>
            </a:r>
          </a:p>
          <a:p>
            <a:r>
              <a:rPr lang="da-DK" dirty="0"/>
              <a:t>Luft til vand varmepumpe koster ca. 100.000 kr.</a:t>
            </a:r>
          </a:p>
          <a:p>
            <a:r>
              <a:rPr lang="da-DK" dirty="0"/>
              <a:t>Jordvarme-pumpe koster ca. 120.000 kr. </a:t>
            </a:r>
          </a:p>
        </p:txBody>
      </p:sp>
    </p:spTree>
    <p:extLst>
      <p:ext uri="{BB962C8B-B14F-4D97-AF65-F5344CB8AC3E}">
        <p14:creationId xmlns:p14="http://schemas.microsoft.com/office/powerpoint/2010/main" val="2802767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9054"/>
            <a:ext cx="10515600" cy="1325563"/>
          </a:xfrm>
        </p:spPr>
        <p:txBody>
          <a:bodyPr/>
          <a:lstStyle/>
          <a:p>
            <a:r>
              <a:rPr lang="da-DK" dirty="0"/>
              <a:t>Løsningsforslag</a:t>
            </a:r>
          </a:p>
        </p:txBody>
      </p:sp>
      <p:sp>
        <p:nvSpPr>
          <p:cNvPr id="3" name="Pladsholder til indhold 2"/>
          <p:cNvSpPr>
            <a:spLocks noGrp="1"/>
          </p:cNvSpPr>
          <p:nvPr>
            <p:ph idx="1"/>
          </p:nvPr>
        </p:nvSpPr>
        <p:spPr>
          <a:xfrm>
            <a:off x="1981200" y="1196753"/>
            <a:ext cx="8229600" cy="4929411"/>
          </a:xfrm>
        </p:spPr>
        <p:txBody>
          <a:bodyPr>
            <a:normAutofit fontScale="92500" lnSpcReduction="20000"/>
          </a:bodyPr>
          <a:lstStyle/>
          <a:p>
            <a:r>
              <a:rPr lang="da-DK" dirty="0"/>
              <a:t>Effektivitet oliekedel 77 %</a:t>
            </a:r>
          </a:p>
          <a:p>
            <a:r>
              <a:rPr lang="da-DK" dirty="0"/>
              <a:t>Reelt energibehov: </a:t>
            </a:r>
          </a:p>
          <a:p>
            <a:r>
              <a:rPr lang="da-DK" dirty="0"/>
              <a:t>3000 liter olie x 10 kWh/liter x 0,77=23100 kWh</a:t>
            </a:r>
          </a:p>
          <a:p>
            <a:r>
              <a:rPr lang="da-DK" dirty="0"/>
              <a:t>Elforbrug til varmepumpe: 23100/3=7.700 kWh</a:t>
            </a:r>
          </a:p>
          <a:p>
            <a:r>
              <a:rPr lang="da-DK" dirty="0"/>
              <a:t>Energiforbrug før i </a:t>
            </a:r>
            <a:r>
              <a:rPr lang="da-DK" dirty="0" err="1"/>
              <a:t>kr</a:t>
            </a:r>
            <a:r>
              <a:rPr lang="da-DK" dirty="0"/>
              <a:t>: 3000 liter x 10 </a:t>
            </a:r>
            <a:r>
              <a:rPr lang="da-DK" dirty="0" err="1"/>
              <a:t>kr</a:t>
            </a:r>
            <a:r>
              <a:rPr lang="da-DK" dirty="0"/>
              <a:t>/l= 30.000 </a:t>
            </a:r>
            <a:r>
              <a:rPr lang="da-DK" dirty="0" err="1"/>
              <a:t>kr</a:t>
            </a:r>
            <a:endParaRPr lang="da-DK" dirty="0"/>
          </a:p>
          <a:p>
            <a:r>
              <a:rPr lang="da-DK" dirty="0"/>
              <a:t>Plus 600 kWh x 2 </a:t>
            </a:r>
            <a:r>
              <a:rPr lang="da-DK" dirty="0" err="1"/>
              <a:t>kr</a:t>
            </a:r>
            <a:r>
              <a:rPr lang="da-DK" dirty="0"/>
              <a:t> = 1200 </a:t>
            </a:r>
            <a:r>
              <a:rPr lang="da-DK" dirty="0" err="1"/>
              <a:t>kr</a:t>
            </a:r>
            <a:endParaRPr lang="da-DK" dirty="0"/>
          </a:p>
          <a:p>
            <a:r>
              <a:rPr lang="da-DK" dirty="0"/>
              <a:t>Energiforbrug efter i </a:t>
            </a:r>
            <a:r>
              <a:rPr lang="da-DK" dirty="0" err="1"/>
              <a:t>kr</a:t>
            </a:r>
            <a:r>
              <a:rPr lang="da-DK" dirty="0"/>
              <a:t>: 7.700 </a:t>
            </a:r>
            <a:r>
              <a:rPr lang="da-DK" dirty="0" err="1"/>
              <a:t>kWhx</a:t>
            </a:r>
            <a:r>
              <a:rPr lang="da-DK" dirty="0"/>
              <a:t> 1,30 </a:t>
            </a:r>
            <a:r>
              <a:rPr lang="da-DK" dirty="0" err="1"/>
              <a:t>kr</a:t>
            </a:r>
            <a:r>
              <a:rPr lang="da-DK" dirty="0"/>
              <a:t>= 10.010 kr.</a:t>
            </a:r>
          </a:p>
          <a:p>
            <a:r>
              <a:rPr lang="da-DK" u="sng" dirty="0"/>
              <a:t>Besparelse: </a:t>
            </a:r>
            <a:r>
              <a:rPr lang="da-DK" dirty="0"/>
              <a:t>30.000 + 1200 – 10.010 = </a:t>
            </a:r>
            <a:r>
              <a:rPr lang="da-DK" u="sng" dirty="0"/>
              <a:t>21.190 </a:t>
            </a:r>
            <a:r>
              <a:rPr lang="da-DK" u="sng" dirty="0" err="1"/>
              <a:t>kr</a:t>
            </a:r>
            <a:r>
              <a:rPr lang="da-DK" u="sng" dirty="0"/>
              <a:t>/år</a:t>
            </a:r>
          </a:p>
          <a:p>
            <a:r>
              <a:rPr lang="da-DK" dirty="0"/>
              <a:t>CO2 før: 30.000 x 0,266 + 600 x 0,306 = 7980 kg +183 kg = 8164 kg CO2</a:t>
            </a:r>
          </a:p>
          <a:p>
            <a:r>
              <a:rPr lang="da-DK" dirty="0"/>
              <a:t>CO2 efter: 7700 kWh x 0,306 =2356 kg CO2</a:t>
            </a:r>
          </a:p>
          <a:p>
            <a:r>
              <a:rPr lang="da-DK" u="sng" dirty="0"/>
              <a:t>Besparelse: 8164 – 2356 = 5808  kg CO2</a:t>
            </a:r>
          </a:p>
        </p:txBody>
      </p:sp>
      <p:pic>
        <p:nvPicPr>
          <p:cNvPr id="5" name="Billede 4">
            <a:extLst>
              <a:ext uri="{FF2B5EF4-FFF2-40B4-BE49-F238E27FC236}">
                <a16:creationId xmlns:a16="http://schemas.microsoft.com/office/drawing/2014/main" id="{23AF211D-317D-47A9-8E3C-E601E28CD71F}"/>
              </a:ext>
            </a:extLst>
          </p:cNvPr>
          <p:cNvPicPr>
            <a:picLocks noChangeAspect="1"/>
          </p:cNvPicPr>
          <p:nvPr/>
        </p:nvPicPr>
        <p:blipFill>
          <a:blip r:embed="rId3"/>
          <a:stretch>
            <a:fillRect/>
          </a:stretch>
        </p:blipFill>
        <p:spPr>
          <a:xfrm>
            <a:off x="7839856" y="5402484"/>
            <a:ext cx="4175463" cy="1339977"/>
          </a:xfrm>
          <a:prstGeom prst="rect">
            <a:avLst/>
          </a:prstGeom>
        </p:spPr>
      </p:pic>
    </p:spTree>
    <p:extLst>
      <p:ext uri="{BB962C8B-B14F-4D97-AF65-F5344CB8AC3E}">
        <p14:creationId xmlns:p14="http://schemas.microsoft.com/office/powerpoint/2010/main" val="1431185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562074"/>
          </a:xfrm>
        </p:spPr>
        <p:txBody>
          <a:bodyPr>
            <a:normAutofit fontScale="90000"/>
          </a:bodyPr>
          <a:lstStyle/>
          <a:p>
            <a:r>
              <a:rPr lang="da-DK" dirty="0"/>
              <a:t>Luft-vand-varmepumpe</a:t>
            </a:r>
          </a:p>
        </p:txBody>
      </p:sp>
      <p:sp>
        <p:nvSpPr>
          <p:cNvPr id="3" name="Pladsholder til indhold 2"/>
          <p:cNvSpPr>
            <a:spLocks noGrp="1"/>
          </p:cNvSpPr>
          <p:nvPr>
            <p:ph idx="1"/>
          </p:nvPr>
        </p:nvSpPr>
        <p:spPr/>
        <p:txBody>
          <a:bodyPr/>
          <a:lstStyle/>
          <a:p>
            <a:endParaRPr lang="da-DK"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1089590"/>
            <a:ext cx="7639000" cy="496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felt 3">
            <a:extLst>
              <a:ext uri="{FF2B5EF4-FFF2-40B4-BE49-F238E27FC236}">
                <a16:creationId xmlns:a16="http://schemas.microsoft.com/office/drawing/2014/main" id="{13164F8C-BB5E-43AA-8A11-6C75B266CD5C}"/>
              </a:ext>
            </a:extLst>
          </p:cNvPr>
          <p:cNvSpPr txBox="1"/>
          <p:nvPr/>
        </p:nvSpPr>
        <p:spPr>
          <a:xfrm>
            <a:off x="1981200" y="6176963"/>
            <a:ext cx="8052148" cy="646331"/>
          </a:xfrm>
          <a:prstGeom prst="rect">
            <a:avLst/>
          </a:prstGeom>
          <a:noFill/>
        </p:spPr>
        <p:txBody>
          <a:bodyPr wrap="square" rtlCol="0">
            <a:spAutoFit/>
          </a:bodyPr>
          <a:lstStyle/>
          <a:p>
            <a:r>
              <a:rPr lang="da-DK" dirty="0">
                <a:hlinkClick r:id="rId4"/>
              </a:rPr>
              <a:t>https://www.byggeriogenergi.dk/media/2186/konvertering-til-luft-vandvarmepumpe_ok.pdf</a:t>
            </a:r>
            <a:endParaRPr lang="da-DK" dirty="0"/>
          </a:p>
        </p:txBody>
      </p:sp>
    </p:spTree>
    <p:extLst>
      <p:ext uri="{BB962C8B-B14F-4D97-AF65-F5344CB8AC3E}">
        <p14:creationId xmlns:p14="http://schemas.microsoft.com/office/powerpoint/2010/main" val="3306232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Pladsholder til tekst 1"/>
          <p:cNvSpPr>
            <a:spLocks noGrp="1"/>
          </p:cNvSpPr>
          <p:nvPr>
            <p:ph type="body" sz="quarter" idx="10"/>
          </p:nvPr>
        </p:nvSpPr>
        <p:spPr bwMode="auto">
          <a:xfrm>
            <a:off x="1809752" y="514351"/>
            <a:ext cx="6192715" cy="1131277"/>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defRPr/>
            </a:pPr>
            <a:r>
              <a:rPr lang="da-DK" sz="2400" b="1" dirty="0">
                <a:solidFill>
                  <a:srgbClr val="000000"/>
                </a:solidFill>
                <a:latin typeface="Trebuchet MS"/>
                <a:ea typeface="+mj-ea"/>
                <a:cs typeface="Trebuchet MS"/>
              </a:rPr>
              <a:t>Luft/vand varmepumper – Split type</a:t>
            </a:r>
          </a:p>
        </p:txBody>
      </p:sp>
      <p:sp>
        <p:nvSpPr>
          <p:cNvPr id="164867" name="Pladsholder til tekst 1"/>
          <p:cNvSpPr txBox="1">
            <a:spLocks/>
          </p:cNvSpPr>
          <p:nvPr/>
        </p:nvSpPr>
        <p:spPr bwMode="auto">
          <a:xfrm>
            <a:off x="2063551" y="1196753"/>
            <a:ext cx="7756853" cy="1544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65846" tIns="132923" rIns="232615" bIns="299077">
            <a:spAutoFit/>
          </a:bodyPr>
          <a:lstStyle>
            <a:lvl1pPr marL="342900" indent="-342900">
              <a:defRPr b="1">
                <a:solidFill>
                  <a:schemeClr val="bg2"/>
                </a:solidFill>
                <a:latin typeface="Arial" panose="020B0604020202020204" pitchFamily="34" charset="0"/>
              </a:defRPr>
            </a:lvl1pPr>
            <a:lvl2pPr marL="742950" indent="-285750">
              <a:defRPr b="1">
                <a:solidFill>
                  <a:schemeClr val="bg2"/>
                </a:solidFill>
                <a:latin typeface="Arial" panose="020B0604020202020204" pitchFamily="34" charset="0"/>
              </a:defRPr>
            </a:lvl2pPr>
            <a:lvl3pPr marL="1143000" indent="-228600">
              <a:defRPr b="1">
                <a:solidFill>
                  <a:schemeClr val="bg2"/>
                </a:solidFill>
                <a:latin typeface="Arial" panose="020B0604020202020204" pitchFamily="34" charset="0"/>
              </a:defRPr>
            </a:lvl3pPr>
            <a:lvl4pPr marL="1600200" indent="-228600">
              <a:defRPr b="1">
                <a:solidFill>
                  <a:schemeClr val="bg2"/>
                </a:solidFill>
                <a:latin typeface="Arial" panose="020B0604020202020204" pitchFamily="34" charset="0"/>
              </a:defRPr>
            </a:lvl4pPr>
            <a:lvl5pPr marL="2057400" indent="-228600">
              <a:defRPr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2"/>
                </a:solidFill>
                <a:latin typeface="Arial" panose="020B0604020202020204" pitchFamily="34" charset="0"/>
              </a:defRPr>
            </a:lvl9pPr>
          </a:lstStyle>
          <a:p>
            <a:pPr eaLnBrk="1" hangingPunct="1">
              <a:buFont typeface="Arial"/>
              <a:buChar char="•"/>
            </a:pPr>
            <a:r>
              <a:rPr lang="da-DK" altLang="da-DK" b="0" dirty="0">
                <a:solidFill>
                  <a:schemeClr val="bg1">
                    <a:lumMod val="50000"/>
                  </a:schemeClr>
                </a:solidFill>
                <a:latin typeface="Trebuchet MS"/>
                <a:cs typeface="Trebuchet MS"/>
              </a:rPr>
              <a:t>Split type – kølemiddel mellem </a:t>
            </a:r>
            <a:r>
              <a:rPr lang="da-DK" altLang="da-DK" b="0" dirty="0" err="1">
                <a:solidFill>
                  <a:schemeClr val="bg1">
                    <a:lumMod val="50000"/>
                  </a:schemeClr>
                </a:solidFill>
                <a:latin typeface="Trebuchet MS"/>
                <a:cs typeface="Trebuchet MS"/>
              </a:rPr>
              <a:t>indedel</a:t>
            </a:r>
            <a:r>
              <a:rPr lang="da-DK" altLang="da-DK" b="0" dirty="0">
                <a:solidFill>
                  <a:schemeClr val="bg1">
                    <a:lumMod val="50000"/>
                  </a:schemeClr>
                </a:solidFill>
                <a:latin typeface="Trebuchet MS"/>
                <a:cs typeface="Trebuchet MS"/>
              </a:rPr>
              <a:t> og </a:t>
            </a:r>
            <a:r>
              <a:rPr lang="da-DK" altLang="da-DK" b="0" dirty="0" err="1">
                <a:solidFill>
                  <a:schemeClr val="bg1">
                    <a:lumMod val="50000"/>
                  </a:schemeClr>
                </a:solidFill>
                <a:latin typeface="Trebuchet MS"/>
                <a:cs typeface="Trebuchet MS"/>
              </a:rPr>
              <a:t>udedel</a:t>
            </a:r>
            <a:endParaRPr lang="da-DK" altLang="da-DK" b="0" dirty="0">
              <a:solidFill>
                <a:schemeClr val="bg1">
                  <a:lumMod val="50000"/>
                </a:schemeClr>
              </a:solidFill>
              <a:latin typeface="Trebuchet MS"/>
              <a:cs typeface="Trebuchet MS"/>
            </a:endParaRPr>
          </a:p>
          <a:p>
            <a:pPr eaLnBrk="1" hangingPunct="1">
              <a:buFont typeface="Arial"/>
              <a:buChar char="•"/>
            </a:pPr>
            <a:r>
              <a:rPr lang="da-DK" altLang="da-DK" b="0" dirty="0">
                <a:solidFill>
                  <a:schemeClr val="bg1">
                    <a:lumMod val="50000"/>
                  </a:schemeClr>
                </a:solidFill>
                <a:latin typeface="Trebuchet MS"/>
                <a:cs typeface="Trebuchet MS"/>
              </a:rPr>
              <a:t>Skal forbindes til </a:t>
            </a:r>
            <a:r>
              <a:rPr lang="da-DK" altLang="da-DK" b="0" dirty="0" err="1">
                <a:solidFill>
                  <a:schemeClr val="bg1">
                    <a:lumMod val="50000"/>
                  </a:schemeClr>
                </a:solidFill>
                <a:latin typeface="Trebuchet MS"/>
                <a:cs typeface="Trebuchet MS"/>
              </a:rPr>
              <a:t>indedel</a:t>
            </a:r>
            <a:endParaRPr lang="da-DK" altLang="da-DK" b="0" dirty="0">
              <a:solidFill>
                <a:schemeClr val="bg1">
                  <a:lumMod val="50000"/>
                </a:schemeClr>
              </a:solidFill>
              <a:latin typeface="Trebuchet MS"/>
              <a:cs typeface="Trebuchet MS"/>
            </a:endParaRPr>
          </a:p>
          <a:p>
            <a:pPr eaLnBrk="1" hangingPunct="1">
              <a:buFont typeface="Arial"/>
              <a:buChar char="•"/>
            </a:pPr>
            <a:r>
              <a:rPr lang="da-DK" altLang="da-DK" b="0" dirty="0">
                <a:solidFill>
                  <a:schemeClr val="bg1">
                    <a:lumMod val="50000"/>
                  </a:schemeClr>
                </a:solidFill>
                <a:latin typeface="Trebuchet MS"/>
                <a:cs typeface="Trebuchet MS"/>
              </a:rPr>
              <a:t>Ofte frekvensregulerede  </a:t>
            </a:r>
          </a:p>
          <a:p>
            <a:pPr eaLnBrk="1" hangingPunct="1">
              <a:buFont typeface="Arial"/>
              <a:buChar char="•"/>
            </a:pPr>
            <a:r>
              <a:rPr lang="da-DK" altLang="da-DK" b="0" dirty="0">
                <a:solidFill>
                  <a:schemeClr val="bg1">
                    <a:lumMod val="50000"/>
                  </a:schemeClr>
                </a:solidFill>
                <a:latin typeface="Trebuchet MS"/>
                <a:cs typeface="Trebuchet MS"/>
              </a:rPr>
              <a:t>Ingen vand der kan fryse</a:t>
            </a:r>
          </a:p>
        </p:txBody>
      </p:sp>
      <p:pic>
        <p:nvPicPr>
          <p:cNvPr id="164868" name="Picture 2" descr="http://enviko.com/wp-content/uploads/Daikin11-16.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8721" y="4145574"/>
            <a:ext cx="3357197" cy="2712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4869" name="Picture 4" descr="http://www.pressinformation.com/dw/nibe/images/pics/A/lr/NIBE_SPLIT_in_out.gif">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101571" y="3041538"/>
            <a:ext cx="3431931" cy="3656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66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7851" y="3163766"/>
            <a:ext cx="2611315" cy="30582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7938" name="Pladsholder til tekst 1"/>
          <p:cNvSpPr>
            <a:spLocks noGrp="1"/>
          </p:cNvSpPr>
          <p:nvPr>
            <p:ph type="body" sz="quarter" idx="10"/>
          </p:nvPr>
        </p:nvSpPr>
        <p:spPr bwMode="auto">
          <a:xfrm>
            <a:off x="1809752" y="514351"/>
            <a:ext cx="9538829" cy="1131277"/>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defRPr/>
            </a:pPr>
            <a:r>
              <a:rPr lang="da-DK" sz="2400" b="1" dirty="0">
                <a:latin typeface="Trebuchet MS"/>
                <a:ea typeface="+mj-ea"/>
                <a:cs typeface="Trebuchet MS"/>
              </a:rPr>
              <a:t>Luft/vand varmepumper – Traditionel (</a:t>
            </a:r>
            <a:r>
              <a:rPr lang="da-DK" sz="2400" b="1" dirty="0" err="1">
                <a:latin typeface="Trebuchet MS"/>
                <a:ea typeface="+mj-ea"/>
                <a:cs typeface="Trebuchet MS"/>
              </a:rPr>
              <a:t>monoblock</a:t>
            </a:r>
            <a:r>
              <a:rPr lang="da-DK" sz="2400" b="1" dirty="0">
                <a:latin typeface="Trebuchet MS"/>
                <a:ea typeface="+mj-ea"/>
                <a:cs typeface="Trebuchet MS"/>
              </a:rPr>
              <a:t>)</a:t>
            </a:r>
          </a:p>
        </p:txBody>
      </p:sp>
      <p:sp>
        <p:nvSpPr>
          <p:cNvPr id="163844" name="Pladsholder til tekst 1"/>
          <p:cNvSpPr txBox="1">
            <a:spLocks/>
          </p:cNvSpPr>
          <p:nvPr/>
        </p:nvSpPr>
        <p:spPr bwMode="auto">
          <a:xfrm>
            <a:off x="1841990" y="1059475"/>
            <a:ext cx="8707312" cy="182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65846" tIns="132923" rIns="232615" bIns="299077">
            <a:spAutoFit/>
          </a:bodyPr>
          <a:lstStyle>
            <a:lvl1pPr marL="342900" indent="-342900">
              <a:defRPr b="1">
                <a:solidFill>
                  <a:schemeClr val="bg2"/>
                </a:solidFill>
                <a:latin typeface="Arial" panose="020B0604020202020204" pitchFamily="34" charset="0"/>
              </a:defRPr>
            </a:lvl1pPr>
            <a:lvl2pPr marL="742950" indent="-285750">
              <a:defRPr b="1">
                <a:solidFill>
                  <a:schemeClr val="bg2"/>
                </a:solidFill>
                <a:latin typeface="Arial" panose="020B0604020202020204" pitchFamily="34" charset="0"/>
              </a:defRPr>
            </a:lvl2pPr>
            <a:lvl3pPr marL="1143000" indent="-228600">
              <a:defRPr b="1">
                <a:solidFill>
                  <a:schemeClr val="bg2"/>
                </a:solidFill>
                <a:latin typeface="Arial" panose="020B0604020202020204" pitchFamily="34" charset="0"/>
              </a:defRPr>
            </a:lvl3pPr>
            <a:lvl4pPr marL="1600200" indent="-228600">
              <a:defRPr b="1">
                <a:solidFill>
                  <a:schemeClr val="bg2"/>
                </a:solidFill>
                <a:latin typeface="Arial" panose="020B0604020202020204" pitchFamily="34" charset="0"/>
              </a:defRPr>
            </a:lvl4pPr>
            <a:lvl5pPr marL="2057400" indent="-228600">
              <a:defRPr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2"/>
                </a:solidFill>
                <a:latin typeface="Arial" panose="020B0604020202020204" pitchFamily="34" charset="0"/>
              </a:defRPr>
            </a:lvl9pPr>
          </a:lstStyle>
          <a:p>
            <a:pPr eaLnBrk="1" hangingPunct="1">
              <a:buClr>
                <a:schemeClr val="bg1">
                  <a:lumMod val="65000"/>
                </a:schemeClr>
              </a:buClr>
              <a:buFont typeface="Arial"/>
              <a:buChar char="•"/>
            </a:pPr>
            <a:r>
              <a:rPr lang="da-DK" altLang="da-DK" b="0" dirty="0">
                <a:solidFill>
                  <a:srgbClr val="7F7F7F"/>
                </a:solidFill>
                <a:latin typeface="Trebuchet MS"/>
                <a:cs typeface="Trebuchet MS"/>
              </a:rPr>
              <a:t>Ofte frekvensregulerede</a:t>
            </a:r>
          </a:p>
          <a:p>
            <a:pPr eaLnBrk="1" hangingPunct="1">
              <a:buClr>
                <a:schemeClr val="bg1">
                  <a:lumMod val="65000"/>
                </a:schemeClr>
              </a:buClr>
              <a:buFont typeface="Arial"/>
              <a:buChar char="•"/>
            </a:pPr>
            <a:r>
              <a:rPr lang="da-DK" altLang="da-DK" b="0" dirty="0">
                <a:solidFill>
                  <a:srgbClr val="7F7F7F"/>
                </a:solidFill>
                <a:latin typeface="Trebuchet MS"/>
                <a:cs typeface="Trebuchet MS"/>
              </a:rPr>
              <a:t>Alle varmepumpekomponenter placeret i </a:t>
            </a:r>
            <a:r>
              <a:rPr lang="da-DK" altLang="da-DK" b="0" dirty="0" err="1">
                <a:solidFill>
                  <a:srgbClr val="7F7F7F"/>
                </a:solidFill>
                <a:latin typeface="Trebuchet MS"/>
                <a:cs typeface="Trebuchet MS"/>
              </a:rPr>
              <a:t>udedel</a:t>
            </a:r>
            <a:endParaRPr lang="da-DK" altLang="da-DK" b="0" dirty="0">
              <a:solidFill>
                <a:srgbClr val="7F7F7F"/>
              </a:solidFill>
              <a:latin typeface="Trebuchet MS"/>
              <a:cs typeface="Trebuchet MS"/>
            </a:endParaRPr>
          </a:p>
          <a:p>
            <a:pPr eaLnBrk="1" hangingPunct="1">
              <a:buClr>
                <a:schemeClr val="bg1">
                  <a:lumMod val="65000"/>
                </a:schemeClr>
              </a:buClr>
              <a:buFont typeface="Arial"/>
              <a:buChar char="•"/>
            </a:pPr>
            <a:r>
              <a:rPr lang="da-DK" altLang="da-DK" b="0" dirty="0">
                <a:solidFill>
                  <a:srgbClr val="7F7F7F"/>
                </a:solidFill>
                <a:latin typeface="Trebuchet MS"/>
                <a:cs typeface="Trebuchet MS"/>
              </a:rPr>
              <a:t>Kan principielt bruges uden </a:t>
            </a:r>
            <a:r>
              <a:rPr lang="da-DK" altLang="da-DK" b="0" dirty="0" err="1">
                <a:solidFill>
                  <a:srgbClr val="7F7F7F"/>
                </a:solidFill>
                <a:latin typeface="Trebuchet MS"/>
                <a:cs typeface="Trebuchet MS"/>
              </a:rPr>
              <a:t>indedel</a:t>
            </a:r>
            <a:r>
              <a:rPr lang="da-DK" altLang="da-DK" b="0" dirty="0">
                <a:solidFill>
                  <a:srgbClr val="7F7F7F"/>
                </a:solidFill>
                <a:latin typeface="Trebuchet MS"/>
                <a:cs typeface="Trebuchet MS"/>
              </a:rPr>
              <a:t> men tilsluttes ofte </a:t>
            </a:r>
            <a:r>
              <a:rPr lang="da-DK" altLang="da-DK" b="0" dirty="0" err="1">
                <a:solidFill>
                  <a:srgbClr val="7F7F7F"/>
                </a:solidFill>
                <a:latin typeface="Trebuchet MS"/>
                <a:cs typeface="Trebuchet MS"/>
              </a:rPr>
              <a:t>indedel</a:t>
            </a:r>
            <a:r>
              <a:rPr lang="da-DK" altLang="da-DK" b="0" dirty="0">
                <a:solidFill>
                  <a:srgbClr val="7F7F7F"/>
                </a:solidFill>
                <a:latin typeface="Trebuchet MS"/>
                <a:cs typeface="Trebuchet MS"/>
              </a:rPr>
              <a:t> med varmtvandsbeholder</a:t>
            </a:r>
          </a:p>
          <a:p>
            <a:pPr eaLnBrk="1" hangingPunct="1">
              <a:buClr>
                <a:schemeClr val="bg1">
                  <a:lumMod val="65000"/>
                </a:schemeClr>
              </a:buClr>
              <a:buFont typeface="Arial"/>
              <a:buChar char="•"/>
            </a:pPr>
            <a:r>
              <a:rPr lang="da-DK" altLang="da-DK" b="0" dirty="0">
                <a:solidFill>
                  <a:srgbClr val="7F7F7F"/>
                </a:solidFill>
                <a:latin typeface="Trebuchet MS"/>
                <a:cs typeface="Trebuchet MS"/>
              </a:rPr>
              <a:t>Ren vand tilslutning VVS-autorisation </a:t>
            </a:r>
          </a:p>
        </p:txBody>
      </p:sp>
      <p:pic>
        <p:nvPicPr>
          <p:cNvPr id="163845" name="Picture 6" descr="http://www.danskvarmeservice.dk/dyn/images/normal_items/thumb/442-image.jpg.jpg?cache=1350047311">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3871" y="3629758"/>
            <a:ext cx="2592265" cy="2391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46"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50881" y="2571749"/>
            <a:ext cx="4495800" cy="3771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994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el 1"/>
          <p:cNvSpPr>
            <a:spLocks noGrp="1"/>
          </p:cNvSpPr>
          <p:nvPr>
            <p:ph type="ctrTitle"/>
          </p:nvPr>
        </p:nvSpPr>
        <p:spPr>
          <a:xfrm>
            <a:off x="2063552" y="548680"/>
            <a:ext cx="7983330" cy="737316"/>
          </a:xfrm>
        </p:spPr>
        <p:txBody>
          <a:bodyPr/>
          <a:lstStyle/>
          <a:p>
            <a:pPr algn="l" eaLnBrk="1" hangingPunct="1"/>
            <a:r>
              <a:rPr lang="da-DK" altLang="da-DK" sz="2400" dirty="0">
                <a:latin typeface="Trebuchet MS"/>
                <a:cs typeface="Trebuchet MS"/>
              </a:rPr>
              <a:t>Luft/vand varmepumpen</a:t>
            </a:r>
          </a:p>
        </p:txBody>
      </p:sp>
      <p:sp>
        <p:nvSpPr>
          <p:cNvPr id="165891" name="Tekstboks 11"/>
          <p:cNvSpPr txBox="1">
            <a:spLocks noChangeArrowheads="1"/>
          </p:cNvSpPr>
          <p:nvPr/>
        </p:nvSpPr>
        <p:spPr bwMode="auto">
          <a:xfrm>
            <a:off x="2135560" y="1268761"/>
            <a:ext cx="7850066"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b="1">
                <a:solidFill>
                  <a:schemeClr val="bg2"/>
                </a:solidFill>
                <a:latin typeface="Arial" panose="020B0604020202020204" pitchFamily="34" charset="0"/>
              </a:defRPr>
            </a:lvl1pPr>
            <a:lvl2pPr marL="742950" indent="-285750">
              <a:defRPr b="1">
                <a:solidFill>
                  <a:schemeClr val="bg2"/>
                </a:solidFill>
                <a:latin typeface="Arial" panose="020B0604020202020204" pitchFamily="34" charset="0"/>
              </a:defRPr>
            </a:lvl2pPr>
            <a:lvl3pPr marL="1143000" indent="-228600">
              <a:defRPr b="1">
                <a:solidFill>
                  <a:schemeClr val="bg2"/>
                </a:solidFill>
                <a:latin typeface="Arial" panose="020B0604020202020204" pitchFamily="34" charset="0"/>
              </a:defRPr>
            </a:lvl3pPr>
            <a:lvl4pPr marL="1600200" indent="-228600">
              <a:defRPr b="1">
                <a:solidFill>
                  <a:schemeClr val="bg2"/>
                </a:solidFill>
                <a:latin typeface="Arial" panose="020B0604020202020204" pitchFamily="34" charset="0"/>
              </a:defRPr>
            </a:lvl4pPr>
            <a:lvl5pPr marL="2057400" indent="-228600">
              <a:defRPr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2"/>
                </a:solidFill>
                <a:latin typeface="Arial" panose="020B0604020202020204" pitchFamily="34" charset="0"/>
              </a:defRPr>
            </a:lvl9pPr>
          </a:lstStyle>
          <a:p>
            <a:pPr marL="285750" indent="-285750">
              <a:spcBef>
                <a:spcPct val="0"/>
              </a:spcBef>
              <a:buFont typeface="Arial"/>
              <a:buChar char="•"/>
            </a:pPr>
            <a:r>
              <a:rPr lang="da-DK" altLang="da-DK" b="0" dirty="0">
                <a:solidFill>
                  <a:schemeClr val="bg1">
                    <a:lumMod val="50000"/>
                  </a:schemeClr>
                </a:solidFill>
                <a:latin typeface="Trebuchet MS"/>
                <a:cs typeface="Trebuchet MS"/>
              </a:rPr>
              <a:t>Oplagt til huse med centralvarmesystem og hvor der ikke er et stort jordareal til slanger</a:t>
            </a:r>
          </a:p>
          <a:p>
            <a:pPr marL="285750" indent="-285750">
              <a:spcBef>
                <a:spcPct val="0"/>
              </a:spcBef>
              <a:buFont typeface="Arial"/>
              <a:buChar char="•"/>
            </a:pPr>
            <a:endParaRPr lang="da-DK" altLang="da-DK" b="0" dirty="0">
              <a:solidFill>
                <a:schemeClr val="bg1">
                  <a:lumMod val="50000"/>
                </a:schemeClr>
              </a:solidFill>
              <a:latin typeface="Trebuchet MS"/>
              <a:cs typeface="Trebuchet MS"/>
            </a:endParaRPr>
          </a:p>
          <a:p>
            <a:pPr marL="285750" indent="-285750">
              <a:spcBef>
                <a:spcPct val="0"/>
              </a:spcBef>
              <a:buFont typeface="Arial"/>
              <a:buChar char="•"/>
            </a:pPr>
            <a:r>
              <a:rPr lang="da-DK" altLang="da-DK" b="0" dirty="0">
                <a:solidFill>
                  <a:schemeClr val="bg1">
                    <a:lumMod val="50000"/>
                  </a:schemeClr>
                </a:solidFill>
                <a:latin typeface="Trebuchet MS"/>
                <a:cs typeface="Trebuchet MS"/>
              </a:rPr>
              <a:t>Varmepumpen opstilles udendørs, og der føres to rør ind til centralvarmeanlægget og brugsvandsbeholderen </a:t>
            </a:r>
          </a:p>
          <a:p>
            <a:pPr marL="285750" indent="-285750">
              <a:spcBef>
                <a:spcPct val="0"/>
              </a:spcBef>
              <a:buFont typeface="Arial"/>
              <a:buChar char="•"/>
            </a:pPr>
            <a:endParaRPr lang="da-DK" altLang="da-DK" b="0" dirty="0">
              <a:solidFill>
                <a:schemeClr val="bg1">
                  <a:lumMod val="50000"/>
                </a:schemeClr>
              </a:solidFill>
              <a:latin typeface="Trebuchet MS"/>
              <a:cs typeface="Trebuchet MS"/>
            </a:endParaRPr>
          </a:p>
          <a:p>
            <a:pPr marL="285750" indent="-285750">
              <a:spcBef>
                <a:spcPct val="0"/>
              </a:spcBef>
              <a:buFont typeface="Arial"/>
              <a:buChar char="•"/>
            </a:pPr>
            <a:r>
              <a:rPr lang="da-DK" altLang="da-DK" b="0" dirty="0">
                <a:solidFill>
                  <a:schemeClr val="bg1">
                    <a:lumMod val="50000"/>
                  </a:schemeClr>
                </a:solidFill>
                <a:latin typeface="Trebuchet MS"/>
                <a:cs typeface="Trebuchet MS"/>
              </a:rPr>
              <a:t>Markedet er stigende</a:t>
            </a:r>
          </a:p>
          <a:p>
            <a:pPr eaLnBrk="1" hangingPunct="1">
              <a:spcBef>
                <a:spcPct val="0"/>
              </a:spcBef>
              <a:buFontTx/>
              <a:buNone/>
            </a:pPr>
            <a:endParaRPr lang="da-DK" altLang="da-DK" b="0" dirty="0">
              <a:solidFill>
                <a:schemeClr val="bg1">
                  <a:lumMod val="50000"/>
                </a:schemeClr>
              </a:solidFill>
              <a:latin typeface="Trebuchet MS"/>
              <a:cs typeface="Trebuchet MS"/>
            </a:endParaRPr>
          </a:p>
          <a:p>
            <a:r>
              <a:rPr lang="da-DK" altLang="da-DK" b="0" dirty="0">
                <a:solidFill>
                  <a:schemeClr val="bg1">
                    <a:lumMod val="50000"/>
                  </a:schemeClr>
                </a:solidFill>
                <a:cs typeface="Arial" panose="020B0604020202020204" pitchFamily="34" charset="0"/>
              </a:rPr>
              <a:t>Fordele</a:t>
            </a:r>
            <a:r>
              <a:rPr lang="da-DK" altLang="da-DK" b="0" dirty="0">
                <a:solidFill>
                  <a:schemeClr val="bg1">
                    <a:lumMod val="50000"/>
                  </a:schemeClr>
                </a:solidFill>
                <a:latin typeface="Trebuchet MS"/>
                <a:cs typeface="Trebuchet MS"/>
              </a:rPr>
              <a:t>: Mindre installationsomkostninger end jordvarme,  nem installation, kræver ikke jordareal</a:t>
            </a:r>
          </a:p>
          <a:p>
            <a:pPr eaLnBrk="1" hangingPunct="1">
              <a:spcBef>
                <a:spcPct val="0"/>
              </a:spcBef>
              <a:buFontTx/>
              <a:buNone/>
            </a:pPr>
            <a:endParaRPr lang="da-DK" altLang="da-DK" b="0" dirty="0">
              <a:solidFill>
                <a:schemeClr val="bg1">
                  <a:lumMod val="50000"/>
                </a:schemeClr>
              </a:solidFill>
              <a:latin typeface="Trebuchet MS"/>
              <a:cs typeface="Trebuchet MS"/>
            </a:endParaRPr>
          </a:p>
          <a:p>
            <a:r>
              <a:rPr lang="da-DK" altLang="da-DK" b="0" dirty="0">
                <a:solidFill>
                  <a:schemeClr val="bg1">
                    <a:lumMod val="50000"/>
                  </a:schemeClr>
                </a:solidFill>
                <a:cs typeface="Arial" panose="020B0604020202020204" pitchFamily="34" charset="0"/>
              </a:rPr>
              <a:t>Ulemper</a:t>
            </a:r>
            <a:r>
              <a:rPr lang="da-DK" altLang="da-DK" b="0" dirty="0">
                <a:solidFill>
                  <a:schemeClr val="bg1">
                    <a:lumMod val="50000"/>
                  </a:schemeClr>
                </a:solidFill>
                <a:latin typeface="Trebuchet MS"/>
                <a:cs typeface="Trebuchet MS"/>
              </a:rPr>
              <a:t>: Lidt dårligere virkningsgrad end jordvarmeanlæg, støj</a:t>
            </a:r>
            <a:endParaRPr lang="da-DK" altLang="da-DK" dirty="0">
              <a:solidFill>
                <a:schemeClr val="bg1">
                  <a:lumMod val="50000"/>
                </a:schemeClr>
              </a:solidFill>
              <a:latin typeface="Trebuchet MS"/>
              <a:cs typeface="Trebuchet MS"/>
            </a:endParaRPr>
          </a:p>
        </p:txBody>
      </p:sp>
      <p:pic>
        <p:nvPicPr>
          <p:cNvPr id="2" name="Billede 1" descr="ivt%20nordic%2012%20120.jpg">
            <a:extLst>
              <a:ext uri="{FF2B5EF4-FFF2-40B4-BE49-F238E27FC236}">
                <a16:creationId xmlns:a16="http://schemas.microsoft.com/office/drawing/2014/main" id="{B14AA279-F206-4E83-84DE-A65E0DF89883}"/>
              </a:ext>
            </a:extLst>
          </p:cNvPr>
          <p:cNvPicPr/>
          <p:nvPr/>
        </p:nvPicPr>
        <p:blipFill>
          <a:blip r:embed="rId3" cstate="screen">
            <a:extLst>
              <a:ext uri="{28A0092B-C50C-407E-A947-70E740481C1C}">
                <a14:useLocalDpi xmlns:a14="http://schemas.microsoft.com/office/drawing/2010/main"/>
              </a:ext>
            </a:extLst>
          </a:blip>
          <a:stretch>
            <a:fillRect/>
          </a:stretch>
        </p:blipFill>
        <p:spPr>
          <a:xfrm>
            <a:off x="9815805" y="3946849"/>
            <a:ext cx="1873860" cy="2373018"/>
          </a:xfrm>
          <a:prstGeom prst="rect">
            <a:avLst/>
          </a:prstGeom>
        </p:spPr>
      </p:pic>
    </p:spTree>
    <p:extLst>
      <p:ext uri="{BB962C8B-B14F-4D97-AF65-F5344CB8AC3E}">
        <p14:creationId xmlns:p14="http://schemas.microsoft.com/office/powerpoint/2010/main" val="1895057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4C1B-7BD6-4FE7-A207-4FCFFA4CE428}"/>
              </a:ext>
            </a:extLst>
          </p:cNvPr>
          <p:cNvSpPr>
            <a:spLocks noGrp="1"/>
          </p:cNvSpPr>
          <p:nvPr>
            <p:ph type="title"/>
          </p:nvPr>
        </p:nvSpPr>
        <p:spPr/>
        <p:txBody>
          <a:bodyPr/>
          <a:lstStyle/>
          <a:p>
            <a:endParaRPr lang="da-DK"/>
          </a:p>
        </p:txBody>
      </p:sp>
      <p:pic>
        <p:nvPicPr>
          <p:cNvPr id="5" name="Picture 4">
            <a:extLst>
              <a:ext uri="{FF2B5EF4-FFF2-40B4-BE49-F238E27FC236}">
                <a16:creationId xmlns:a16="http://schemas.microsoft.com/office/drawing/2014/main" id="{3A1933CC-5765-4C84-9C74-4072A87738C5}"/>
              </a:ext>
            </a:extLst>
          </p:cNvPr>
          <p:cNvPicPr>
            <a:picLocks noChangeAspect="1"/>
          </p:cNvPicPr>
          <p:nvPr/>
        </p:nvPicPr>
        <p:blipFill>
          <a:blip r:embed="rId3"/>
          <a:stretch>
            <a:fillRect/>
          </a:stretch>
        </p:blipFill>
        <p:spPr>
          <a:xfrm>
            <a:off x="5132144" y="531131"/>
            <a:ext cx="6221656" cy="5961744"/>
          </a:xfrm>
          <a:prstGeom prst="rect">
            <a:avLst/>
          </a:prstGeom>
          <a:ln>
            <a:noFill/>
          </a:ln>
          <a:effectLst>
            <a:outerShdw blurRad="292100" dist="139700" dir="2700000" algn="tl" rotWithShape="0">
              <a:srgbClr val="333333">
                <a:alpha val="65000"/>
              </a:srgbClr>
            </a:outerShdw>
          </a:effectLst>
        </p:spPr>
      </p:pic>
      <p:sp>
        <p:nvSpPr>
          <p:cNvPr id="13" name="Tekstfelt 12">
            <a:extLst>
              <a:ext uri="{FF2B5EF4-FFF2-40B4-BE49-F238E27FC236}">
                <a16:creationId xmlns:a16="http://schemas.microsoft.com/office/drawing/2014/main" id="{DE771074-4E59-4CB4-BB10-97294A970A87}"/>
              </a:ext>
            </a:extLst>
          </p:cNvPr>
          <p:cNvSpPr txBox="1"/>
          <p:nvPr/>
        </p:nvSpPr>
        <p:spPr>
          <a:xfrm>
            <a:off x="944380" y="2013836"/>
            <a:ext cx="3237876" cy="923330"/>
          </a:xfrm>
          <a:prstGeom prst="rect">
            <a:avLst/>
          </a:prstGeom>
          <a:noFill/>
        </p:spPr>
        <p:txBody>
          <a:bodyPr wrap="square" rtlCol="0">
            <a:spAutoFit/>
          </a:bodyPr>
          <a:lstStyle/>
          <a:p>
            <a:r>
              <a:rPr lang="da-DK" dirty="0"/>
              <a:t>Eco-design-krav= BR-18 krav.</a:t>
            </a:r>
          </a:p>
          <a:p>
            <a:r>
              <a:rPr lang="da-DK" dirty="0"/>
              <a:t>Gulvvarme: SCOP = 3,2</a:t>
            </a:r>
          </a:p>
          <a:p>
            <a:r>
              <a:rPr lang="da-DK" dirty="0"/>
              <a:t>Radiatorer: SCOP = 2,83</a:t>
            </a:r>
          </a:p>
        </p:txBody>
      </p:sp>
      <p:sp>
        <p:nvSpPr>
          <p:cNvPr id="15" name="Pladsholder til indhold 14">
            <a:extLst>
              <a:ext uri="{FF2B5EF4-FFF2-40B4-BE49-F238E27FC236}">
                <a16:creationId xmlns:a16="http://schemas.microsoft.com/office/drawing/2014/main" id="{C5A3D2D2-8E95-4E4E-A041-911E7BC248DE}"/>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656333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F27B-C63E-4AF9-9CE4-ED54301A3036}"/>
              </a:ext>
            </a:extLst>
          </p:cNvPr>
          <p:cNvSpPr>
            <a:spLocks noGrp="1"/>
          </p:cNvSpPr>
          <p:nvPr>
            <p:ph type="title"/>
          </p:nvPr>
        </p:nvSpPr>
        <p:spPr/>
        <p:txBody>
          <a:bodyPr/>
          <a:lstStyle/>
          <a:p>
            <a:endParaRPr lang="da-DK" dirty="0"/>
          </a:p>
        </p:txBody>
      </p:sp>
      <p:sp>
        <p:nvSpPr>
          <p:cNvPr id="3" name="Content Placeholder 2">
            <a:extLst>
              <a:ext uri="{FF2B5EF4-FFF2-40B4-BE49-F238E27FC236}">
                <a16:creationId xmlns:a16="http://schemas.microsoft.com/office/drawing/2014/main" id="{A14CE1E3-852A-4D0D-8C7F-DCA9993AF764}"/>
              </a:ext>
            </a:extLst>
          </p:cNvPr>
          <p:cNvSpPr>
            <a:spLocks noGrp="1"/>
          </p:cNvSpPr>
          <p:nvPr>
            <p:ph idx="1"/>
          </p:nvPr>
        </p:nvSpPr>
        <p:spPr/>
        <p:txBody>
          <a:bodyPr/>
          <a:lstStyle/>
          <a:p>
            <a:endParaRPr lang="da-DK" dirty="0"/>
          </a:p>
          <a:p>
            <a:endParaRPr lang="da-DK" dirty="0"/>
          </a:p>
          <a:p>
            <a:endParaRPr lang="da-DK" dirty="0"/>
          </a:p>
          <a:p>
            <a:endParaRPr lang="da-DK" dirty="0"/>
          </a:p>
          <a:p>
            <a:endParaRPr lang="da-DK" dirty="0"/>
          </a:p>
          <a:p>
            <a:endParaRPr lang="da-DK" dirty="0"/>
          </a:p>
          <a:p>
            <a:r>
              <a:rPr lang="da-DK" dirty="0">
                <a:hlinkClick r:id="rId3"/>
              </a:rPr>
              <a:t>https://sparenergi.dk/forbruger/vaerktoejer/varmepumpelisten</a:t>
            </a:r>
            <a:endParaRPr lang="da-DK" dirty="0"/>
          </a:p>
        </p:txBody>
      </p:sp>
      <p:pic>
        <p:nvPicPr>
          <p:cNvPr id="4" name="Picture 3">
            <a:extLst>
              <a:ext uri="{FF2B5EF4-FFF2-40B4-BE49-F238E27FC236}">
                <a16:creationId xmlns:a16="http://schemas.microsoft.com/office/drawing/2014/main" id="{6A960769-A007-4C0A-AE60-5EF968CFB218}"/>
              </a:ext>
            </a:extLst>
          </p:cNvPr>
          <p:cNvPicPr>
            <a:picLocks noChangeAspect="1"/>
          </p:cNvPicPr>
          <p:nvPr/>
        </p:nvPicPr>
        <p:blipFill>
          <a:blip r:embed="rId4"/>
          <a:stretch>
            <a:fillRect/>
          </a:stretch>
        </p:blipFill>
        <p:spPr>
          <a:xfrm>
            <a:off x="1936792" y="916270"/>
            <a:ext cx="8905875" cy="3848100"/>
          </a:xfrm>
          <a:prstGeom prst="rect">
            <a:avLst/>
          </a:prstGeom>
        </p:spPr>
      </p:pic>
    </p:spTree>
    <p:extLst>
      <p:ext uri="{BB962C8B-B14F-4D97-AF65-F5344CB8AC3E}">
        <p14:creationId xmlns:p14="http://schemas.microsoft.com/office/powerpoint/2010/main" val="1660582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75246"/>
            <a:ext cx="8229600" cy="706090"/>
          </a:xfrm>
        </p:spPr>
        <p:txBody>
          <a:bodyPr/>
          <a:lstStyle/>
          <a:p>
            <a:r>
              <a:rPr lang="da-DK" dirty="0"/>
              <a:t>Luft-vand varmepumpe</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859981058"/>
              </p:ext>
            </p:extLst>
          </p:nvPr>
        </p:nvGraphicFramePr>
        <p:xfrm>
          <a:off x="1636987" y="764706"/>
          <a:ext cx="8136905" cy="5328588"/>
        </p:xfrm>
        <a:graphic>
          <a:graphicData uri="http://schemas.openxmlformats.org/drawingml/2006/table">
            <a:tbl>
              <a:tblPr/>
              <a:tblGrid>
                <a:gridCol w="1076900">
                  <a:extLst>
                    <a:ext uri="{9D8B030D-6E8A-4147-A177-3AD203B41FA5}">
                      <a16:colId xmlns:a16="http://schemas.microsoft.com/office/drawing/2014/main" val="20000"/>
                    </a:ext>
                  </a:extLst>
                </a:gridCol>
                <a:gridCol w="1343285">
                  <a:extLst>
                    <a:ext uri="{9D8B030D-6E8A-4147-A177-3AD203B41FA5}">
                      <a16:colId xmlns:a16="http://schemas.microsoft.com/office/drawing/2014/main" val="20001"/>
                    </a:ext>
                  </a:extLst>
                </a:gridCol>
                <a:gridCol w="1343285">
                  <a:extLst>
                    <a:ext uri="{9D8B030D-6E8A-4147-A177-3AD203B41FA5}">
                      <a16:colId xmlns:a16="http://schemas.microsoft.com/office/drawing/2014/main" val="20002"/>
                    </a:ext>
                  </a:extLst>
                </a:gridCol>
                <a:gridCol w="1468154">
                  <a:extLst>
                    <a:ext uri="{9D8B030D-6E8A-4147-A177-3AD203B41FA5}">
                      <a16:colId xmlns:a16="http://schemas.microsoft.com/office/drawing/2014/main" val="20003"/>
                    </a:ext>
                  </a:extLst>
                </a:gridCol>
                <a:gridCol w="1468154">
                  <a:extLst>
                    <a:ext uri="{9D8B030D-6E8A-4147-A177-3AD203B41FA5}">
                      <a16:colId xmlns:a16="http://schemas.microsoft.com/office/drawing/2014/main" val="20004"/>
                    </a:ext>
                  </a:extLst>
                </a:gridCol>
                <a:gridCol w="1437127">
                  <a:extLst>
                    <a:ext uri="{9D8B030D-6E8A-4147-A177-3AD203B41FA5}">
                      <a16:colId xmlns:a16="http://schemas.microsoft.com/office/drawing/2014/main" val="20005"/>
                    </a:ext>
                  </a:extLst>
                </a:gridCol>
              </a:tblGrid>
              <a:tr h="248503">
                <a:tc rowSpan="4">
                  <a:txBody>
                    <a:bodyPr/>
                    <a:lstStyle/>
                    <a:p>
                      <a:pPr>
                        <a:lnSpc>
                          <a:spcPct val="115000"/>
                        </a:lnSpc>
                        <a:spcAft>
                          <a:spcPts val="0"/>
                        </a:spcAft>
                      </a:pPr>
                      <a:r>
                        <a:rPr lang="da-DK" sz="1000" b="1" dirty="0">
                          <a:latin typeface="Trebuchet MS"/>
                          <a:ea typeface="Times New Roman"/>
                          <a:cs typeface="Arial"/>
                        </a:rPr>
                        <a:t>Eksisterende</a:t>
                      </a:r>
                      <a:endParaRPr lang="da-DK" sz="1100" dirty="0">
                        <a:latin typeface="Calibri"/>
                        <a:ea typeface="Times New Roman"/>
                        <a:cs typeface="Calibri"/>
                      </a:endParaRPr>
                    </a:p>
                    <a:p>
                      <a:pPr>
                        <a:lnSpc>
                          <a:spcPct val="115000"/>
                        </a:lnSpc>
                        <a:spcAft>
                          <a:spcPts val="0"/>
                        </a:spcAft>
                      </a:pPr>
                      <a:r>
                        <a:rPr lang="da-DK" sz="1000" b="1" dirty="0">
                          <a:latin typeface="Trebuchet MS"/>
                          <a:ea typeface="Times New Roman"/>
                          <a:cs typeface="Arial"/>
                        </a:rPr>
                        <a:t>Opvarmnings-form</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da-DK" sz="1000" b="1">
                          <a:latin typeface="Trebuchet MS"/>
                          <a:ea typeface="Times New Roman"/>
                          <a:cs typeface="Arial"/>
                        </a:rPr>
                        <a:t>Ny luft-vandvarmepumpe</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0"/>
                  </a:ext>
                </a:extLst>
              </a:tr>
              <a:tr h="273353">
                <a:tc vMerge="1">
                  <a:txBody>
                    <a:bodyPr/>
                    <a:lstStyle/>
                    <a:p>
                      <a:endParaRPr lang="da-DK"/>
                    </a:p>
                  </a:txBody>
                  <a:tcPr/>
                </a:tc>
                <a:tc>
                  <a:txBody>
                    <a:bodyPr/>
                    <a:lstStyle/>
                    <a:p>
                      <a:pPr>
                        <a:lnSpc>
                          <a:spcPct val="115000"/>
                        </a:lnSpc>
                      </a:pPr>
                      <a:endParaRPr lang="da-DK"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nSpc>
                          <a:spcPct val="115000"/>
                        </a:lnSpc>
                        <a:spcAft>
                          <a:spcPts val="0"/>
                        </a:spcAft>
                      </a:pPr>
                      <a:r>
                        <a:rPr lang="da-DK" sz="1000" b="1" dirty="0">
                          <a:latin typeface="Trebuchet MS"/>
                          <a:ea typeface="Times New Roman"/>
                          <a:cs typeface="Arial"/>
                        </a:rPr>
                        <a:t>                                           Byggeår</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1"/>
                  </a:ext>
                </a:extLst>
              </a:tr>
              <a:tr h="273353">
                <a:tc vMerge="1">
                  <a:txBody>
                    <a:bodyPr/>
                    <a:lstStyle/>
                    <a:p>
                      <a:endParaRPr lang="da-DK"/>
                    </a:p>
                  </a:txBody>
                  <a:tcPr/>
                </a:tc>
                <a:tc>
                  <a:txBody>
                    <a:bodyPr/>
                    <a:lstStyle/>
                    <a:p>
                      <a:pPr>
                        <a:lnSpc>
                          <a:spcPct val="115000"/>
                        </a:lnSpc>
                      </a:pPr>
                      <a:endParaRPr lang="da-DK"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da-DK" sz="1000" b="1">
                          <a:latin typeface="Trebuchet MS"/>
                          <a:ea typeface="Times New Roman"/>
                          <a:cs typeface="Arial"/>
                        </a:rPr>
                        <a:t>1930-1959</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b="1">
                          <a:latin typeface="Trebuchet MS"/>
                          <a:ea typeface="Times New Roman"/>
                          <a:cs typeface="Arial"/>
                        </a:rPr>
                        <a:t>1960- 1979</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b="1">
                          <a:latin typeface="Trebuchet MS"/>
                          <a:ea typeface="Times New Roman"/>
                          <a:cs typeface="Arial"/>
                        </a:rPr>
                        <a:t>1980-1999</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b="1">
                          <a:latin typeface="Trebuchet MS"/>
                          <a:ea typeface="Times New Roman"/>
                          <a:cs typeface="Arial"/>
                        </a:rPr>
                        <a:t>2000-2005</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42515">
                <a:tc vMerge="1">
                  <a:txBody>
                    <a:bodyPr/>
                    <a:lstStyle/>
                    <a:p>
                      <a:endParaRPr lang="da-DK"/>
                    </a:p>
                  </a:txBody>
                  <a:tcPr/>
                </a:tc>
                <a:tc>
                  <a:txBody>
                    <a:bodyPr/>
                    <a:lstStyle/>
                    <a:p>
                      <a:pPr algn="ctr">
                        <a:lnSpc>
                          <a:spcPct val="115000"/>
                        </a:lnSpc>
                        <a:spcAft>
                          <a:spcPts val="0"/>
                        </a:spcAft>
                      </a:pPr>
                      <a:r>
                        <a:rPr lang="da-DK" sz="1000" b="1" dirty="0">
                          <a:latin typeface="Trebuchet MS"/>
                          <a:ea typeface="Times New Roman"/>
                          <a:cs typeface="Arial"/>
                        </a:rPr>
                        <a:t>Isolering</a:t>
                      </a:r>
                      <a:endParaRPr lang="da-DK" sz="1100" dirty="0">
                        <a:latin typeface="Calibri"/>
                        <a:ea typeface="Times New Roman"/>
                        <a:cs typeface="Calibri"/>
                      </a:endParaRPr>
                    </a:p>
                    <a:p>
                      <a:pPr algn="ctr">
                        <a:lnSpc>
                          <a:spcPct val="115000"/>
                        </a:lnSpc>
                        <a:spcAft>
                          <a:spcPts val="0"/>
                        </a:spcAft>
                      </a:pPr>
                      <a:r>
                        <a:rPr lang="da-DK" sz="1000" b="1" dirty="0">
                          <a:latin typeface="Trebuchet MS"/>
                          <a:ea typeface="Times New Roman"/>
                          <a:cs typeface="Arial"/>
                        </a:rPr>
                        <a:t>Vinduer</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a:latin typeface="Trebuchet MS"/>
                          <a:ea typeface="Times New Roman"/>
                          <a:cs typeface="Arial"/>
                        </a:rPr>
                        <a:t>Gulv: ca. 50 mm</a:t>
                      </a:r>
                      <a:endParaRPr lang="da-DK" sz="1100">
                        <a:latin typeface="Calibri"/>
                        <a:ea typeface="Times New Roman"/>
                        <a:cs typeface="Calibri"/>
                      </a:endParaRPr>
                    </a:p>
                    <a:p>
                      <a:pPr>
                        <a:lnSpc>
                          <a:spcPct val="115000"/>
                        </a:lnSpc>
                        <a:spcAft>
                          <a:spcPts val="0"/>
                        </a:spcAft>
                      </a:pPr>
                      <a:r>
                        <a:rPr lang="da-DK" sz="1000">
                          <a:latin typeface="Trebuchet MS"/>
                          <a:ea typeface="Times New Roman"/>
                          <a:cs typeface="Arial"/>
                        </a:rPr>
                        <a:t>Hulmur: Ingen</a:t>
                      </a:r>
                      <a:endParaRPr lang="da-DK" sz="1100">
                        <a:latin typeface="Calibri"/>
                        <a:ea typeface="Times New Roman"/>
                        <a:cs typeface="Calibri"/>
                      </a:endParaRPr>
                    </a:p>
                    <a:p>
                      <a:pPr>
                        <a:lnSpc>
                          <a:spcPct val="115000"/>
                        </a:lnSpc>
                        <a:spcAft>
                          <a:spcPts val="0"/>
                        </a:spcAft>
                      </a:pPr>
                      <a:r>
                        <a:rPr lang="da-DK" sz="1000">
                          <a:latin typeface="Trebuchet MS"/>
                          <a:ea typeface="Times New Roman"/>
                          <a:cs typeface="Arial"/>
                        </a:rPr>
                        <a:t>Loft: ca. 30 mm</a:t>
                      </a:r>
                      <a:endParaRPr lang="da-DK" sz="1100">
                        <a:latin typeface="Calibri"/>
                        <a:ea typeface="Times New Roman"/>
                        <a:cs typeface="Calibri"/>
                      </a:endParaRPr>
                    </a:p>
                    <a:p>
                      <a:pPr>
                        <a:lnSpc>
                          <a:spcPct val="115000"/>
                        </a:lnSpc>
                        <a:spcAft>
                          <a:spcPts val="0"/>
                        </a:spcAft>
                      </a:pPr>
                      <a:r>
                        <a:rPr lang="da-DK" sz="1000">
                          <a:latin typeface="Trebuchet MS"/>
                          <a:ea typeface="Times New Roman"/>
                          <a:cs typeface="Arial"/>
                        </a:rPr>
                        <a:t>Forsats/koblet</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rebuchet MS"/>
                          <a:ea typeface="Times New Roman"/>
                          <a:cs typeface="Arial"/>
                        </a:rPr>
                        <a:t>Gulv: ca.50 mm</a:t>
                      </a:r>
                      <a:endParaRPr lang="da-DK" sz="1100">
                        <a:latin typeface="Calibri"/>
                        <a:ea typeface="Times New Roman"/>
                        <a:cs typeface="Calibri"/>
                      </a:endParaRPr>
                    </a:p>
                    <a:p>
                      <a:pPr>
                        <a:lnSpc>
                          <a:spcPct val="115000"/>
                        </a:lnSpc>
                        <a:spcAft>
                          <a:spcPts val="0"/>
                        </a:spcAft>
                      </a:pPr>
                      <a:r>
                        <a:rPr lang="en-US" sz="1000">
                          <a:latin typeface="Trebuchet MS"/>
                          <a:ea typeface="Times New Roman"/>
                          <a:cs typeface="Arial"/>
                        </a:rPr>
                        <a:t>Hulmur: ca.75 mm</a:t>
                      </a:r>
                      <a:endParaRPr lang="da-DK" sz="1100">
                        <a:latin typeface="Calibri"/>
                        <a:ea typeface="Times New Roman"/>
                        <a:cs typeface="Calibri"/>
                      </a:endParaRPr>
                    </a:p>
                    <a:p>
                      <a:pPr>
                        <a:lnSpc>
                          <a:spcPct val="115000"/>
                        </a:lnSpc>
                        <a:spcAft>
                          <a:spcPts val="0"/>
                        </a:spcAft>
                      </a:pPr>
                      <a:r>
                        <a:rPr lang="da-DK" sz="1000">
                          <a:latin typeface="Trebuchet MS"/>
                          <a:ea typeface="Times New Roman"/>
                          <a:cs typeface="Arial"/>
                        </a:rPr>
                        <a:t>Loft: ca. 100 mm</a:t>
                      </a:r>
                      <a:endParaRPr lang="da-DK" sz="1100">
                        <a:latin typeface="Calibri"/>
                        <a:ea typeface="Times New Roman"/>
                        <a:cs typeface="Calibri"/>
                      </a:endParaRPr>
                    </a:p>
                    <a:p>
                      <a:pPr>
                        <a:lnSpc>
                          <a:spcPct val="115000"/>
                        </a:lnSpc>
                        <a:spcAft>
                          <a:spcPts val="0"/>
                        </a:spcAft>
                      </a:pPr>
                      <a:r>
                        <a:rPr lang="da-DK" sz="1000">
                          <a:latin typeface="Trebuchet MS"/>
                          <a:ea typeface="Times New Roman"/>
                          <a:cs typeface="Arial"/>
                        </a:rPr>
                        <a:t>Termoruder</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err="1">
                          <a:latin typeface="Trebuchet MS"/>
                          <a:ea typeface="Times New Roman"/>
                          <a:cs typeface="Arial"/>
                        </a:rPr>
                        <a:t>Gulv</a:t>
                      </a:r>
                      <a:r>
                        <a:rPr lang="en-US" sz="1000" dirty="0">
                          <a:latin typeface="Trebuchet MS"/>
                          <a:ea typeface="Times New Roman"/>
                          <a:cs typeface="Arial"/>
                        </a:rPr>
                        <a:t>: ca.150 mm</a:t>
                      </a:r>
                      <a:endParaRPr lang="da-DK" sz="1100" dirty="0">
                        <a:latin typeface="Calibri"/>
                        <a:ea typeface="Times New Roman"/>
                        <a:cs typeface="Calibri"/>
                      </a:endParaRPr>
                    </a:p>
                    <a:p>
                      <a:pPr>
                        <a:lnSpc>
                          <a:spcPct val="115000"/>
                        </a:lnSpc>
                        <a:spcAft>
                          <a:spcPts val="0"/>
                        </a:spcAft>
                      </a:pPr>
                      <a:r>
                        <a:rPr lang="en-US" sz="1000" dirty="0" err="1">
                          <a:latin typeface="Trebuchet MS"/>
                          <a:ea typeface="Times New Roman"/>
                          <a:cs typeface="Arial"/>
                        </a:rPr>
                        <a:t>Hulmur</a:t>
                      </a:r>
                      <a:r>
                        <a:rPr lang="en-US" sz="1000" dirty="0">
                          <a:latin typeface="Trebuchet MS"/>
                          <a:ea typeface="Times New Roman"/>
                          <a:cs typeface="Arial"/>
                        </a:rPr>
                        <a:t>: ca.100 mm</a:t>
                      </a:r>
                      <a:endParaRPr lang="da-DK" sz="1100" dirty="0">
                        <a:latin typeface="Calibri"/>
                        <a:ea typeface="Times New Roman"/>
                        <a:cs typeface="Calibri"/>
                      </a:endParaRPr>
                    </a:p>
                    <a:p>
                      <a:pPr>
                        <a:lnSpc>
                          <a:spcPct val="115000"/>
                        </a:lnSpc>
                        <a:spcAft>
                          <a:spcPts val="0"/>
                        </a:spcAft>
                      </a:pPr>
                      <a:r>
                        <a:rPr lang="da-DK" sz="1000" dirty="0">
                          <a:latin typeface="Trebuchet MS"/>
                          <a:ea typeface="Times New Roman"/>
                          <a:cs typeface="Arial"/>
                        </a:rPr>
                        <a:t>Loft: ca. 200 mm</a:t>
                      </a:r>
                      <a:endParaRPr lang="da-DK" sz="1100" dirty="0">
                        <a:latin typeface="Calibri"/>
                        <a:ea typeface="Times New Roman"/>
                        <a:cs typeface="Calibri"/>
                      </a:endParaRPr>
                    </a:p>
                    <a:p>
                      <a:pPr>
                        <a:lnSpc>
                          <a:spcPct val="115000"/>
                        </a:lnSpc>
                        <a:spcAft>
                          <a:spcPts val="0"/>
                        </a:spcAft>
                      </a:pPr>
                      <a:r>
                        <a:rPr lang="da-DK" sz="1000" dirty="0">
                          <a:latin typeface="Trebuchet MS"/>
                          <a:ea typeface="Times New Roman"/>
                          <a:cs typeface="Arial"/>
                        </a:rPr>
                        <a:t>Termoruder</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latin typeface="Trebuchet MS"/>
                          <a:ea typeface="Times New Roman"/>
                          <a:cs typeface="Arial"/>
                        </a:rPr>
                        <a:t>Gulv: ca. 200 mm</a:t>
                      </a:r>
                      <a:endParaRPr lang="da-DK" sz="1100">
                        <a:latin typeface="Calibri"/>
                        <a:ea typeface="Times New Roman"/>
                        <a:cs typeface="Calibri"/>
                      </a:endParaRPr>
                    </a:p>
                    <a:p>
                      <a:pPr>
                        <a:lnSpc>
                          <a:spcPct val="115000"/>
                        </a:lnSpc>
                        <a:spcAft>
                          <a:spcPts val="0"/>
                        </a:spcAft>
                      </a:pPr>
                      <a:r>
                        <a:rPr lang="en-US" sz="1000">
                          <a:latin typeface="Trebuchet MS"/>
                          <a:ea typeface="Times New Roman"/>
                          <a:cs typeface="Arial"/>
                        </a:rPr>
                        <a:t>Hulmur:ca. 125 mm</a:t>
                      </a:r>
                      <a:endParaRPr lang="da-DK" sz="1100">
                        <a:latin typeface="Calibri"/>
                        <a:ea typeface="Times New Roman"/>
                        <a:cs typeface="Calibri"/>
                      </a:endParaRPr>
                    </a:p>
                    <a:p>
                      <a:pPr>
                        <a:lnSpc>
                          <a:spcPct val="115000"/>
                        </a:lnSpc>
                        <a:spcAft>
                          <a:spcPts val="0"/>
                        </a:spcAft>
                      </a:pPr>
                      <a:r>
                        <a:rPr lang="da-DK" sz="1000">
                          <a:latin typeface="Trebuchet MS"/>
                          <a:ea typeface="Times New Roman"/>
                          <a:cs typeface="Arial"/>
                        </a:rPr>
                        <a:t>Loft: ca. 250 mm</a:t>
                      </a:r>
                      <a:endParaRPr lang="da-DK" sz="1100">
                        <a:latin typeface="Calibri"/>
                        <a:ea typeface="Times New Roman"/>
                        <a:cs typeface="Calibri"/>
                      </a:endParaRPr>
                    </a:p>
                    <a:p>
                      <a:pPr>
                        <a:lnSpc>
                          <a:spcPct val="115000"/>
                        </a:lnSpc>
                        <a:spcAft>
                          <a:spcPts val="0"/>
                        </a:spcAft>
                      </a:pPr>
                      <a:r>
                        <a:rPr lang="da-DK" sz="1000">
                          <a:latin typeface="Trebuchet MS"/>
                          <a:ea typeface="Times New Roman"/>
                          <a:cs typeface="Arial"/>
                        </a:rPr>
                        <a:t>Energiruder</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8503">
                <a:tc rowSpan="4">
                  <a:txBody>
                    <a:bodyPr/>
                    <a:lstStyle/>
                    <a:p>
                      <a:pPr algn="ctr">
                        <a:lnSpc>
                          <a:spcPct val="115000"/>
                        </a:lnSpc>
                        <a:spcAft>
                          <a:spcPts val="0"/>
                        </a:spcAft>
                      </a:pPr>
                      <a:r>
                        <a:rPr lang="da-DK" sz="1000" b="1">
                          <a:latin typeface="Trebuchet MS"/>
                          <a:ea typeface="Times New Roman"/>
                          <a:cs typeface="Arial"/>
                        </a:rPr>
                        <a:t>Oliekedel før 1977</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b="1">
                          <a:latin typeface="Trebuchet MS"/>
                          <a:ea typeface="Times New Roman"/>
                          <a:cs typeface="Arial"/>
                        </a:rPr>
                        <a:t>Areal m</a:t>
                      </a:r>
                      <a:r>
                        <a:rPr lang="da-DK" sz="1000" b="1" baseline="30000">
                          <a:latin typeface="Trebuchet MS"/>
                          <a:ea typeface="Times New Roman"/>
                          <a:cs typeface="Arial"/>
                        </a:rPr>
                        <a:t>2</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da-DK" sz="1000" b="1">
                          <a:latin typeface="Trebuchet MS"/>
                          <a:ea typeface="Times New Roman"/>
                          <a:cs typeface="Arial"/>
                        </a:rPr>
                        <a:t>                             Energibesparelse i kWh/år</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4"/>
                  </a:ext>
                </a:extLst>
              </a:tr>
              <a:tr h="248503">
                <a:tc vMerge="1">
                  <a:txBody>
                    <a:bodyPr/>
                    <a:lstStyle/>
                    <a:p>
                      <a:endParaRPr lang="da-DK"/>
                    </a:p>
                  </a:txBody>
                  <a:tcPr/>
                </a:tc>
                <a:tc>
                  <a:txBody>
                    <a:bodyPr/>
                    <a:lstStyle/>
                    <a:p>
                      <a:pPr algn="ctr">
                        <a:lnSpc>
                          <a:spcPct val="115000"/>
                        </a:lnSpc>
                        <a:spcAft>
                          <a:spcPts val="0"/>
                        </a:spcAft>
                      </a:pPr>
                      <a:r>
                        <a:rPr lang="da-DK" sz="1000">
                          <a:latin typeface="Trebuchet MS"/>
                          <a:ea typeface="Times New Roman"/>
                          <a:cs typeface="Arial"/>
                        </a:rPr>
                        <a:t>100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26.000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23.700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17.900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13.400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8503">
                <a:tc vMerge="1">
                  <a:txBody>
                    <a:bodyPr/>
                    <a:lstStyle/>
                    <a:p>
                      <a:endParaRPr lang="da-DK"/>
                    </a:p>
                  </a:txBody>
                  <a:tcPr/>
                </a:tc>
                <a:tc>
                  <a:txBody>
                    <a:bodyPr/>
                    <a:lstStyle/>
                    <a:p>
                      <a:pPr algn="ctr">
                        <a:lnSpc>
                          <a:spcPct val="115000"/>
                        </a:lnSpc>
                        <a:spcAft>
                          <a:spcPts val="0"/>
                        </a:spcAft>
                      </a:pPr>
                      <a:r>
                        <a:rPr lang="da-DK" sz="1000">
                          <a:latin typeface="Trebuchet MS"/>
                          <a:ea typeface="Times New Roman"/>
                          <a:cs typeface="Arial"/>
                        </a:rPr>
                        <a:t>140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31.800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26.900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19.500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13.700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8503">
                <a:tc vMerge="1">
                  <a:txBody>
                    <a:bodyPr/>
                    <a:lstStyle/>
                    <a:p>
                      <a:endParaRPr lang="da-DK"/>
                    </a:p>
                  </a:txBody>
                  <a:tcPr/>
                </a:tc>
                <a:tc>
                  <a:txBody>
                    <a:bodyPr/>
                    <a:lstStyle/>
                    <a:p>
                      <a:pPr algn="ctr">
                        <a:lnSpc>
                          <a:spcPct val="115000"/>
                        </a:lnSpc>
                        <a:spcAft>
                          <a:spcPts val="0"/>
                        </a:spcAft>
                      </a:pPr>
                      <a:r>
                        <a:rPr lang="da-DK" sz="1000">
                          <a:latin typeface="Trebuchet MS"/>
                          <a:ea typeface="Times New Roman"/>
                          <a:cs typeface="Arial"/>
                        </a:rPr>
                        <a:t>180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37.500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31.200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21.800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15.000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8503">
                <a:tc rowSpan="3">
                  <a:txBody>
                    <a:bodyPr/>
                    <a:lstStyle/>
                    <a:p>
                      <a:pPr algn="ctr">
                        <a:lnSpc>
                          <a:spcPct val="115000"/>
                        </a:lnSpc>
                        <a:spcAft>
                          <a:spcPts val="0"/>
                        </a:spcAft>
                      </a:pPr>
                      <a:r>
                        <a:rPr lang="da-DK" sz="1000" b="1">
                          <a:latin typeface="Trebuchet MS"/>
                          <a:ea typeface="Times New Roman"/>
                          <a:cs typeface="Arial"/>
                        </a:rPr>
                        <a:t>Oliekedel efter 1977</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19.400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dirty="0">
                          <a:latin typeface="Trebuchet MS"/>
                          <a:ea typeface="Times New Roman"/>
                          <a:cs typeface="Arial"/>
                        </a:rPr>
                        <a:t>17.100</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11.500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8.300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8503">
                <a:tc vMerge="1">
                  <a:txBody>
                    <a:bodyPr/>
                    <a:lstStyle/>
                    <a:p>
                      <a:endParaRPr lang="da-DK"/>
                    </a:p>
                  </a:txBody>
                  <a:tcPr/>
                </a:tc>
                <a:tc>
                  <a:txBody>
                    <a:bodyPr/>
                    <a:lstStyle/>
                    <a:p>
                      <a:pPr algn="ctr">
                        <a:lnSpc>
                          <a:spcPct val="115000"/>
                        </a:lnSpc>
                        <a:spcAft>
                          <a:spcPts val="0"/>
                        </a:spcAft>
                      </a:pPr>
                      <a:r>
                        <a:rPr lang="da-DK" sz="1000">
                          <a:latin typeface="Trebuchet MS"/>
                          <a:ea typeface="Times New Roman"/>
                          <a:cs typeface="Arial"/>
                        </a:rPr>
                        <a:t>140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24.900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dirty="0">
                          <a:latin typeface="Trebuchet MS"/>
                          <a:ea typeface="Times New Roman"/>
                          <a:cs typeface="Arial"/>
                        </a:rPr>
                        <a:t>20.200</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dirty="0">
                          <a:latin typeface="Trebuchet MS"/>
                          <a:ea typeface="Times New Roman"/>
                          <a:cs typeface="Arial"/>
                        </a:rPr>
                        <a:t>13.100</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8.600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8503">
                <a:tc vMerge="1">
                  <a:txBody>
                    <a:bodyPr/>
                    <a:lstStyle/>
                    <a:p>
                      <a:endParaRPr lang="da-DK"/>
                    </a:p>
                  </a:txBody>
                  <a:tcPr/>
                </a:tc>
                <a:tc>
                  <a:txBody>
                    <a:bodyPr/>
                    <a:lstStyle/>
                    <a:p>
                      <a:pPr algn="ctr">
                        <a:lnSpc>
                          <a:spcPct val="115000"/>
                        </a:lnSpc>
                        <a:spcAft>
                          <a:spcPts val="0"/>
                        </a:spcAft>
                      </a:pPr>
                      <a:r>
                        <a:rPr lang="da-DK" sz="1000">
                          <a:latin typeface="Trebuchet MS"/>
                          <a:ea typeface="Times New Roman"/>
                          <a:cs typeface="Arial"/>
                        </a:rPr>
                        <a:t>180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30.500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24.400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15.300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9.800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8503">
                <a:tc rowSpan="3">
                  <a:txBody>
                    <a:bodyPr/>
                    <a:lstStyle/>
                    <a:p>
                      <a:pPr algn="ctr">
                        <a:lnSpc>
                          <a:spcPct val="115000"/>
                        </a:lnSpc>
                        <a:spcAft>
                          <a:spcPts val="0"/>
                        </a:spcAft>
                      </a:pPr>
                      <a:r>
                        <a:rPr lang="da-DK" sz="1000" b="1">
                          <a:latin typeface="Trebuchet MS"/>
                          <a:ea typeface="Times New Roman"/>
                          <a:cs typeface="Arial"/>
                        </a:rPr>
                        <a:t>Gaskedel åben forbrænding</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20.300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18.000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12.200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8.900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8503">
                <a:tc vMerge="1">
                  <a:txBody>
                    <a:bodyPr/>
                    <a:lstStyle/>
                    <a:p>
                      <a:endParaRPr lang="da-DK"/>
                    </a:p>
                  </a:txBody>
                  <a:tcPr/>
                </a:tc>
                <a:tc>
                  <a:txBody>
                    <a:bodyPr/>
                    <a:lstStyle/>
                    <a:p>
                      <a:pPr algn="ctr">
                        <a:lnSpc>
                          <a:spcPct val="115000"/>
                        </a:lnSpc>
                        <a:spcAft>
                          <a:spcPts val="0"/>
                        </a:spcAft>
                      </a:pPr>
                      <a:r>
                        <a:rPr lang="da-DK" sz="1000">
                          <a:latin typeface="Trebuchet MS"/>
                          <a:ea typeface="Times New Roman"/>
                          <a:cs typeface="Arial"/>
                        </a:rPr>
                        <a:t>140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26.000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21.200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13.900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9.200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8828">
                <a:tc vMerge="1">
                  <a:txBody>
                    <a:bodyPr/>
                    <a:lstStyle/>
                    <a:p>
                      <a:endParaRPr lang="da-DK"/>
                    </a:p>
                  </a:txBody>
                  <a:tcPr/>
                </a:tc>
                <a:tc>
                  <a:txBody>
                    <a:bodyPr/>
                    <a:lstStyle/>
                    <a:p>
                      <a:pPr algn="ctr">
                        <a:lnSpc>
                          <a:spcPct val="115000"/>
                        </a:lnSpc>
                        <a:spcAft>
                          <a:spcPts val="0"/>
                        </a:spcAft>
                      </a:pPr>
                      <a:r>
                        <a:rPr lang="da-DK" sz="1000" dirty="0">
                          <a:latin typeface="Trebuchet MS"/>
                          <a:ea typeface="Times New Roman"/>
                          <a:cs typeface="Arial"/>
                        </a:rPr>
                        <a:t>180</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31.700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25.500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16.200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10.400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8503">
                <a:tc rowSpan="3">
                  <a:txBody>
                    <a:bodyPr/>
                    <a:lstStyle/>
                    <a:p>
                      <a:pPr algn="ctr">
                        <a:lnSpc>
                          <a:spcPct val="115000"/>
                        </a:lnSpc>
                        <a:spcAft>
                          <a:spcPts val="0"/>
                        </a:spcAft>
                      </a:pPr>
                      <a:r>
                        <a:rPr lang="da-DK" sz="1000" b="1">
                          <a:latin typeface="Trebuchet MS"/>
                          <a:ea typeface="Times New Roman"/>
                          <a:cs typeface="Arial"/>
                        </a:rPr>
                        <a:t>Gaskedel lukket forbrænding</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17.800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15.600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10.200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dirty="0">
                          <a:latin typeface="Trebuchet MS"/>
                          <a:ea typeface="Times New Roman"/>
                          <a:cs typeface="Arial"/>
                        </a:rPr>
                        <a:t>7.300</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8503">
                <a:tc vMerge="1">
                  <a:txBody>
                    <a:bodyPr/>
                    <a:lstStyle/>
                    <a:p>
                      <a:endParaRPr lang="da-DK"/>
                    </a:p>
                  </a:txBody>
                  <a:tcPr/>
                </a:tc>
                <a:tc>
                  <a:txBody>
                    <a:bodyPr/>
                    <a:lstStyle/>
                    <a:p>
                      <a:pPr algn="ctr">
                        <a:lnSpc>
                          <a:spcPct val="115000"/>
                        </a:lnSpc>
                        <a:spcAft>
                          <a:spcPts val="0"/>
                        </a:spcAft>
                      </a:pPr>
                      <a:r>
                        <a:rPr lang="da-DK" sz="1000" dirty="0">
                          <a:latin typeface="Trebuchet MS"/>
                          <a:ea typeface="Times New Roman"/>
                          <a:cs typeface="Arial"/>
                        </a:rPr>
                        <a:t>140</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23.200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18.700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11.800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7.600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8503">
                <a:tc vMerge="1">
                  <a:txBody>
                    <a:bodyPr/>
                    <a:lstStyle/>
                    <a:p>
                      <a:endParaRPr lang="da-DK"/>
                    </a:p>
                  </a:txBody>
                  <a:tcPr/>
                </a:tc>
                <a:tc>
                  <a:txBody>
                    <a:bodyPr/>
                    <a:lstStyle/>
                    <a:p>
                      <a:pPr algn="ctr">
                        <a:lnSpc>
                          <a:spcPct val="115000"/>
                        </a:lnSpc>
                        <a:spcAft>
                          <a:spcPts val="0"/>
                        </a:spcAft>
                      </a:pPr>
                      <a:r>
                        <a:rPr lang="da-DK" sz="1000" dirty="0">
                          <a:latin typeface="Trebuchet MS"/>
                          <a:ea typeface="Times New Roman"/>
                          <a:cs typeface="Arial"/>
                        </a:rPr>
                        <a:t>180</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28.700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22.800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a:latin typeface="Trebuchet MS"/>
                          <a:ea typeface="Times New Roman"/>
                          <a:cs typeface="Arial"/>
                        </a:rPr>
                        <a:t>13.900</a:t>
                      </a:r>
                      <a:endParaRPr lang="da-DK" sz="110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000" dirty="0">
                          <a:latin typeface="Trebuchet MS"/>
                          <a:ea typeface="Times New Roman"/>
                          <a:cs typeface="Arial"/>
                        </a:rPr>
                        <a:t>8.800</a:t>
                      </a:r>
                      <a:endParaRPr lang="da-DK" sz="1100" dirty="0">
                        <a:latin typeface="Calibri"/>
                        <a:ea typeface="Times New Roman"/>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3075" name="AutoShape 3"/>
          <p:cNvSpPr>
            <a:spLocks noChangeShapeType="1"/>
          </p:cNvSpPr>
          <p:nvPr/>
        </p:nvSpPr>
        <p:spPr bwMode="auto">
          <a:xfrm>
            <a:off x="2290764" y="70471"/>
            <a:ext cx="325437" cy="0"/>
          </a:xfrm>
          <a:prstGeom prst="straightConnector1">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3074" name="Oval 2"/>
          <p:cNvSpPr>
            <a:spLocks noChangeArrowheads="1"/>
          </p:cNvSpPr>
          <p:nvPr/>
        </p:nvSpPr>
        <p:spPr bwMode="auto">
          <a:xfrm>
            <a:off x="5735961" y="4067546"/>
            <a:ext cx="1119187" cy="188912"/>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3076" name="AutoShape 4"/>
          <p:cNvSpPr>
            <a:spLocks noChangeShapeType="1"/>
          </p:cNvSpPr>
          <p:nvPr/>
        </p:nvSpPr>
        <p:spPr bwMode="auto">
          <a:xfrm>
            <a:off x="2487613" y="-51767"/>
            <a:ext cx="0" cy="306388"/>
          </a:xfrm>
          <a:prstGeom prst="straightConnector1">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da-DK"/>
          </a:p>
        </p:txBody>
      </p:sp>
      <p:sp>
        <p:nvSpPr>
          <p:cNvPr id="3073" name="Oval 1"/>
          <p:cNvSpPr>
            <a:spLocks noChangeArrowheads="1"/>
          </p:cNvSpPr>
          <p:nvPr/>
        </p:nvSpPr>
        <p:spPr bwMode="auto">
          <a:xfrm>
            <a:off x="7104112" y="4067547"/>
            <a:ext cx="1119188" cy="188913"/>
          </a:xfrm>
          <a:prstGeom prst="ellipse">
            <a:avLst/>
          </a:prstGeom>
          <a:solidFill>
            <a:srgbClr val="FFFFFF">
              <a:alpha val="0"/>
            </a:srgbClr>
          </a:solidFill>
          <a:ln w="1905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da-DK"/>
          </a:p>
        </p:txBody>
      </p:sp>
      <p:sp>
        <p:nvSpPr>
          <p:cNvPr id="3077" name="Rectangle 5"/>
          <p:cNvSpPr>
            <a:spLocks noChangeArrowheads="1"/>
          </p:cNvSpPr>
          <p:nvPr/>
        </p:nvSpPr>
        <p:spPr bwMode="auto">
          <a:xfrm>
            <a:off x="1524001" y="-5545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da-DK">
              <a:latin typeface="Arial" pitchFamily="34" charset="0"/>
            </a:endParaRPr>
          </a:p>
        </p:txBody>
      </p:sp>
      <p:sp>
        <p:nvSpPr>
          <p:cNvPr id="3" name="Tekstfelt 2">
            <a:extLst>
              <a:ext uri="{FF2B5EF4-FFF2-40B4-BE49-F238E27FC236}">
                <a16:creationId xmlns:a16="http://schemas.microsoft.com/office/drawing/2014/main" id="{EC4ACC7A-ED4C-4B6F-8DBE-4FEBADC8ABBF}"/>
              </a:ext>
            </a:extLst>
          </p:cNvPr>
          <p:cNvSpPr txBox="1"/>
          <p:nvPr/>
        </p:nvSpPr>
        <p:spPr>
          <a:xfrm>
            <a:off x="1843413" y="6220960"/>
            <a:ext cx="8052148" cy="646331"/>
          </a:xfrm>
          <a:prstGeom prst="rect">
            <a:avLst/>
          </a:prstGeom>
          <a:noFill/>
        </p:spPr>
        <p:txBody>
          <a:bodyPr wrap="square" rtlCol="0">
            <a:spAutoFit/>
          </a:bodyPr>
          <a:lstStyle/>
          <a:p>
            <a:r>
              <a:rPr lang="da-DK" dirty="0">
                <a:hlinkClick r:id="rId3"/>
              </a:rPr>
              <a:t>https://www.byggeriogenergi.dk/media/2186/konvertering-til-luft-vandvarmepumpe_ok.pdf</a:t>
            </a:r>
            <a:endParaRPr lang="da-DK" dirty="0"/>
          </a:p>
        </p:txBody>
      </p:sp>
    </p:spTree>
    <p:extLst>
      <p:ext uri="{BB962C8B-B14F-4D97-AF65-F5344CB8AC3E}">
        <p14:creationId xmlns:p14="http://schemas.microsoft.com/office/powerpoint/2010/main" val="3722918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Yderligere info – se bagpå energiløsningen</a:t>
            </a:r>
          </a:p>
        </p:txBody>
      </p:sp>
      <p:sp>
        <p:nvSpPr>
          <p:cNvPr id="3" name="Pladsholder til indhold 2"/>
          <p:cNvSpPr>
            <a:spLocks noGrp="1"/>
          </p:cNvSpPr>
          <p:nvPr>
            <p:ph idx="1"/>
          </p:nvPr>
        </p:nvSpPr>
        <p:spPr/>
        <p:txBody>
          <a:bodyPr>
            <a:normAutofit fontScale="40000" lnSpcReduction="20000"/>
          </a:bodyPr>
          <a:lstStyle/>
          <a:p>
            <a:r>
              <a:rPr lang="da-DK" b="1" dirty="0"/>
              <a:t>Yderligere information</a:t>
            </a:r>
          </a:p>
          <a:p>
            <a:r>
              <a:rPr lang="da-DK" dirty="0"/>
              <a:t>Informationsside om varmepumper:</a:t>
            </a:r>
          </a:p>
          <a:p>
            <a:r>
              <a:rPr lang="da-DK" dirty="0"/>
              <a:t>www.varmepumpeinfo.dk</a:t>
            </a:r>
          </a:p>
          <a:p>
            <a:r>
              <a:rPr lang="da-DK" dirty="0"/>
              <a:t>Liste over godkendte varmepumper fra</a:t>
            </a:r>
          </a:p>
          <a:p>
            <a:r>
              <a:rPr lang="da-DK" dirty="0"/>
              <a:t>Energistyrelsen:</a:t>
            </a:r>
          </a:p>
          <a:p>
            <a:r>
              <a:rPr lang="da-DK" dirty="0"/>
              <a:t>http://www.ens.dk/forbruger/vaerktoejer/</a:t>
            </a:r>
          </a:p>
          <a:p>
            <a:r>
              <a:rPr lang="da-DK" dirty="0"/>
              <a:t>produktlister/varmepumper/find-luft-til-vandvarmepumpe</a:t>
            </a:r>
          </a:p>
          <a:p>
            <a:r>
              <a:rPr lang="da-DK" dirty="0"/>
              <a:t>Miljøstyrelsen − EU-forordning nr. 303:</a:t>
            </a:r>
          </a:p>
          <a:p>
            <a:r>
              <a:rPr lang="da-DK" dirty="0"/>
              <a:t>www.mst.dk/NR/rdonlyres/309AE442-99B3-47E2-</a:t>
            </a:r>
          </a:p>
          <a:p>
            <a:r>
              <a:rPr lang="da-DK" dirty="0"/>
              <a:t>8F3B-9EB4DC12DDD5/0/303_2008EF.pdf</a:t>
            </a:r>
          </a:p>
          <a:p>
            <a:r>
              <a:rPr lang="da-DK" dirty="0"/>
              <a:t>AT-bekendtgørelse om anvendelse af trykbærende</a:t>
            </a:r>
          </a:p>
          <a:p>
            <a:r>
              <a:rPr lang="da-DK" dirty="0"/>
              <a:t>udstyr:</a:t>
            </a:r>
          </a:p>
          <a:p>
            <a:r>
              <a:rPr lang="da-DK" dirty="0"/>
              <a:t>https://www.retsinformation.dk/Forms/R0710.</a:t>
            </a:r>
          </a:p>
          <a:p>
            <a:r>
              <a:rPr lang="da-DK" dirty="0" err="1"/>
              <a:t>aspx?id</a:t>
            </a:r>
            <a:r>
              <a:rPr lang="da-DK" dirty="0"/>
              <a:t>=31045</a:t>
            </a:r>
          </a:p>
          <a:p>
            <a:r>
              <a:rPr lang="da-DK" dirty="0"/>
              <a:t>Energistyrelsens støjberegner:</a:t>
            </a:r>
          </a:p>
          <a:p>
            <a:r>
              <a:rPr lang="da-DK" dirty="0"/>
              <a:t>http://www.ens.dk/forbrug-besparelser/byggerietsenergiforbrug/</a:t>
            </a:r>
          </a:p>
          <a:p>
            <a:r>
              <a:rPr lang="da-DK" dirty="0"/>
              <a:t>varmepumper/</a:t>
            </a:r>
            <a:r>
              <a:rPr lang="da-DK" dirty="0" err="1"/>
              <a:t>stojberegner</a:t>
            </a:r>
            <a:endParaRPr lang="da-DK" dirty="0"/>
          </a:p>
        </p:txBody>
      </p:sp>
      <p:sp>
        <p:nvSpPr>
          <p:cNvPr id="5" name="Tekstfelt 4">
            <a:extLst>
              <a:ext uri="{FF2B5EF4-FFF2-40B4-BE49-F238E27FC236}">
                <a16:creationId xmlns:a16="http://schemas.microsoft.com/office/drawing/2014/main" id="{6AB5E32B-CDD7-47AF-BD14-5052F2189D0E}"/>
              </a:ext>
            </a:extLst>
          </p:cNvPr>
          <p:cNvSpPr txBox="1"/>
          <p:nvPr/>
        </p:nvSpPr>
        <p:spPr>
          <a:xfrm>
            <a:off x="4549036" y="1690688"/>
            <a:ext cx="8052148" cy="646331"/>
          </a:xfrm>
          <a:prstGeom prst="rect">
            <a:avLst/>
          </a:prstGeom>
          <a:noFill/>
        </p:spPr>
        <p:txBody>
          <a:bodyPr wrap="square" rtlCol="0">
            <a:spAutoFit/>
          </a:bodyPr>
          <a:lstStyle/>
          <a:p>
            <a:r>
              <a:rPr lang="da-DK" dirty="0">
                <a:hlinkClick r:id="rId3"/>
              </a:rPr>
              <a:t>https://www.byggeriogenergi.dk/media/2186/konvertering-til-luft-vandvarmepumpe_ok.pdf</a:t>
            </a:r>
            <a:endParaRPr lang="da-DK" dirty="0"/>
          </a:p>
        </p:txBody>
      </p:sp>
    </p:spTree>
    <p:extLst>
      <p:ext uri="{BB962C8B-B14F-4D97-AF65-F5344CB8AC3E}">
        <p14:creationId xmlns:p14="http://schemas.microsoft.com/office/powerpoint/2010/main" val="1697686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480381"/>
          </a:xfrm>
        </p:spPr>
        <p:txBody>
          <a:bodyPr>
            <a:normAutofit fontScale="90000"/>
          </a:bodyPr>
          <a:lstStyle/>
          <a:p>
            <a:r>
              <a:rPr lang="da-DK" dirty="0"/>
              <a:t>Luft-luft-varmepumpe</a:t>
            </a:r>
          </a:p>
        </p:txBody>
      </p:sp>
      <p:sp>
        <p:nvSpPr>
          <p:cNvPr id="3" name="Pladsholder til indhold 2"/>
          <p:cNvSpPr>
            <a:spLocks noGrp="1"/>
          </p:cNvSpPr>
          <p:nvPr>
            <p:ph idx="1"/>
          </p:nvPr>
        </p:nvSpPr>
        <p:spPr>
          <a:xfrm>
            <a:off x="506116" y="1188258"/>
            <a:ext cx="4034425" cy="2896687"/>
          </a:xfrm>
        </p:spPr>
        <p:txBody>
          <a:bodyPr>
            <a:normAutofit lnSpcReduction="10000"/>
          </a:bodyPr>
          <a:lstStyle/>
          <a:p>
            <a:r>
              <a:rPr lang="da-DK" sz="2400" dirty="0"/>
              <a:t>Til sommerhuse</a:t>
            </a:r>
          </a:p>
          <a:p>
            <a:pPr marL="0" indent="0">
              <a:buNone/>
            </a:pPr>
            <a:r>
              <a:rPr lang="da-DK" sz="2400" dirty="0"/>
              <a:t>I helårshuse kan luft-luft-varmepumpe være et supplement</a:t>
            </a:r>
          </a:p>
          <a:p>
            <a:r>
              <a:rPr lang="da-DK" sz="2400" dirty="0"/>
              <a:t>resten dækkes med elvarme (eller brændeovne)</a:t>
            </a:r>
          </a:p>
          <a:p>
            <a:r>
              <a:rPr lang="da-DK" sz="2400" dirty="0"/>
              <a:t>Eller  </a:t>
            </a:r>
            <a:r>
              <a:rPr lang="da-DK" sz="2400" dirty="0" err="1"/>
              <a:t>multi</a:t>
            </a:r>
            <a:r>
              <a:rPr lang="da-DK" sz="2400" dirty="0"/>
              <a:t>-splitanlæg, hvor der er flere inde-dele</a:t>
            </a:r>
          </a:p>
          <a:p>
            <a:pPr marL="0" indent="0">
              <a:buNone/>
            </a:pPr>
            <a:endParaRPr lang="da-DK" dirty="0"/>
          </a:p>
        </p:txBody>
      </p:sp>
      <p:pic>
        <p:nvPicPr>
          <p:cNvPr id="2066" name="Picture 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4343" y="1390389"/>
            <a:ext cx="7375547" cy="541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lede 7">
            <a:extLst>
              <a:ext uri="{FF2B5EF4-FFF2-40B4-BE49-F238E27FC236}">
                <a16:creationId xmlns:a16="http://schemas.microsoft.com/office/drawing/2014/main" id="{3B1BB13E-53ED-4922-826F-089DB6EDF8C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56036"/>
          <a:stretch>
            <a:fillRect/>
          </a:stretch>
        </p:blipFill>
        <p:spPr bwMode="auto">
          <a:xfrm>
            <a:off x="182110" y="4246972"/>
            <a:ext cx="4475594" cy="1765522"/>
          </a:xfrm>
          <a:prstGeom prst="rect">
            <a:avLst/>
          </a:prstGeom>
          <a:noFill/>
          <a:ln w="9525">
            <a:noFill/>
            <a:miter lim="800000"/>
            <a:headEnd/>
            <a:tailEnd/>
          </a:ln>
        </p:spPr>
      </p:pic>
    </p:spTree>
    <p:extLst>
      <p:ext uri="{BB962C8B-B14F-4D97-AF65-F5344CB8AC3E}">
        <p14:creationId xmlns:p14="http://schemas.microsoft.com/office/powerpoint/2010/main" val="387081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04D5-525B-42B0-B9BC-A567F0A07900}"/>
              </a:ext>
            </a:extLst>
          </p:cNvPr>
          <p:cNvSpPr>
            <a:spLocks noGrp="1"/>
          </p:cNvSpPr>
          <p:nvPr>
            <p:ph type="title"/>
          </p:nvPr>
        </p:nvSpPr>
        <p:spPr/>
        <p:txBody>
          <a:bodyPr/>
          <a:lstStyle/>
          <a:p>
            <a:r>
              <a:rPr lang="da-DK" dirty="0"/>
              <a:t>Salgstal fra Energistyrelsens varmepumpestatistik</a:t>
            </a:r>
          </a:p>
        </p:txBody>
      </p:sp>
      <p:graphicFrame>
        <p:nvGraphicFramePr>
          <p:cNvPr id="4" name="Table 4">
            <a:extLst>
              <a:ext uri="{FF2B5EF4-FFF2-40B4-BE49-F238E27FC236}">
                <a16:creationId xmlns:a16="http://schemas.microsoft.com/office/drawing/2014/main" id="{74D10CEA-36A2-49F6-B2C3-0252C94BAD2D}"/>
              </a:ext>
            </a:extLst>
          </p:cNvPr>
          <p:cNvGraphicFramePr>
            <a:graphicFrameLocks noGrp="1"/>
          </p:cNvGraphicFramePr>
          <p:nvPr>
            <p:ph sz="quarter" idx="10"/>
          </p:nvPr>
        </p:nvGraphicFramePr>
        <p:xfrm>
          <a:off x="379961" y="2336799"/>
          <a:ext cx="11086549" cy="2332952"/>
        </p:xfrm>
        <a:graphic>
          <a:graphicData uri="http://schemas.openxmlformats.org/drawingml/2006/table">
            <a:tbl>
              <a:tblPr firstRow="1" bandRow="1">
                <a:tableStyleId>{5C22544A-7EE6-4342-B048-85BDC9FD1C3A}</a:tableStyleId>
              </a:tblPr>
              <a:tblGrid>
                <a:gridCol w="4023268">
                  <a:extLst>
                    <a:ext uri="{9D8B030D-6E8A-4147-A177-3AD203B41FA5}">
                      <a16:colId xmlns:a16="http://schemas.microsoft.com/office/drawing/2014/main" val="1532626789"/>
                    </a:ext>
                  </a:extLst>
                </a:gridCol>
                <a:gridCol w="1309958">
                  <a:extLst>
                    <a:ext uri="{9D8B030D-6E8A-4147-A177-3AD203B41FA5}">
                      <a16:colId xmlns:a16="http://schemas.microsoft.com/office/drawing/2014/main" val="1554353615"/>
                    </a:ext>
                  </a:extLst>
                </a:gridCol>
                <a:gridCol w="1352909">
                  <a:extLst>
                    <a:ext uri="{9D8B030D-6E8A-4147-A177-3AD203B41FA5}">
                      <a16:colId xmlns:a16="http://schemas.microsoft.com/office/drawing/2014/main" val="1180150594"/>
                    </a:ext>
                  </a:extLst>
                </a:gridCol>
                <a:gridCol w="1438807">
                  <a:extLst>
                    <a:ext uri="{9D8B030D-6E8A-4147-A177-3AD203B41FA5}">
                      <a16:colId xmlns:a16="http://schemas.microsoft.com/office/drawing/2014/main" val="553285748"/>
                    </a:ext>
                  </a:extLst>
                </a:gridCol>
                <a:gridCol w="1113849">
                  <a:extLst>
                    <a:ext uri="{9D8B030D-6E8A-4147-A177-3AD203B41FA5}">
                      <a16:colId xmlns:a16="http://schemas.microsoft.com/office/drawing/2014/main" val="4138094202"/>
                    </a:ext>
                  </a:extLst>
                </a:gridCol>
                <a:gridCol w="1847758">
                  <a:extLst>
                    <a:ext uri="{9D8B030D-6E8A-4147-A177-3AD203B41FA5}">
                      <a16:colId xmlns:a16="http://schemas.microsoft.com/office/drawing/2014/main" val="2946750178"/>
                    </a:ext>
                  </a:extLst>
                </a:gridCol>
              </a:tblGrid>
              <a:tr h="583238">
                <a:tc>
                  <a:txBody>
                    <a:bodyPr/>
                    <a:lstStyle/>
                    <a:p>
                      <a:pPr algn="ctr" fontAlgn="b"/>
                      <a:r>
                        <a:rPr lang="da-DK" sz="1800" b="1" u="none" strike="noStrike" dirty="0">
                          <a:solidFill>
                            <a:schemeClr val="bg1"/>
                          </a:solidFill>
                          <a:effectLst/>
                        </a:rPr>
                        <a:t>Antal solgte varmepumper efter type</a:t>
                      </a:r>
                      <a:endParaRPr lang="da-DK" sz="1800" b="1" i="0" u="none" strike="noStrike" dirty="0">
                        <a:solidFill>
                          <a:schemeClr val="bg1"/>
                        </a:solidFill>
                        <a:effectLst/>
                        <a:latin typeface="Open Sans" panose="020B0606030504020204" pitchFamily="34" charset="0"/>
                      </a:endParaRPr>
                    </a:p>
                  </a:txBody>
                  <a:tcPr marL="9525" marR="9525" marT="9525" marB="0" anchor="ctr"/>
                </a:tc>
                <a:tc>
                  <a:txBody>
                    <a:bodyPr/>
                    <a:lstStyle/>
                    <a:p>
                      <a:pPr algn="ctr" fontAlgn="b"/>
                      <a:r>
                        <a:rPr lang="da-DK" sz="1800" b="1" u="none" strike="noStrike">
                          <a:solidFill>
                            <a:schemeClr val="bg1"/>
                          </a:solidFill>
                          <a:effectLst/>
                        </a:rPr>
                        <a:t>2016</a:t>
                      </a:r>
                      <a:endParaRPr lang="da-DK" sz="1800" b="1" i="0" u="none" strike="noStrike">
                        <a:solidFill>
                          <a:schemeClr val="bg1"/>
                        </a:solidFill>
                        <a:effectLst/>
                        <a:latin typeface="Open Sans" panose="020B0606030504020204" pitchFamily="34" charset="0"/>
                      </a:endParaRPr>
                    </a:p>
                  </a:txBody>
                  <a:tcPr marL="9525" marR="9525" marT="9525" marB="0" anchor="ctr"/>
                </a:tc>
                <a:tc>
                  <a:txBody>
                    <a:bodyPr/>
                    <a:lstStyle/>
                    <a:p>
                      <a:pPr algn="ctr" fontAlgn="b"/>
                      <a:r>
                        <a:rPr lang="da-DK" sz="1800" b="1" u="none" strike="noStrike" dirty="0">
                          <a:solidFill>
                            <a:schemeClr val="bg1"/>
                          </a:solidFill>
                          <a:effectLst/>
                        </a:rPr>
                        <a:t>2017</a:t>
                      </a:r>
                      <a:endParaRPr lang="da-DK" sz="1800" b="1" i="0" u="none" strike="noStrike" dirty="0">
                        <a:solidFill>
                          <a:schemeClr val="bg1"/>
                        </a:solidFill>
                        <a:effectLst/>
                        <a:latin typeface="Open Sans" panose="020B0606030504020204" pitchFamily="34" charset="0"/>
                      </a:endParaRPr>
                    </a:p>
                  </a:txBody>
                  <a:tcPr marL="9525" marR="9525" marT="9525" marB="0" anchor="ctr"/>
                </a:tc>
                <a:tc>
                  <a:txBody>
                    <a:bodyPr/>
                    <a:lstStyle/>
                    <a:p>
                      <a:pPr algn="ctr" fontAlgn="b"/>
                      <a:r>
                        <a:rPr lang="da-DK" sz="1800" b="1" u="none" strike="noStrike">
                          <a:solidFill>
                            <a:schemeClr val="bg1"/>
                          </a:solidFill>
                          <a:effectLst/>
                        </a:rPr>
                        <a:t>2018</a:t>
                      </a:r>
                      <a:endParaRPr lang="da-DK" sz="1800" b="1" i="0" u="none" strike="noStrike">
                        <a:solidFill>
                          <a:schemeClr val="bg1"/>
                        </a:solidFill>
                        <a:effectLst/>
                        <a:latin typeface="Open Sans" panose="020B0606030504020204" pitchFamily="34" charset="0"/>
                      </a:endParaRPr>
                    </a:p>
                  </a:txBody>
                  <a:tcPr marL="9525" marR="9525" marT="9525" marB="0" anchor="ctr"/>
                </a:tc>
                <a:tc>
                  <a:txBody>
                    <a:bodyPr/>
                    <a:lstStyle/>
                    <a:p>
                      <a:pPr algn="ctr" fontAlgn="b"/>
                      <a:r>
                        <a:rPr lang="da-DK" sz="1800" b="1" u="none" strike="noStrike" dirty="0">
                          <a:solidFill>
                            <a:schemeClr val="bg1"/>
                          </a:solidFill>
                          <a:effectLst/>
                        </a:rPr>
                        <a:t>2019</a:t>
                      </a:r>
                      <a:endParaRPr lang="da-DK" sz="1800" b="1" i="0" u="none" strike="noStrike" dirty="0">
                        <a:solidFill>
                          <a:schemeClr val="bg1"/>
                        </a:solidFill>
                        <a:effectLst/>
                        <a:latin typeface="Open Sans" panose="020B0606030504020204" pitchFamily="34" charset="0"/>
                      </a:endParaRPr>
                    </a:p>
                  </a:txBody>
                  <a:tcPr marL="9525" marR="9525" marT="9525" marB="0" anchor="ctr"/>
                </a:tc>
                <a:tc>
                  <a:txBody>
                    <a:bodyPr/>
                    <a:lstStyle/>
                    <a:p>
                      <a:pPr algn="ctr" fontAlgn="b"/>
                      <a:r>
                        <a:rPr lang="da-DK" sz="1800" b="1" u="none" strike="noStrike" dirty="0">
                          <a:solidFill>
                            <a:schemeClr val="bg1"/>
                          </a:solidFill>
                          <a:effectLst/>
                        </a:rPr>
                        <a:t>1. halvår 2020</a:t>
                      </a:r>
                      <a:endParaRPr lang="da-DK" sz="1800" b="1" i="0" u="none" strike="noStrike" dirty="0">
                        <a:solidFill>
                          <a:schemeClr val="bg1"/>
                        </a:solidFill>
                        <a:effectLst/>
                        <a:latin typeface="Open Sans" panose="020B0606030504020204" pitchFamily="34" charset="0"/>
                      </a:endParaRPr>
                    </a:p>
                  </a:txBody>
                  <a:tcPr marL="9525" marR="9525" marT="9525" marB="0" anchor="ctr"/>
                </a:tc>
                <a:extLst>
                  <a:ext uri="{0D108BD9-81ED-4DB2-BD59-A6C34878D82A}">
                    <a16:rowId xmlns:a16="http://schemas.microsoft.com/office/drawing/2014/main" val="456789702"/>
                  </a:ext>
                </a:extLst>
              </a:tr>
              <a:tr h="583238">
                <a:tc>
                  <a:txBody>
                    <a:bodyPr/>
                    <a:lstStyle/>
                    <a:p>
                      <a:pPr algn="l" fontAlgn="b"/>
                      <a:r>
                        <a:rPr lang="da-DK" sz="1800" b="0" u="none" strike="noStrike" dirty="0">
                          <a:solidFill>
                            <a:srgbClr val="000000"/>
                          </a:solidFill>
                          <a:effectLst/>
                        </a:rPr>
                        <a:t>Luft-luft</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21.396</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34.521</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37.681</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47.268</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15.061</a:t>
                      </a:r>
                      <a:endParaRPr lang="da-DK" sz="1800" b="0" i="0" u="none" strike="noStrike" dirty="0">
                        <a:solidFill>
                          <a:srgbClr val="000000"/>
                        </a:solidFill>
                        <a:effectLst/>
                        <a:latin typeface="Open Sans" panose="020B0606030504020204" pitchFamily="34" charset="0"/>
                      </a:endParaRPr>
                    </a:p>
                  </a:txBody>
                  <a:tcPr marL="9525" marR="9525" marT="9525" marB="0" anchor="ctr"/>
                </a:tc>
                <a:extLst>
                  <a:ext uri="{0D108BD9-81ED-4DB2-BD59-A6C34878D82A}">
                    <a16:rowId xmlns:a16="http://schemas.microsoft.com/office/drawing/2014/main" val="1457429004"/>
                  </a:ext>
                </a:extLst>
              </a:tr>
              <a:tr h="583238">
                <a:tc>
                  <a:txBody>
                    <a:bodyPr/>
                    <a:lstStyle/>
                    <a:p>
                      <a:pPr algn="l" fontAlgn="b"/>
                      <a:r>
                        <a:rPr lang="da-DK" sz="1800" b="0" u="none" strike="noStrike" dirty="0">
                          <a:solidFill>
                            <a:srgbClr val="000000"/>
                          </a:solidFill>
                          <a:effectLst/>
                        </a:rPr>
                        <a:t>Luft-vand og væske-vand</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6.253</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8.101</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9.713</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10.792</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6.052</a:t>
                      </a:r>
                      <a:endParaRPr lang="da-DK" sz="1800" b="0" i="0" u="none" strike="noStrike" dirty="0">
                        <a:solidFill>
                          <a:srgbClr val="000000"/>
                        </a:solidFill>
                        <a:effectLst/>
                        <a:latin typeface="Open Sans" panose="020B0606030504020204" pitchFamily="34" charset="0"/>
                      </a:endParaRPr>
                    </a:p>
                  </a:txBody>
                  <a:tcPr marL="9525" marR="9525" marT="9525" marB="0" anchor="ctr"/>
                </a:tc>
                <a:extLst>
                  <a:ext uri="{0D108BD9-81ED-4DB2-BD59-A6C34878D82A}">
                    <a16:rowId xmlns:a16="http://schemas.microsoft.com/office/drawing/2014/main" val="2991269844"/>
                  </a:ext>
                </a:extLst>
              </a:tr>
              <a:tr h="583238">
                <a:tc>
                  <a:txBody>
                    <a:bodyPr/>
                    <a:lstStyle/>
                    <a:p>
                      <a:pPr algn="l" fontAlgn="b"/>
                      <a:r>
                        <a:rPr lang="da-DK" sz="1800" b="0" u="none" strike="noStrike" dirty="0">
                          <a:solidFill>
                            <a:srgbClr val="000000"/>
                          </a:solidFill>
                          <a:effectLst/>
                        </a:rPr>
                        <a:t>i alt</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27.649</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42.622</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47.394</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58.060</a:t>
                      </a:r>
                      <a:endParaRPr lang="da-DK" sz="1800" b="0" i="0" u="none" strike="noStrike" dirty="0">
                        <a:solidFill>
                          <a:srgbClr val="000000"/>
                        </a:solidFill>
                        <a:effectLst/>
                        <a:latin typeface="Open Sans" panose="020B0606030504020204" pitchFamily="34" charset="0"/>
                      </a:endParaRPr>
                    </a:p>
                  </a:txBody>
                  <a:tcPr marL="9525" marR="9525" marT="9525" marB="0" anchor="ctr"/>
                </a:tc>
                <a:tc>
                  <a:txBody>
                    <a:bodyPr/>
                    <a:lstStyle/>
                    <a:p>
                      <a:pPr algn="ctr" fontAlgn="b"/>
                      <a:r>
                        <a:rPr lang="da-DK" sz="1800" b="0" u="none" strike="noStrike" dirty="0">
                          <a:solidFill>
                            <a:srgbClr val="000000"/>
                          </a:solidFill>
                          <a:effectLst/>
                        </a:rPr>
                        <a:t>21.113</a:t>
                      </a:r>
                      <a:endParaRPr lang="da-DK" sz="1800" b="0" i="0" u="none" strike="noStrike" dirty="0">
                        <a:solidFill>
                          <a:srgbClr val="000000"/>
                        </a:solidFill>
                        <a:effectLst/>
                        <a:latin typeface="Open Sans" panose="020B0606030504020204" pitchFamily="34" charset="0"/>
                      </a:endParaRPr>
                    </a:p>
                  </a:txBody>
                  <a:tcPr marL="9525" marR="9525" marT="9525" marB="0" anchor="ctr"/>
                </a:tc>
                <a:extLst>
                  <a:ext uri="{0D108BD9-81ED-4DB2-BD59-A6C34878D82A}">
                    <a16:rowId xmlns:a16="http://schemas.microsoft.com/office/drawing/2014/main" val="44260148"/>
                  </a:ext>
                </a:extLst>
              </a:tr>
            </a:tbl>
          </a:graphicData>
        </a:graphic>
      </p:graphicFrame>
    </p:spTree>
    <p:extLst>
      <p:ext uri="{BB962C8B-B14F-4D97-AF65-F5344CB8AC3E}">
        <p14:creationId xmlns:p14="http://schemas.microsoft.com/office/powerpoint/2010/main" val="3746944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el 1"/>
          <p:cNvSpPr>
            <a:spLocks noGrp="1"/>
          </p:cNvSpPr>
          <p:nvPr>
            <p:ph type="ctrTitle"/>
          </p:nvPr>
        </p:nvSpPr>
        <p:spPr>
          <a:xfrm>
            <a:off x="1991545" y="570035"/>
            <a:ext cx="7987725" cy="599342"/>
          </a:xfrm>
        </p:spPr>
        <p:txBody>
          <a:bodyPr/>
          <a:lstStyle/>
          <a:p>
            <a:pPr algn="l" eaLnBrk="1" hangingPunct="1"/>
            <a:r>
              <a:rPr lang="da-DK" altLang="da-DK" sz="2400" dirty="0">
                <a:latin typeface="Trebuchet MS"/>
                <a:cs typeface="Trebuchet MS"/>
              </a:rPr>
              <a:t>Luft/luft varmepumpen</a:t>
            </a:r>
          </a:p>
        </p:txBody>
      </p:sp>
      <p:sp>
        <p:nvSpPr>
          <p:cNvPr id="162819" name="Tekstboks 11"/>
          <p:cNvSpPr txBox="1">
            <a:spLocks noChangeArrowheads="1"/>
          </p:cNvSpPr>
          <p:nvPr/>
        </p:nvSpPr>
        <p:spPr bwMode="auto">
          <a:xfrm>
            <a:off x="2041282" y="1169377"/>
            <a:ext cx="8318988" cy="3859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b="1">
                <a:solidFill>
                  <a:schemeClr val="bg2"/>
                </a:solidFill>
                <a:latin typeface="Arial" panose="020B0604020202020204" pitchFamily="34" charset="0"/>
              </a:defRPr>
            </a:lvl1pPr>
            <a:lvl2pPr marL="742950" indent="-285750">
              <a:defRPr b="1">
                <a:solidFill>
                  <a:schemeClr val="bg2"/>
                </a:solidFill>
                <a:latin typeface="Arial" panose="020B0604020202020204" pitchFamily="34" charset="0"/>
              </a:defRPr>
            </a:lvl2pPr>
            <a:lvl3pPr marL="1143000" indent="-228600">
              <a:defRPr b="1">
                <a:solidFill>
                  <a:schemeClr val="bg2"/>
                </a:solidFill>
                <a:latin typeface="Arial" panose="020B0604020202020204" pitchFamily="34" charset="0"/>
              </a:defRPr>
            </a:lvl3pPr>
            <a:lvl4pPr marL="1600200" indent="-228600">
              <a:defRPr b="1">
                <a:solidFill>
                  <a:schemeClr val="bg2"/>
                </a:solidFill>
                <a:latin typeface="Arial" panose="020B0604020202020204" pitchFamily="34" charset="0"/>
              </a:defRPr>
            </a:lvl4pPr>
            <a:lvl5pPr marL="2057400" indent="-228600">
              <a:defRPr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2"/>
                </a:solidFill>
                <a:latin typeface="Arial" panose="020B0604020202020204" pitchFamily="34" charset="0"/>
              </a:defRPr>
            </a:lvl9pPr>
          </a:lstStyle>
          <a:p>
            <a:pPr marL="285750" indent="-285750">
              <a:lnSpc>
                <a:spcPct val="80000"/>
              </a:lnSpc>
              <a:spcBef>
                <a:spcPct val="0"/>
              </a:spcBef>
              <a:buFont typeface="Arial"/>
              <a:buChar char="•"/>
            </a:pPr>
            <a:r>
              <a:rPr lang="da-DK" altLang="da-DK" b="0" dirty="0">
                <a:solidFill>
                  <a:srgbClr val="7F7F7F"/>
                </a:solidFill>
                <a:cs typeface="Arial" panose="020B0604020202020204" pitchFamily="34" charset="0"/>
              </a:rPr>
              <a:t>Oplagt til boliger med elvarme, eller hvor der ikke er </a:t>
            </a:r>
            <a:r>
              <a:rPr lang="da-DK" altLang="da-DK" b="0" dirty="0" err="1">
                <a:solidFill>
                  <a:srgbClr val="7F7F7F"/>
                </a:solidFill>
                <a:cs typeface="Arial" panose="020B0604020202020204" pitchFamily="34" charset="0"/>
              </a:rPr>
              <a:t>vandbårent</a:t>
            </a:r>
            <a:r>
              <a:rPr lang="da-DK" altLang="da-DK" b="0" dirty="0">
                <a:solidFill>
                  <a:srgbClr val="7F7F7F"/>
                </a:solidFill>
                <a:cs typeface="Arial" panose="020B0604020202020204" pitchFamily="34" charset="0"/>
              </a:rPr>
              <a:t> centralvarmesystem.</a:t>
            </a:r>
          </a:p>
          <a:p>
            <a:pPr marL="285750" indent="-285750">
              <a:lnSpc>
                <a:spcPct val="80000"/>
              </a:lnSpc>
              <a:spcBef>
                <a:spcPct val="0"/>
              </a:spcBef>
              <a:buFont typeface="Arial"/>
              <a:buChar char="•"/>
            </a:pPr>
            <a:endParaRPr lang="da-DK" altLang="da-DK" b="0" dirty="0">
              <a:solidFill>
                <a:srgbClr val="7F7F7F"/>
              </a:solidFill>
              <a:cs typeface="Arial" panose="020B0604020202020204" pitchFamily="34" charset="0"/>
            </a:endParaRPr>
          </a:p>
          <a:p>
            <a:pPr marL="285750" indent="-285750">
              <a:lnSpc>
                <a:spcPct val="80000"/>
              </a:lnSpc>
              <a:spcBef>
                <a:spcPct val="0"/>
              </a:spcBef>
              <a:buFont typeface="Arial"/>
              <a:buChar char="•"/>
            </a:pPr>
            <a:r>
              <a:rPr lang="da-DK" altLang="da-DK" b="0" dirty="0">
                <a:solidFill>
                  <a:srgbClr val="7F7F7F"/>
                </a:solidFill>
                <a:cs typeface="Arial" panose="020B0604020202020204" pitchFamily="34" charset="0"/>
              </a:rPr>
              <a:t>Installeres typisk som en splitunit med én </a:t>
            </a:r>
            <a:r>
              <a:rPr lang="da-DK" altLang="da-DK" b="0" dirty="0" err="1">
                <a:solidFill>
                  <a:srgbClr val="7F7F7F"/>
                </a:solidFill>
                <a:cs typeface="Arial" panose="020B0604020202020204" pitchFamily="34" charset="0"/>
              </a:rPr>
              <a:t>udedel</a:t>
            </a:r>
            <a:r>
              <a:rPr lang="da-DK" altLang="da-DK" b="0" dirty="0">
                <a:solidFill>
                  <a:srgbClr val="7F7F7F"/>
                </a:solidFill>
                <a:cs typeface="Arial" panose="020B0604020202020204" pitchFamily="34" charset="0"/>
              </a:rPr>
              <a:t> og én eller flere </a:t>
            </a:r>
            <a:r>
              <a:rPr lang="da-DK" altLang="da-DK" b="0" dirty="0" err="1">
                <a:solidFill>
                  <a:srgbClr val="7F7F7F"/>
                </a:solidFill>
                <a:cs typeface="Arial" panose="020B0604020202020204" pitchFamily="34" charset="0"/>
              </a:rPr>
              <a:t>indedele</a:t>
            </a:r>
            <a:r>
              <a:rPr lang="da-DK" altLang="da-DK" b="0" dirty="0">
                <a:solidFill>
                  <a:srgbClr val="7F7F7F"/>
                </a:solidFill>
                <a:cs typeface="Arial" panose="020B0604020202020204" pitchFamily="34" charset="0"/>
              </a:rPr>
              <a:t>.</a:t>
            </a:r>
          </a:p>
          <a:p>
            <a:pPr marL="285750" indent="-285750">
              <a:lnSpc>
                <a:spcPct val="80000"/>
              </a:lnSpc>
              <a:spcBef>
                <a:spcPct val="0"/>
              </a:spcBef>
              <a:buFont typeface="Arial"/>
              <a:buChar char="•"/>
            </a:pPr>
            <a:endParaRPr lang="da-DK" altLang="da-DK" b="0" dirty="0">
              <a:solidFill>
                <a:srgbClr val="7F7F7F"/>
              </a:solidFill>
              <a:cs typeface="Arial" panose="020B0604020202020204" pitchFamily="34" charset="0"/>
            </a:endParaRPr>
          </a:p>
          <a:p>
            <a:pPr marL="285750" indent="-285750">
              <a:lnSpc>
                <a:spcPct val="80000"/>
              </a:lnSpc>
              <a:spcBef>
                <a:spcPct val="0"/>
              </a:spcBef>
              <a:buFont typeface="Arial"/>
              <a:buChar char="•"/>
            </a:pPr>
            <a:r>
              <a:rPr lang="da-DK" altLang="da-DK" b="0" dirty="0">
                <a:solidFill>
                  <a:srgbClr val="7F7F7F"/>
                </a:solidFill>
                <a:cs typeface="Arial" panose="020B0604020202020204" pitchFamily="34" charset="0"/>
              </a:rPr>
              <a:t>Dækker typisk kun 60-80% af husets samlede varmebehov.</a:t>
            </a:r>
          </a:p>
          <a:p>
            <a:pPr marL="285750" indent="-285750">
              <a:lnSpc>
                <a:spcPct val="80000"/>
              </a:lnSpc>
              <a:spcBef>
                <a:spcPct val="0"/>
              </a:spcBef>
              <a:buFont typeface="Arial"/>
              <a:buChar char="•"/>
            </a:pPr>
            <a:endParaRPr lang="da-DK" altLang="da-DK" b="0" dirty="0">
              <a:solidFill>
                <a:srgbClr val="7F7F7F"/>
              </a:solidFill>
              <a:cs typeface="Arial" panose="020B0604020202020204" pitchFamily="34" charset="0"/>
            </a:endParaRPr>
          </a:p>
          <a:p>
            <a:pPr marL="285750" indent="-285750">
              <a:lnSpc>
                <a:spcPct val="80000"/>
              </a:lnSpc>
              <a:spcBef>
                <a:spcPct val="0"/>
              </a:spcBef>
              <a:buFont typeface="Arial"/>
              <a:buChar char="•"/>
            </a:pPr>
            <a:r>
              <a:rPr lang="da-DK" altLang="da-DK" b="0" dirty="0">
                <a:solidFill>
                  <a:srgbClr val="7F7F7F"/>
                </a:solidFill>
                <a:cs typeface="Arial" panose="020B0604020202020204" pitchFamily="34" charset="0"/>
              </a:rPr>
              <a:t>Kan også dække over begrebet ”boligventilationsvarmepumpe”</a:t>
            </a:r>
          </a:p>
          <a:p>
            <a:pPr marL="285750" indent="-285750">
              <a:lnSpc>
                <a:spcPct val="80000"/>
              </a:lnSpc>
              <a:spcBef>
                <a:spcPct val="0"/>
              </a:spcBef>
              <a:buFont typeface="Arial"/>
              <a:buChar char="•"/>
            </a:pPr>
            <a:endParaRPr lang="da-DK" altLang="da-DK" b="0" dirty="0">
              <a:solidFill>
                <a:srgbClr val="7F7F7F"/>
              </a:solidFill>
              <a:cs typeface="Arial" panose="020B0604020202020204" pitchFamily="34" charset="0"/>
            </a:endParaRPr>
          </a:p>
          <a:p>
            <a:pPr marL="285750" indent="-285750">
              <a:lnSpc>
                <a:spcPct val="80000"/>
              </a:lnSpc>
              <a:spcBef>
                <a:spcPct val="0"/>
              </a:spcBef>
              <a:buFont typeface="Arial"/>
              <a:buChar char="•"/>
            </a:pPr>
            <a:r>
              <a:rPr lang="da-DK" altLang="da-DK" b="0" dirty="0">
                <a:solidFill>
                  <a:srgbClr val="7F7F7F"/>
                </a:solidFill>
                <a:cs typeface="Arial" panose="020B0604020202020204" pitchFamily="34" charset="0"/>
              </a:rPr>
              <a:t>Spiller fint sammen med solvarme/luftsolfangere, men også andre varmekilder </a:t>
            </a:r>
          </a:p>
          <a:p>
            <a:pPr marL="285750" indent="-285750">
              <a:lnSpc>
                <a:spcPct val="80000"/>
              </a:lnSpc>
              <a:spcBef>
                <a:spcPct val="0"/>
              </a:spcBef>
              <a:buFont typeface="Arial"/>
              <a:buChar char="•"/>
            </a:pPr>
            <a:endParaRPr lang="da-DK" altLang="da-DK" b="0" dirty="0">
              <a:solidFill>
                <a:srgbClr val="7F7F7F"/>
              </a:solidFill>
              <a:cs typeface="Arial" panose="020B0604020202020204" pitchFamily="34" charset="0"/>
            </a:endParaRPr>
          </a:p>
          <a:p>
            <a:pPr eaLnBrk="1" hangingPunct="1">
              <a:lnSpc>
                <a:spcPct val="80000"/>
              </a:lnSpc>
              <a:spcBef>
                <a:spcPct val="0"/>
              </a:spcBef>
              <a:buFontTx/>
              <a:buNone/>
            </a:pPr>
            <a:endParaRPr lang="da-DK" altLang="da-DK" b="0" dirty="0">
              <a:solidFill>
                <a:srgbClr val="7F7F7F"/>
              </a:solidFill>
              <a:cs typeface="Arial" panose="020B0604020202020204" pitchFamily="34" charset="0"/>
            </a:endParaRPr>
          </a:p>
          <a:p>
            <a:pPr eaLnBrk="1" hangingPunct="1">
              <a:lnSpc>
                <a:spcPct val="80000"/>
              </a:lnSpc>
              <a:spcBef>
                <a:spcPct val="0"/>
              </a:spcBef>
              <a:buFontTx/>
              <a:buNone/>
            </a:pPr>
            <a:r>
              <a:rPr lang="da-DK" altLang="da-DK" dirty="0">
                <a:solidFill>
                  <a:srgbClr val="7F7F7F"/>
                </a:solidFill>
                <a:cs typeface="Arial" panose="020B0604020202020204" pitchFamily="34" charset="0"/>
              </a:rPr>
              <a:t>Fordele</a:t>
            </a:r>
            <a:r>
              <a:rPr lang="da-DK" altLang="da-DK" b="0" dirty="0">
                <a:solidFill>
                  <a:srgbClr val="7F7F7F"/>
                </a:solidFill>
                <a:cs typeface="Arial" panose="020B0604020202020204" pitchFamily="34" charset="0"/>
              </a:rPr>
              <a:t>: Lave installationsomkostninger, nem at installere </a:t>
            </a:r>
            <a:br>
              <a:rPr lang="da-DK" altLang="da-DK" b="0" dirty="0">
                <a:solidFill>
                  <a:srgbClr val="7F7F7F"/>
                </a:solidFill>
                <a:cs typeface="Arial" panose="020B0604020202020204" pitchFamily="34" charset="0"/>
              </a:rPr>
            </a:br>
            <a:r>
              <a:rPr lang="da-DK" altLang="da-DK" b="0" dirty="0">
                <a:solidFill>
                  <a:srgbClr val="7F7F7F"/>
                </a:solidFill>
                <a:cs typeface="Arial" panose="020B0604020202020204" pitchFamily="34" charset="0"/>
              </a:rPr>
              <a:t>og kræver ikke jordareal</a:t>
            </a:r>
          </a:p>
          <a:p>
            <a:pPr eaLnBrk="1" hangingPunct="1">
              <a:lnSpc>
                <a:spcPct val="80000"/>
              </a:lnSpc>
              <a:spcBef>
                <a:spcPct val="0"/>
              </a:spcBef>
              <a:buFontTx/>
              <a:buNone/>
            </a:pPr>
            <a:r>
              <a:rPr lang="da-DK" altLang="da-DK" b="0" dirty="0">
                <a:solidFill>
                  <a:srgbClr val="7F7F7F"/>
                </a:solidFill>
                <a:cs typeface="Arial" panose="020B0604020202020204" pitchFamily="34" charset="0"/>
              </a:rPr>
              <a:t>Kræver ikke radiatorer eller gulvvarme</a:t>
            </a:r>
          </a:p>
          <a:p>
            <a:pPr eaLnBrk="1" hangingPunct="1">
              <a:lnSpc>
                <a:spcPct val="80000"/>
              </a:lnSpc>
              <a:spcBef>
                <a:spcPct val="0"/>
              </a:spcBef>
              <a:buFontTx/>
              <a:buNone/>
            </a:pPr>
            <a:endParaRPr lang="da-DK" altLang="da-DK" b="0" dirty="0">
              <a:solidFill>
                <a:srgbClr val="7F7F7F"/>
              </a:solidFill>
              <a:cs typeface="Arial" panose="020B0604020202020204" pitchFamily="34" charset="0"/>
            </a:endParaRPr>
          </a:p>
        </p:txBody>
      </p:sp>
      <p:pic>
        <p:nvPicPr>
          <p:cNvPr id="162820" name="Picture 2" descr="http://www.billigvvs.dk/images/ProductPictures/large/c0/Bosch-EHP6AA-luft-luft-varmepumpe-med-inde-og-udedel-samt-fjernbetjening-55000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92144" y="4797152"/>
            <a:ext cx="2747492" cy="1578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76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89BC8-675B-472A-9A6D-F12B71ACD613}"/>
              </a:ext>
            </a:extLst>
          </p:cNvPr>
          <p:cNvSpPr>
            <a:spLocks noGrp="1"/>
          </p:cNvSpPr>
          <p:nvPr>
            <p:ph type="title"/>
          </p:nvPr>
        </p:nvSpPr>
        <p:spPr/>
        <p:txBody>
          <a:bodyPr>
            <a:normAutofit/>
          </a:bodyPr>
          <a:lstStyle/>
          <a:p>
            <a:r>
              <a:rPr lang="da-DK" sz="3600" dirty="0"/>
              <a:t>Energistyrelsens varmepumpeliste</a:t>
            </a:r>
            <a:br>
              <a:rPr lang="da-DK" sz="3600" dirty="0"/>
            </a:br>
            <a:r>
              <a:rPr lang="da-DK" sz="1400" dirty="0">
                <a:hlinkClick r:id="rId3"/>
              </a:rPr>
              <a:t>https://sparenergi.dk/forbruger/vaerktoejer/varmepumpelisten</a:t>
            </a:r>
            <a:endParaRPr lang="da-DK" sz="3600" dirty="0"/>
          </a:p>
        </p:txBody>
      </p:sp>
      <p:sp>
        <p:nvSpPr>
          <p:cNvPr id="3" name="Pladsholder til indhold 2">
            <a:extLst>
              <a:ext uri="{FF2B5EF4-FFF2-40B4-BE49-F238E27FC236}">
                <a16:creationId xmlns:a16="http://schemas.microsoft.com/office/drawing/2014/main" id="{1A253A6E-74D9-47C2-AE65-9560FB88118B}"/>
              </a:ext>
            </a:extLst>
          </p:cNvPr>
          <p:cNvSpPr>
            <a:spLocks noGrp="1"/>
          </p:cNvSpPr>
          <p:nvPr>
            <p:ph idx="1"/>
          </p:nvPr>
        </p:nvSpPr>
        <p:spPr/>
        <p:txBody>
          <a:bodyPr/>
          <a:lstStyle/>
          <a:p>
            <a:r>
              <a:rPr lang="da-DK" dirty="0"/>
              <a:t>vælg en luft-luftvarmepumpe, der som minimum er </a:t>
            </a:r>
            <a:r>
              <a:rPr lang="da-DK" dirty="0" err="1"/>
              <a:t>A++mærket</a:t>
            </a:r>
            <a:r>
              <a:rPr lang="da-DK" dirty="0"/>
              <a:t>, og som benytter R-32 som kølemiddel. </a:t>
            </a:r>
          </a:p>
          <a:p>
            <a:r>
              <a:rPr lang="da-DK" dirty="0"/>
              <a:t>Se Energistyrelsens varmepumpeliste med varmepumper, der overholder alle lovkrav og er testet af et uafhængigt testlaboratorium. På varmepumpelisten ses følgende SCOP-værdier for</a:t>
            </a:r>
          </a:p>
          <a:p>
            <a:r>
              <a:rPr lang="da-DK" dirty="0"/>
              <a:t>A++ -mærkede luft-luft varmepumper: 4,6 – 4,9 </a:t>
            </a:r>
          </a:p>
          <a:p>
            <a:r>
              <a:rPr lang="da-DK" dirty="0"/>
              <a:t>A+-mærkede luft-luftvarmepumper: 3,8 - 4,4 </a:t>
            </a:r>
          </a:p>
        </p:txBody>
      </p:sp>
      <p:pic>
        <p:nvPicPr>
          <p:cNvPr id="4" name="Picture 3">
            <a:extLst>
              <a:ext uri="{FF2B5EF4-FFF2-40B4-BE49-F238E27FC236}">
                <a16:creationId xmlns:a16="http://schemas.microsoft.com/office/drawing/2014/main" id="{FE56D0A1-9B25-4115-B030-D5BB14EFB2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7702" y="4457194"/>
            <a:ext cx="3650442" cy="2143274"/>
          </a:xfrm>
          <a:prstGeom prst="rect">
            <a:avLst/>
          </a:prstGeom>
        </p:spPr>
      </p:pic>
    </p:spTree>
    <p:extLst>
      <p:ext uri="{BB962C8B-B14F-4D97-AF65-F5344CB8AC3E}">
        <p14:creationId xmlns:p14="http://schemas.microsoft.com/office/powerpoint/2010/main" val="1015314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A5A53-A393-43C8-8A84-88772E14E22F}"/>
              </a:ext>
            </a:extLst>
          </p:cNvPr>
          <p:cNvSpPr>
            <a:spLocks noGrp="1"/>
          </p:cNvSpPr>
          <p:nvPr>
            <p:ph type="title"/>
          </p:nvPr>
        </p:nvSpPr>
        <p:spPr/>
        <p:txBody>
          <a:bodyPr>
            <a:normAutofit/>
          </a:bodyPr>
          <a:lstStyle/>
          <a:p>
            <a:r>
              <a:rPr lang="da-DK" sz="2000" dirty="0">
                <a:hlinkClick r:id="rId3"/>
              </a:rPr>
              <a:t>https://sparenergi.dk/forbruger/vaerktoejer/varmepumpelisten</a:t>
            </a:r>
            <a:endParaRPr lang="da-DK" sz="2000" dirty="0"/>
          </a:p>
        </p:txBody>
      </p:sp>
      <p:pic>
        <p:nvPicPr>
          <p:cNvPr id="5" name="Pladsholder til indhold 4">
            <a:extLst>
              <a:ext uri="{FF2B5EF4-FFF2-40B4-BE49-F238E27FC236}">
                <a16:creationId xmlns:a16="http://schemas.microsoft.com/office/drawing/2014/main" id="{443F03D4-CC88-4BAA-9374-4EF6E8632C22}"/>
              </a:ext>
            </a:extLst>
          </p:cNvPr>
          <p:cNvPicPr>
            <a:picLocks noGrp="1" noChangeAspect="1"/>
          </p:cNvPicPr>
          <p:nvPr>
            <p:ph idx="1"/>
          </p:nvPr>
        </p:nvPicPr>
        <p:blipFill>
          <a:blip r:embed="rId4"/>
          <a:stretch>
            <a:fillRect/>
          </a:stretch>
        </p:blipFill>
        <p:spPr>
          <a:xfrm>
            <a:off x="3219189" y="1503348"/>
            <a:ext cx="5912285" cy="5133659"/>
          </a:xfrm>
        </p:spPr>
      </p:pic>
    </p:spTree>
    <p:extLst>
      <p:ext uri="{BB962C8B-B14F-4D97-AF65-F5344CB8AC3E}">
        <p14:creationId xmlns:p14="http://schemas.microsoft.com/office/powerpoint/2010/main" val="360073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43F60-3A9F-4521-9ADC-E5C985EF23AF}"/>
              </a:ext>
            </a:extLst>
          </p:cNvPr>
          <p:cNvSpPr>
            <a:spLocks noGrp="1"/>
          </p:cNvSpPr>
          <p:nvPr>
            <p:ph type="title"/>
          </p:nvPr>
        </p:nvSpPr>
        <p:spPr/>
        <p:txBody>
          <a:bodyPr/>
          <a:lstStyle/>
          <a:p>
            <a:endParaRPr lang="da-DK"/>
          </a:p>
        </p:txBody>
      </p:sp>
      <p:pic>
        <p:nvPicPr>
          <p:cNvPr id="5" name="Pladsholder til indhold 4">
            <a:extLst>
              <a:ext uri="{FF2B5EF4-FFF2-40B4-BE49-F238E27FC236}">
                <a16:creationId xmlns:a16="http://schemas.microsoft.com/office/drawing/2014/main" id="{67E1D20D-5C37-4FD7-99AF-1D7B4109492F}"/>
              </a:ext>
            </a:extLst>
          </p:cNvPr>
          <p:cNvPicPr>
            <a:picLocks noGrp="1" noChangeAspect="1"/>
          </p:cNvPicPr>
          <p:nvPr>
            <p:ph idx="1"/>
          </p:nvPr>
        </p:nvPicPr>
        <p:blipFill>
          <a:blip r:embed="rId3"/>
          <a:stretch>
            <a:fillRect/>
          </a:stretch>
        </p:blipFill>
        <p:spPr>
          <a:xfrm>
            <a:off x="1139869" y="172522"/>
            <a:ext cx="8530224" cy="6589873"/>
          </a:xfrm>
        </p:spPr>
      </p:pic>
    </p:spTree>
    <p:extLst>
      <p:ext uri="{BB962C8B-B14F-4D97-AF65-F5344CB8AC3E}">
        <p14:creationId xmlns:p14="http://schemas.microsoft.com/office/powerpoint/2010/main" val="369345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3C47A-0B62-4476-AD87-544ACD472239}"/>
              </a:ext>
            </a:extLst>
          </p:cNvPr>
          <p:cNvSpPr>
            <a:spLocks noGrp="1"/>
          </p:cNvSpPr>
          <p:nvPr>
            <p:ph type="title"/>
          </p:nvPr>
        </p:nvSpPr>
        <p:spPr/>
        <p:txBody>
          <a:bodyPr/>
          <a:lstStyle/>
          <a:p>
            <a:r>
              <a:rPr lang="da-DK" dirty="0"/>
              <a:t>Energibesparelser kWh pr. år - 2019</a:t>
            </a:r>
          </a:p>
        </p:txBody>
      </p:sp>
      <p:sp>
        <p:nvSpPr>
          <p:cNvPr id="3" name="Pladsholder til indhold 2">
            <a:extLst>
              <a:ext uri="{FF2B5EF4-FFF2-40B4-BE49-F238E27FC236}">
                <a16:creationId xmlns:a16="http://schemas.microsoft.com/office/drawing/2014/main" id="{D8EFEC5A-657A-4257-922D-D703701DC8CB}"/>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41E9AAFB-81FC-48AF-95FF-C6D4793E78FA}"/>
              </a:ext>
            </a:extLst>
          </p:cNvPr>
          <p:cNvPicPr>
            <a:picLocks noChangeAspect="1"/>
          </p:cNvPicPr>
          <p:nvPr/>
        </p:nvPicPr>
        <p:blipFill>
          <a:blip r:embed="rId3"/>
          <a:stretch>
            <a:fillRect/>
          </a:stretch>
        </p:blipFill>
        <p:spPr>
          <a:xfrm>
            <a:off x="556168" y="1290181"/>
            <a:ext cx="11555260" cy="4108537"/>
          </a:xfrm>
          <a:prstGeom prst="rect">
            <a:avLst/>
          </a:prstGeom>
        </p:spPr>
      </p:pic>
    </p:spTree>
    <p:extLst>
      <p:ext uri="{BB962C8B-B14F-4D97-AF65-F5344CB8AC3E}">
        <p14:creationId xmlns:p14="http://schemas.microsoft.com/office/powerpoint/2010/main" val="759086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C1613-8ABE-4EF5-866F-280BC51AD8A2}"/>
              </a:ext>
            </a:extLst>
          </p:cNvPr>
          <p:cNvSpPr>
            <a:spLocks noGrp="1"/>
          </p:cNvSpPr>
          <p:nvPr>
            <p:ph type="title"/>
          </p:nvPr>
        </p:nvSpPr>
        <p:spPr/>
        <p:txBody>
          <a:bodyPr/>
          <a:lstStyle/>
          <a:p>
            <a:endParaRPr lang="da-DK"/>
          </a:p>
        </p:txBody>
      </p:sp>
      <p:pic>
        <p:nvPicPr>
          <p:cNvPr id="5" name="Pladsholder til indhold 4">
            <a:extLst>
              <a:ext uri="{FF2B5EF4-FFF2-40B4-BE49-F238E27FC236}">
                <a16:creationId xmlns:a16="http://schemas.microsoft.com/office/drawing/2014/main" id="{D974167F-C842-4CAA-8BFA-E1FD394C86CB}"/>
              </a:ext>
            </a:extLst>
          </p:cNvPr>
          <p:cNvPicPr>
            <a:picLocks noGrp="1" noChangeAspect="1"/>
          </p:cNvPicPr>
          <p:nvPr>
            <p:ph idx="1"/>
          </p:nvPr>
        </p:nvPicPr>
        <p:blipFill>
          <a:blip r:embed="rId3"/>
          <a:stretch>
            <a:fillRect/>
          </a:stretch>
        </p:blipFill>
        <p:spPr>
          <a:xfrm>
            <a:off x="375200" y="365125"/>
            <a:ext cx="10084033" cy="6409462"/>
          </a:xfrm>
        </p:spPr>
      </p:pic>
    </p:spTree>
    <p:extLst>
      <p:ext uri="{BB962C8B-B14F-4D97-AF65-F5344CB8AC3E}">
        <p14:creationId xmlns:p14="http://schemas.microsoft.com/office/powerpoint/2010/main" val="2117758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Boligventilationsvarmepumpe</a:t>
            </a:r>
          </a:p>
        </p:txBody>
      </p:sp>
      <p:sp>
        <p:nvSpPr>
          <p:cNvPr id="3" name="Pladsholder til indhold 2"/>
          <p:cNvSpPr>
            <a:spLocks noGrp="1"/>
          </p:cNvSpPr>
          <p:nvPr>
            <p:ph idx="1"/>
          </p:nvPr>
        </p:nvSpPr>
        <p:spPr/>
        <p:txBody>
          <a:bodyPr>
            <a:normAutofit lnSpcReduction="10000"/>
          </a:bodyPr>
          <a:lstStyle/>
          <a:p>
            <a:pPr marL="0" indent="0">
              <a:buNone/>
            </a:pPr>
            <a:r>
              <a:rPr lang="da-DK" dirty="0"/>
              <a:t>Boligventilationsvarmepumper kan installeres </a:t>
            </a:r>
          </a:p>
          <a:p>
            <a:pPr marL="0" indent="0">
              <a:buNone/>
            </a:pPr>
            <a:r>
              <a:rPr lang="da-DK" dirty="0"/>
              <a:t>i energirenoverede tætte huse, hvor den primære</a:t>
            </a:r>
          </a:p>
          <a:p>
            <a:pPr marL="0" indent="0">
              <a:buNone/>
            </a:pPr>
            <a:r>
              <a:rPr lang="da-DK" dirty="0"/>
              <a:t>varmekilde er dyr, f.eks. i form af elvarme, ældre olie eller</a:t>
            </a:r>
          </a:p>
          <a:p>
            <a:pPr marL="0" indent="0">
              <a:buNone/>
            </a:pPr>
            <a:r>
              <a:rPr lang="da-DK" dirty="0"/>
              <a:t>gaskedler.</a:t>
            </a:r>
          </a:p>
          <a:p>
            <a:pPr marL="0" indent="0">
              <a:buNone/>
            </a:pPr>
            <a:r>
              <a:rPr lang="da-DK" dirty="0"/>
              <a:t>En boligventilationsvarmepumpe er et ventilationsanlæg</a:t>
            </a:r>
          </a:p>
          <a:p>
            <a:pPr marL="0" indent="0">
              <a:buNone/>
            </a:pPr>
            <a:r>
              <a:rPr lang="da-DK" dirty="0"/>
              <a:t>med aktiv varmegenvinding. Herved forstås brugen af både varmeveksler og varmepumpe til genanvendelse af varmen fra varm og fugtig udsugningsluft. Hvis et hus luftes ud uden at genvinde varmen i udsugningsluften, ventileres op til 30 % af varmen ud.</a:t>
            </a:r>
          </a:p>
          <a:p>
            <a:pPr marL="0" indent="0">
              <a:buNone/>
            </a:pPr>
            <a:r>
              <a:rPr lang="da-DK" dirty="0"/>
              <a:t>Disse 30 % kan varmepumpen udnytte</a:t>
            </a:r>
          </a:p>
          <a:p>
            <a:endParaRPr lang="da-DK" dirty="0"/>
          </a:p>
        </p:txBody>
      </p:sp>
    </p:spTree>
    <p:extLst>
      <p:ext uri="{BB962C8B-B14F-4D97-AF65-F5344CB8AC3E}">
        <p14:creationId xmlns:p14="http://schemas.microsoft.com/office/powerpoint/2010/main" val="3612847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4490" y="548680"/>
            <a:ext cx="820260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468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0F666-DF9A-416E-83E0-8600CE4F758D}"/>
              </a:ext>
            </a:extLst>
          </p:cNvPr>
          <p:cNvSpPr>
            <a:spLocks noGrp="1"/>
          </p:cNvSpPr>
          <p:nvPr>
            <p:ph type="title"/>
          </p:nvPr>
        </p:nvSpPr>
        <p:spPr/>
        <p:txBody>
          <a:bodyPr/>
          <a:lstStyle/>
          <a:p>
            <a:endParaRPr lang="da-DK"/>
          </a:p>
        </p:txBody>
      </p:sp>
      <p:pic>
        <p:nvPicPr>
          <p:cNvPr id="5" name="Pladsholder til indhold 4">
            <a:extLst>
              <a:ext uri="{FF2B5EF4-FFF2-40B4-BE49-F238E27FC236}">
                <a16:creationId xmlns:a16="http://schemas.microsoft.com/office/drawing/2014/main" id="{8449CE26-183A-4D7B-A5AA-6DBE9BB7B6DB}"/>
              </a:ext>
            </a:extLst>
          </p:cNvPr>
          <p:cNvPicPr>
            <a:picLocks noGrp="1" noChangeAspect="1"/>
          </p:cNvPicPr>
          <p:nvPr>
            <p:ph idx="1"/>
          </p:nvPr>
        </p:nvPicPr>
        <p:blipFill>
          <a:blip r:embed="rId3"/>
          <a:stretch>
            <a:fillRect/>
          </a:stretch>
        </p:blipFill>
        <p:spPr>
          <a:xfrm>
            <a:off x="786313" y="150312"/>
            <a:ext cx="8877157" cy="6438378"/>
          </a:xfrm>
        </p:spPr>
      </p:pic>
    </p:spTree>
    <p:extLst>
      <p:ext uri="{BB962C8B-B14F-4D97-AF65-F5344CB8AC3E}">
        <p14:creationId xmlns:p14="http://schemas.microsoft.com/office/powerpoint/2010/main" val="1884496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Brugsvandsvarmepumpe</a:t>
            </a:r>
          </a:p>
        </p:txBody>
      </p:sp>
      <p:sp>
        <p:nvSpPr>
          <p:cNvPr id="3" name="Pladsholder til indhold 2"/>
          <p:cNvSpPr>
            <a:spLocks noGrp="1"/>
          </p:cNvSpPr>
          <p:nvPr>
            <p:ph idx="1"/>
          </p:nvPr>
        </p:nvSpPr>
        <p:spPr/>
        <p:txBody>
          <a:bodyPr>
            <a:normAutofit/>
          </a:bodyPr>
          <a:lstStyle/>
          <a:p>
            <a:r>
              <a:rPr lang="da-DK" dirty="0"/>
              <a:t>Det anbefales at installere en brugsvandsvarmepumpe i huse med naturlig ventilation, hvor den primære varmekilde er dyr, f.eks. i form af elvarme, ældre olie- eller gaskedler</a:t>
            </a:r>
          </a:p>
          <a:p>
            <a:r>
              <a:rPr lang="da-DK" dirty="0"/>
              <a:t>En brugsvandsvarmepumpe, (nogle gange også kaldet en fraluftsvarmepumpe), adskiller sig fra en boligventilationsvarmepumpe ved ikke at være indbygget i et ventilationsanlæg med varmegenvinding.</a:t>
            </a:r>
          </a:p>
        </p:txBody>
      </p:sp>
    </p:spTree>
    <p:extLst>
      <p:ext uri="{BB962C8B-B14F-4D97-AF65-F5344CB8AC3E}">
        <p14:creationId xmlns:p14="http://schemas.microsoft.com/office/powerpoint/2010/main" val="288978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6192" y="351056"/>
            <a:ext cx="10515600" cy="1325563"/>
          </a:xfrm>
        </p:spPr>
        <p:txBody>
          <a:bodyPr/>
          <a:lstStyle/>
          <a:p>
            <a:r>
              <a:rPr lang="da-DK" dirty="0"/>
              <a:t>Effektfaktor</a:t>
            </a:r>
          </a:p>
        </p:txBody>
      </p:sp>
      <p:sp>
        <p:nvSpPr>
          <p:cNvPr id="3" name="Pladsholder til indhold 2"/>
          <p:cNvSpPr>
            <a:spLocks noGrp="1"/>
          </p:cNvSpPr>
          <p:nvPr>
            <p:ph idx="1"/>
          </p:nvPr>
        </p:nvSpPr>
        <p:spPr/>
        <p:txBody>
          <a:bodyPr/>
          <a:lstStyle/>
          <a:p>
            <a:r>
              <a:rPr lang="da-DK" sz="2400" dirty="0"/>
              <a:t>Årseffektivitet: forholdet mellem den varme varmepumpen leverer til huset, og den elektricitet, den bruger om året</a:t>
            </a:r>
          </a:p>
          <a:p>
            <a:endParaRPr lang="da-DK"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59697" y="3140969"/>
            <a:ext cx="4362169" cy="280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edadgående pil 4"/>
          <p:cNvSpPr/>
          <p:nvPr/>
        </p:nvSpPr>
        <p:spPr>
          <a:xfrm>
            <a:off x="5087888" y="2420888"/>
            <a:ext cx="1275300" cy="1698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 kWh</a:t>
            </a:r>
          </a:p>
        </p:txBody>
      </p:sp>
      <p:sp>
        <p:nvSpPr>
          <p:cNvPr id="6" name="Magnetbånd 5"/>
          <p:cNvSpPr/>
          <p:nvPr/>
        </p:nvSpPr>
        <p:spPr>
          <a:xfrm>
            <a:off x="2063553" y="3252485"/>
            <a:ext cx="1395367" cy="142874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Dvs. 5 kWh tages fra jorden</a:t>
            </a:r>
          </a:p>
        </p:txBody>
      </p:sp>
      <p:sp>
        <p:nvSpPr>
          <p:cNvPr id="7" name="Oval billedforklaring 6"/>
          <p:cNvSpPr/>
          <p:nvPr/>
        </p:nvSpPr>
        <p:spPr>
          <a:xfrm>
            <a:off x="7176120" y="3501009"/>
            <a:ext cx="2232248" cy="1350489"/>
          </a:xfrm>
          <a:prstGeom prst="wedgeEllipseCallout">
            <a:avLst>
              <a:gd name="adj1" fmla="val -38974"/>
              <a:gd name="adj2" fmla="val 64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7 kWh leveres til varmeanlæg</a:t>
            </a:r>
          </a:p>
        </p:txBody>
      </p:sp>
      <p:sp>
        <p:nvSpPr>
          <p:cNvPr id="8" name="Afrundet rektangulær billedforklaring 7"/>
          <p:cNvSpPr/>
          <p:nvPr/>
        </p:nvSpPr>
        <p:spPr>
          <a:xfrm>
            <a:off x="6023992" y="2366563"/>
            <a:ext cx="1368152" cy="612648"/>
          </a:xfrm>
          <a:prstGeom prst="wedgeRoundRectCallout">
            <a:avLst>
              <a:gd name="adj1" fmla="val -46547"/>
              <a:gd name="adj2" fmla="val 582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Fra Kraftværk</a:t>
            </a:r>
          </a:p>
        </p:txBody>
      </p:sp>
      <p:sp>
        <p:nvSpPr>
          <p:cNvPr id="9" name="Rektangel 8"/>
          <p:cNvSpPr/>
          <p:nvPr/>
        </p:nvSpPr>
        <p:spPr>
          <a:xfrm>
            <a:off x="7721866" y="5034979"/>
            <a:ext cx="22408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effektivitet  er 7/2 = 3,5</a:t>
            </a:r>
          </a:p>
        </p:txBody>
      </p:sp>
    </p:spTree>
    <p:extLst>
      <p:ext uri="{BB962C8B-B14F-4D97-AF65-F5344CB8AC3E}">
        <p14:creationId xmlns:p14="http://schemas.microsoft.com/office/powerpoint/2010/main" val="441258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74109" y="260649"/>
            <a:ext cx="8280920" cy="590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063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3E850-98AD-4448-8222-0FF933C9196B}"/>
              </a:ext>
            </a:extLst>
          </p:cNvPr>
          <p:cNvSpPr>
            <a:spLocks noGrp="1"/>
          </p:cNvSpPr>
          <p:nvPr>
            <p:ph type="title"/>
          </p:nvPr>
        </p:nvSpPr>
        <p:spPr/>
        <p:txBody>
          <a:bodyPr/>
          <a:lstStyle/>
          <a:p>
            <a:r>
              <a:rPr lang="da-DK" dirty="0"/>
              <a:t>Slut</a:t>
            </a:r>
          </a:p>
        </p:txBody>
      </p:sp>
      <p:sp>
        <p:nvSpPr>
          <p:cNvPr id="3" name="Pladsholder til indhold 2">
            <a:extLst>
              <a:ext uri="{FF2B5EF4-FFF2-40B4-BE49-F238E27FC236}">
                <a16:creationId xmlns:a16="http://schemas.microsoft.com/office/drawing/2014/main" id="{FA38F96D-C680-4A35-A1E2-B318A8801DC7}"/>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161017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www.bosch-climate.dk/images/201104051106330.illu_waermepump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970085"/>
            <a:ext cx="9060474" cy="4040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llipse 1"/>
          <p:cNvSpPr/>
          <p:nvPr/>
        </p:nvSpPr>
        <p:spPr>
          <a:xfrm>
            <a:off x="5032132" y="2051540"/>
            <a:ext cx="955431" cy="79716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5" name="Ellipse 4"/>
          <p:cNvSpPr/>
          <p:nvPr/>
        </p:nvSpPr>
        <p:spPr>
          <a:xfrm>
            <a:off x="5008684" y="4111870"/>
            <a:ext cx="1044820" cy="112981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Ellipse 6"/>
          <p:cNvSpPr/>
          <p:nvPr/>
        </p:nvSpPr>
        <p:spPr>
          <a:xfrm>
            <a:off x="5630009" y="2716823"/>
            <a:ext cx="1131277" cy="159433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 name="Ellipse 7"/>
          <p:cNvSpPr/>
          <p:nvPr/>
        </p:nvSpPr>
        <p:spPr>
          <a:xfrm>
            <a:off x="4234962" y="2716823"/>
            <a:ext cx="1129812" cy="159433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 name="Tekstboks 2"/>
          <p:cNvSpPr txBox="1">
            <a:spLocks noChangeArrowheads="1"/>
          </p:cNvSpPr>
          <p:nvPr/>
        </p:nvSpPr>
        <p:spPr bwMode="auto">
          <a:xfrm>
            <a:off x="2772509" y="4444512"/>
            <a:ext cx="1795097" cy="490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b="1">
                <a:solidFill>
                  <a:schemeClr val="bg2"/>
                </a:solidFill>
                <a:latin typeface="Arial" panose="020B0604020202020204" pitchFamily="34" charset="0"/>
              </a:defRPr>
            </a:lvl1pPr>
            <a:lvl2pPr marL="742950" indent="-285750">
              <a:defRPr b="1">
                <a:solidFill>
                  <a:schemeClr val="bg2"/>
                </a:solidFill>
                <a:latin typeface="Arial" panose="020B0604020202020204" pitchFamily="34" charset="0"/>
              </a:defRPr>
            </a:lvl2pPr>
            <a:lvl3pPr marL="1143000" indent="-228600">
              <a:defRPr b="1">
                <a:solidFill>
                  <a:schemeClr val="bg2"/>
                </a:solidFill>
                <a:latin typeface="Arial" panose="020B0604020202020204" pitchFamily="34" charset="0"/>
              </a:defRPr>
            </a:lvl3pPr>
            <a:lvl4pPr marL="1600200" indent="-228600">
              <a:defRPr b="1">
                <a:solidFill>
                  <a:schemeClr val="bg2"/>
                </a:solidFill>
                <a:latin typeface="Arial" panose="020B0604020202020204" pitchFamily="34" charset="0"/>
              </a:defRPr>
            </a:lvl4pPr>
            <a:lvl5pPr marL="2057400" indent="-228600">
              <a:defRPr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2"/>
                </a:solidFill>
                <a:latin typeface="Arial" panose="020B0604020202020204" pitchFamily="34" charset="0"/>
              </a:defRPr>
            </a:lvl9pPr>
          </a:lstStyle>
          <a:p>
            <a:r>
              <a:rPr lang="da-DK" altLang="da-DK" sz="1292">
                <a:solidFill>
                  <a:schemeClr val="tx1"/>
                </a:solidFill>
              </a:rPr>
              <a:t>Kold varmeveksler Optager varme</a:t>
            </a:r>
          </a:p>
        </p:txBody>
      </p:sp>
      <p:sp>
        <p:nvSpPr>
          <p:cNvPr id="10" name="Tekstboks 9"/>
          <p:cNvSpPr txBox="1">
            <a:spLocks noChangeArrowheads="1"/>
          </p:cNvSpPr>
          <p:nvPr/>
        </p:nvSpPr>
        <p:spPr bwMode="auto">
          <a:xfrm>
            <a:off x="6960578" y="3163766"/>
            <a:ext cx="1793631" cy="490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b="1">
                <a:solidFill>
                  <a:schemeClr val="bg2"/>
                </a:solidFill>
                <a:latin typeface="Arial" panose="020B0604020202020204" pitchFamily="34" charset="0"/>
              </a:defRPr>
            </a:lvl1pPr>
            <a:lvl2pPr marL="742950" indent="-285750">
              <a:defRPr b="1">
                <a:solidFill>
                  <a:schemeClr val="bg2"/>
                </a:solidFill>
                <a:latin typeface="Arial" panose="020B0604020202020204" pitchFamily="34" charset="0"/>
              </a:defRPr>
            </a:lvl2pPr>
            <a:lvl3pPr marL="1143000" indent="-228600">
              <a:defRPr b="1">
                <a:solidFill>
                  <a:schemeClr val="bg2"/>
                </a:solidFill>
                <a:latin typeface="Arial" panose="020B0604020202020204" pitchFamily="34" charset="0"/>
              </a:defRPr>
            </a:lvl3pPr>
            <a:lvl4pPr marL="1600200" indent="-228600">
              <a:defRPr b="1">
                <a:solidFill>
                  <a:schemeClr val="bg2"/>
                </a:solidFill>
                <a:latin typeface="Arial" panose="020B0604020202020204" pitchFamily="34" charset="0"/>
              </a:defRPr>
            </a:lvl4pPr>
            <a:lvl5pPr marL="2057400" indent="-228600">
              <a:defRPr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2"/>
                </a:solidFill>
                <a:latin typeface="Arial" panose="020B0604020202020204" pitchFamily="34" charset="0"/>
              </a:defRPr>
            </a:lvl9pPr>
          </a:lstStyle>
          <a:p>
            <a:r>
              <a:rPr lang="da-DK" altLang="da-DK" sz="1292">
                <a:solidFill>
                  <a:schemeClr val="tx1"/>
                </a:solidFill>
              </a:rPr>
              <a:t>Varm varmeveksler Afgiver varme</a:t>
            </a:r>
          </a:p>
        </p:txBody>
      </p:sp>
      <p:sp>
        <p:nvSpPr>
          <p:cNvPr id="11" name="Tekstboks 10"/>
          <p:cNvSpPr txBox="1">
            <a:spLocks noChangeArrowheads="1"/>
          </p:cNvSpPr>
          <p:nvPr/>
        </p:nvSpPr>
        <p:spPr bwMode="auto">
          <a:xfrm>
            <a:off x="6096001" y="1519604"/>
            <a:ext cx="1795097" cy="489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b="1">
                <a:solidFill>
                  <a:schemeClr val="bg2"/>
                </a:solidFill>
                <a:latin typeface="Arial" panose="020B0604020202020204" pitchFamily="34" charset="0"/>
              </a:defRPr>
            </a:lvl1pPr>
            <a:lvl2pPr marL="742950" indent="-285750">
              <a:defRPr b="1">
                <a:solidFill>
                  <a:schemeClr val="bg2"/>
                </a:solidFill>
                <a:latin typeface="Arial" panose="020B0604020202020204" pitchFamily="34" charset="0"/>
              </a:defRPr>
            </a:lvl2pPr>
            <a:lvl3pPr marL="1143000" indent="-228600">
              <a:defRPr b="1">
                <a:solidFill>
                  <a:schemeClr val="bg2"/>
                </a:solidFill>
                <a:latin typeface="Arial" panose="020B0604020202020204" pitchFamily="34" charset="0"/>
              </a:defRPr>
            </a:lvl3pPr>
            <a:lvl4pPr marL="1600200" indent="-228600">
              <a:defRPr b="1">
                <a:solidFill>
                  <a:schemeClr val="bg2"/>
                </a:solidFill>
                <a:latin typeface="Arial" panose="020B0604020202020204" pitchFamily="34" charset="0"/>
              </a:defRPr>
            </a:lvl4pPr>
            <a:lvl5pPr marL="2057400" indent="-228600">
              <a:defRPr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2"/>
                </a:solidFill>
                <a:latin typeface="Arial" panose="020B0604020202020204" pitchFamily="34" charset="0"/>
              </a:defRPr>
            </a:lvl9pPr>
          </a:lstStyle>
          <a:p>
            <a:r>
              <a:rPr lang="da-DK" altLang="da-DK" sz="1292" dirty="0">
                <a:solidFill>
                  <a:schemeClr val="tx1"/>
                </a:solidFill>
              </a:rPr>
              <a:t>Kompressor</a:t>
            </a:r>
          </a:p>
          <a:p>
            <a:r>
              <a:rPr lang="da-DK" altLang="da-DK" sz="1292" dirty="0">
                <a:solidFill>
                  <a:schemeClr val="tx1"/>
                </a:solidFill>
              </a:rPr>
              <a:t>Skaber </a:t>
            </a:r>
            <a:r>
              <a:rPr lang="da-DK" altLang="da-DK" sz="1292" dirty="0" err="1">
                <a:solidFill>
                  <a:schemeClr val="tx1"/>
                </a:solidFill>
              </a:rPr>
              <a:t>temp.forskel</a:t>
            </a:r>
            <a:endParaRPr lang="da-DK" altLang="da-DK" sz="1292" dirty="0">
              <a:solidFill>
                <a:schemeClr val="tx1"/>
              </a:solidFill>
            </a:endParaRPr>
          </a:p>
        </p:txBody>
      </p:sp>
      <p:sp>
        <p:nvSpPr>
          <p:cNvPr id="12" name="Tekstboks 11"/>
          <p:cNvSpPr txBox="1">
            <a:spLocks noChangeArrowheads="1"/>
          </p:cNvSpPr>
          <p:nvPr/>
        </p:nvSpPr>
        <p:spPr bwMode="auto">
          <a:xfrm>
            <a:off x="6030060" y="5051181"/>
            <a:ext cx="2234711" cy="490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b="1">
                <a:solidFill>
                  <a:schemeClr val="bg2"/>
                </a:solidFill>
                <a:latin typeface="Arial" panose="020B0604020202020204" pitchFamily="34" charset="0"/>
              </a:defRPr>
            </a:lvl1pPr>
            <a:lvl2pPr marL="742950" indent="-285750">
              <a:defRPr b="1">
                <a:solidFill>
                  <a:schemeClr val="bg2"/>
                </a:solidFill>
                <a:latin typeface="Arial" panose="020B0604020202020204" pitchFamily="34" charset="0"/>
              </a:defRPr>
            </a:lvl2pPr>
            <a:lvl3pPr marL="1143000" indent="-228600">
              <a:defRPr b="1">
                <a:solidFill>
                  <a:schemeClr val="bg2"/>
                </a:solidFill>
                <a:latin typeface="Arial" panose="020B0604020202020204" pitchFamily="34" charset="0"/>
              </a:defRPr>
            </a:lvl3pPr>
            <a:lvl4pPr marL="1600200" indent="-228600">
              <a:defRPr b="1">
                <a:solidFill>
                  <a:schemeClr val="bg2"/>
                </a:solidFill>
                <a:latin typeface="Arial" panose="020B0604020202020204" pitchFamily="34" charset="0"/>
              </a:defRPr>
            </a:lvl4pPr>
            <a:lvl5pPr marL="2057400" indent="-228600">
              <a:defRPr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bg2"/>
                </a:solidFill>
                <a:latin typeface="Arial" panose="020B0604020202020204" pitchFamily="34" charset="0"/>
              </a:defRPr>
            </a:lvl9pPr>
          </a:lstStyle>
          <a:p>
            <a:r>
              <a:rPr lang="da-DK" altLang="da-DK" sz="1292" dirty="0">
                <a:solidFill>
                  <a:schemeClr val="tx1"/>
                </a:solidFill>
              </a:rPr>
              <a:t>Ventil </a:t>
            </a:r>
          </a:p>
          <a:p>
            <a:pPr>
              <a:buFontTx/>
              <a:buNone/>
            </a:pPr>
            <a:r>
              <a:rPr lang="da-DK" altLang="da-DK" sz="1292" dirty="0">
                <a:solidFill>
                  <a:schemeClr val="tx1"/>
                </a:solidFill>
              </a:rPr>
              <a:t>Opretholder </a:t>
            </a:r>
            <a:r>
              <a:rPr lang="da-DK" altLang="da-DK" sz="1292" dirty="0" err="1">
                <a:solidFill>
                  <a:schemeClr val="tx1"/>
                </a:solidFill>
              </a:rPr>
              <a:t>temp.forskel</a:t>
            </a:r>
            <a:endParaRPr lang="da-DK" altLang="da-DK" sz="1292" dirty="0">
              <a:solidFill>
                <a:schemeClr val="tx1"/>
              </a:solidFill>
            </a:endParaRPr>
          </a:p>
        </p:txBody>
      </p:sp>
      <p:cxnSp>
        <p:nvCxnSpPr>
          <p:cNvPr id="9" name="Lige forbindelse 8"/>
          <p:cNvCxnSpPr/>
          <p:nvPr/>
        </p:nvCxnSpPr>
        <p:spPr>
          <a:xfrm flipH="1">
            <a:off x="5921621" y="2003181"/>
            <a:ext cx="373673" cy="181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a:stCxn id="10" idx="1"/>
          </p:cNvCxnSpPr>
          <p:nvPr/>
        </p:nvCxnSpPr>
        <p:spPr>
          <a:xfrm flipH="1">
            <a:off x="6749563" y="3408769"/>
            <a:ext cx="211014" cy="10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Lige forbindelse 16"/>
          <p:cNvCxnSpPr>
            <a:stCxn id="12" idx="1"/>
          </p:cNvCxnSpPr>
          <p:nvPr/>
        </p:nvCxnSpPr>
        <p:spPr>
          <a:xfrm flipH="1" flipV="1">
            <a:off x="5921621" y="5051184"/>
            <a:ext cx="108439" cy="245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a:xfrm flipV="1">
            <a:off x="4234963" y="4183674"/>
            <a:ext cx="278423" cy="260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el 1"/>
          <p:cNvSpPr>
            <a:spLocks noGrp="1"/>
          </p:cNvSpPr>
          <p:nvPr>
            <p:ph type="ctrTitle"/>
          </p:nvPr>
        </p:nvSpPr>
        <p:spPr>
          <a:xfrm>
            <a:off x="1991544" y="404665"/>
            <a:ext cx="7772400" cy="599343"/>
          </a:xfrm>
        </p:spPr>
        <p:txBody>
          <a:bodyPr/>
          <a:lstStyle/>
          <a:p>
            <a:pPr algn="l" eaLnBrk="1" hangingPunct="1">
              <a:defRPr/>
            </a:pPr>
            <a:r>
              <a:rPr lang="da-DK" sz="2400" dirty="0">
                <a:latin typeface="Trebuchet MS"/>
                <a:ea typeface="+mn-ea"/>
                <a:cs typeface="Trebuchet MS"/>
              </a:rPr>
              <a:t>Varmepumpens virkemåde</a:t>
            </a:r>
          </a:p>
        </p:txBody>
      </p:sp>
      <p:sp>
        <p:nvSpPr>
          <p:cNvPr id="18" name="Tekstboks 17"/>
          <p:cNvSpPr txBox="1">
            <a:spLocks noRot="1" noChangeAspect="1" noMove="1" noResize="1" noEditPoints="1" noAdjustHandles="1" noChangeArrowheads="1" noChangeShapeType="1" noTextEdit="1"/>
          </p:cNvSpPr>
          <p:nvPr/>
        </p:nvSpPr>
        <p:spPr>
          <a:xfrm>
            <a:off x="2307271" y="5755414"/>
            <a:ext cx="7776864" cy="581875"/>
          </a:xfrm>
          <a:prstGeom prst="rect">
            <a:avLst/>
          </a:prstGeom>
          <a:blipFill rotWithShape="1">
            <a:blip r:embed="rId4" cstate="screen">
              <a:extLst>
                <a:ext uri="{28A0092B-C50C-407E-A947-70E740481C1C}">
                  <a14:useLocalDpi xmlns:a14="http://schemas.microsoft.com/office/drawing/2010/main"/>
                </a:ext>
              </a:extLst>
            </a:blip>
            <a:stretch>
              <a:fillRect/>
            </a:stretch>
          </a:blipFill>
        </p:spPr>
        <p:txBody>
          <a:bodyPr/>
          <a:lstStyle/>
          <a:p>
            <a:r>
              <a:rPr lang="da-DK">
                <a:noFill/>
              </a:rPr>
              <a:t> </a:t>
            </a:r>
          </a:p>
        </p:txBody>
      </p:sp>
    </p:spTree>
    <p:extLst>
      <p:ext uri="{BB962C8B-B14F-4D97-AF65-F5344CB8AC3E}">
        <p14:creationId xmlns:p14="http://schemas.microsoft.com/office/powerpoint/2010/main" val="3470056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Varmepumpeanlæg</a:t>
            </a:r>
          </a:p>
        </p:txBody>
      </p:sp>
      <p:sp>
        <p:nvSpPr>
          <p:cNvPr id="3" name="Pladsholder til indhold 2"/>
          <p:cNvSpPr>
            <a:spLocks noGrp="1"/>
          </p:cNvSpPr>
          <p:nvPr>
            <p:ph idx="1"/>
          </p:nvPr>
        </p:nvSpPr>
        <p:spPr>
          <a:xfrm>
            <a:off x="1981200" y="1268761"/>
            <a:ext cx="6257940" cy="4857403"/>
          </a:xfrm>
        </p:spPr>
        <p:txBody>
          <a:bodyPr>
            <a:normAutofit fontScale="92500" lnSpcReduction="10000"/>
          </a:bodyPr>
          <a:lstStyle/>
          <a:p>
            <a:r>
              <a:rPr lang="da-DK" dirty="0"/>
              <a:t>vedvarende energi i jorden eller luften udnyttes</a:t>
            </a:r>
          </a:p>
          <a:p>
            <a:r>
              <a:rPr lang="da-DK" dirty="0"/>
              <a:t>varmepumpen bringer energien fra jorden op på et temperaturniveau, som kan udnyttes i varmeanlægget. </a:t>
            </a:r>
          </a:p>
          <a:p>
            <a:r>
              <a:rPr lang="da-DK" dirty="0"/>
              <a:t>Det sker ved hjælp af kølekredsen – hvor kølemidlet  skifter fase: </a:t>
            </a:r>
          </a:p>
          <a:p>
            <a:pPr lvl="1"/>
            <a:r>
              <a:rPr lang="da-DK" dirty="0"/>
              <a:t> fra væske til damp, når det optager den vedvarende energi – og fra væske til damp til væske, når energien afgives igen til huset varmesystem</a:t>
            </a:r>
          </a:p>
          <a:p>
            <a:r>
              <a:rPr lang="da-DK" dirty="0"/>
              <a:t>Varmepumpen drives af elektricitet, men den leverer 2,5 til 4 gange mere energi til varmeanlægget, end den bruger. </a:t>
            </a:r>
          </a:p>
          <a:p>
            <a:endParaRPr lang="da-DK" dirty="0"/>
          </a:p>
          <a:p>
            <a:endParaRPr lang="da-DK" dirty="0"/>
          </a:p>
        </p:txBody>
      </p:sp>
      <p:pic>
        <p:nvPicPr>
          <p:cNvPr id="4" name="Picture 2" descr="Varmepump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39140" y="1714488"/>
            <a:ext cx="2362800" cy="3143272"/>
          </a:xfrm>
          <a:prstGeom prst="rect">
            <a:avLst/>
          </a:prstGeom>
          <a:noFill/>
          <a:ln w="9525">
            <a:noFill/>
            <a:miter lim="800000"/>
            <a:headEnd/>
            <a:tailEnd/>
          </a:ln>
        </p:spPr>
      </p:pic>
    </p:spTree>
    <p:extLst>
      <p:ext uri="{BB962C8B-B14F-4D97-AF65-F5344CB8AC3E}">
        <p14:creationId xmlns:p14="http://schemas.microsoft.com/office/powerpoint/2010/main" val="122025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Vurdér om huset skal energirenoveres først</a:t>
            </a:r>
          </a:p>
        </p:txBody>
      </p:sp>
      <p:pic>
        <p:nvPicPr>
          <p:cNvPr id="6" name="Pladsholder til indhold 5">
            <a:extLst>
              <a:ext uri="{FF2B5EF4-FFF2-40B4-BE49-F238E27FC236}">
                <a16:creationId xmlns:a16="http://schemas.microsoft.com/office/drawing/2014/main" id="{FBA4471C-32DF-4BE0-9CA2-0F8736F01A6E}"/>
              </a:ext>
            </a:extLst>
          </p:cNvPr>
          <p:cNvPicPr>
            <a:picLocks noGrp="1" noChangeAspect="1"/>
          </p:cNvPicPr>
          <p:nvPr>
            <p:ph idx="1"/>
          </p:nvPr>
        </p:nvPicPr>
        <p:blipFill>
          <a:blip r:embed="rId3"/>
          <a:stretch>
            <a:fillRect/>
          </a:stretch>
        </p:blipFill>
        <p:spPr>
          <a:xfrm>
            <a:off x="4371584" y="1801866"/>
            <a:ext cx="7394401" cy="4805230"/>
          </a:xfrm>
        </p:spPr>
      </p:pic>
      <p:pic>
        <p:nvPicPr>
          <p:cNvPr id="7" name="Billede 6" descr="Marts_april_09 036.jpg">
            <a:extLst>
              <a:ext uri="{FF2B5EF4-FFF2-40B4-BE49-F238E27FC236}">
                <a16:creationId xmlns:a16="http://schemas.microsoft.com/office/drawing/2014/main" id="{5A61374C-22EE-492C-AF97-C516F55C01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2564" y="1459853"/>
            <a:ext cx="2947030" cy="2210273"/>
          </a:xfrm>
          <a:prstGeom prst="rect">
            <a:avLst/>
          </a:prstGeom>
        </p:spPr>
      </p:pic>
      <p:pic>
        <p:nvPicPr>
          <p:cNvPr id="12" name="Billede 11">
            <a:extLst>
              <a:ext uri="{FF2B5EF4-FFF2-40B4-BE49-F238E27FC236}">
                <a16:creationId xmlns:a16="http://schemas.microsoft.com/office/drawing/2014/main" id="{CB7B7989-8BAC-43C7-81F5-28D845F47661}"/>
              </a:ext>
            </a:extLst>
          </p:cNvPr>
          <p:cNvPicPr>
            <a:picLocks noChangeAspect="1"/>
          </p:cNvPicPr>
          <p:nvPr/>
        </p:nvPicPr>
        <p:blipFill>
          <a:blip r:embed="rId5"/>
          <a:stretch>
            <a:fillRect/>
          </a:stretch>
        </p:blipFill>
        <p:spPr>
          <a:xfrm>
            <a:off x="1637937" y="3762851"/>
            <a:ext cx="1606304" cy="2677173"/>
          </a:xfrm>
          <a:prstGeom prst="rect">
            <a:avLst/>
          </a:prstGeom>
        </p:spPr>
      </p:pic>
    </p:spTree>
    <p:extLst>
      <p:ext uri="{BB962C8B-B14F-4D97-AF65-F5344CB8AC3E}">
        <p14:creationId xmlns:p14="http://schemas.microsoft.com/office/powerpoint/2010/main" val="82893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07569" y="770793"/>
            <a:ext cx="7135725" cy="341435"/>
          </a:xfrm>
        </p:spPr>
        <p:txBody>
          <a:bodyPr>
            <a:normAutofit fontScale="90000"/>
          </a:bodyPr>
          <a:lstStyle/>
          <a:p>
            <a:pPr eaLnBrk="1" hangingPunct="1"/>
            <a:r>
              <a:rPr lang="da-DK" altLang="da-DK" sz="2800" dirty="0">
                <a:solidFill>
                  <a:srgbClr val="000000"/>
                </a:solidFill>
              </a:rPr>
              <a:t>Varmepumpetyper</a:t>
            </a:r>
          </a:p>
        </p:txBody>
      </p:sp>
      <p:sp>
        <p:nvSpPr>
          <p:cNvPr id="163845" name="Rectangle 3"/>
          <p:cNvSpPr>
            <a:spLocks noGrp="1" noChangeArrowheads="1"/>
          </p:cNvSpPr>
          <p:nvPr>
            <p:ph type="body" idx="1"/>
          </p:nvPr>
        </p:nvSpPr>
        <p:spPr>
          <a:xfrm>
            <a:off x="3936161" y="1369402"/>
            <a:ext cx="7844971" cy="4119196"/>
          </a:xfrm>
        </p:spPr>
        <p:txBody>
          <a:bodyPr>
            <a:normAutofit fontScale="92500" lnSpcReduction="10000"/>
          </a:bodyPr>
          <a:lstStyle/>
          <a:p>
            <a:pPr marL="0" indent="0">
              <a:buNone/>
              <a:defRPr/>
            </a:pPr>
            <a:r>
              <a:rPr lang="da-DK" sz="2031" b="1" dirty="0"/>
              <a:t>Luft/luft</a:t>
            </a:r>
            <a:r>
              <a:rPr lang="da-DK" sz="1662" dirty="0"/>
              <a:t> </a:t>
            </a:r>
            <a:r>
              <a:rPr lang="da-DK" sz="1662" b="1" dirty="0"/>
              <a:t>-</a:t>
            </a:r>
            <a:r>
              <a:rPr lang="da-DK" sz="1662" dirty="0"/>
              <a:t> henter energi fra </a:t>
            </a:r>
            <a:r>
              <a:rPr lang="da-DK" sz="1662" dirty="0">
                <a:solidFill>
                  <a:srgbClr val="0070C0"/>
                </a:solidFill>
              </a:rPr>
              <a:t>udeluft eller afkastluft </a:t>
            </a:r>
            <a:r>
              <a:rPr lang="da-DK" sz="1662" dirty="0"/>
              <a:t>og afgiver til </a:t>
            </a:r>
            <a:r>
              <a:rPr lang="da-DK" sz="1662" dirty="0" err="1">
                <a:solidFill>
                  <a:srgbClr val="FF0000"/>
                </a:solidFill>
              </a:rPr>
              <a:t>indeluften</a:t>
            </a:r>
            <a:r>
              <a:rPr lang="da-DK" sz="1662" dirty="0"/>
              <a:t> </a:t>
            </a:r>
            <a:r>
              <a:rPr lang="da-DK" sz="1662" dirty="0">
                <a:solidFill>
                  <a:srgbClr val="FF0000"/>
                </a:solidFill>
              </a:rPr>
              <a:t>(enten direkte eller via ventilation)</a:t>
            </a:r>
          </a:p>
          <a:p>
            <a:pPr eaLnBrk="1" hangingPunct="1">
              <a:defRPr/>
            </a:pPr>
            <a:endParaRPr lang="da-DK" sz="1662" dirty="0"/>
          </a:p>
          <a:p>
            <a:pPr marL="0" indent="0">
              <a:buNone/>
              <a:defRPr/>
            </a:pPr>
            <a:r>
              <a:rPr lang="da-DK" sz="2031" b="1" dirty="0"/>
              <a:t>Luft/vand</a:t>
            </a:r>
            <a:r>
              <a:rPr lang="da-DK" sz="1662" b="1" dirty="0"/>
              <a:t> -</a:t>
            </a:r>
            <a:r>
              <a:rPr lang="da-DK" sz="1662" dirty="0"/>
              <a:t> henter energi fra </a:t>
            </a:r>
            <a:r>
              <a:rPr lang="da-DK" sz="1662" dirty="0">
                <a:solidFill>
                  <a:srgbClr val="0070C0"/>
                </a:solidFill>
              </a:rPr>
              <a:t>udeluft eller afkastluft </a:t>
            </a:r>
            <a:r>
              <a:rPr lang="da-DK" sz="1662" dirty="0"/>
              <a:t>og afgiver til </a:t>
            </a:r>
            <a:r>
              <a:rPr lang="da-DK" sz="1662" dirty="0" err="1">
                <a:solidFill>
                  <a:srgbClr val="FF0000"/>
                </a:solidFill>
              </a:rPr>
              <a:t>vandbårent</a:t>
            </a:r>
            <a:r>
              <a:rPr lang="da-DK" sz="1662" dirty="0">
                <a:solidFill>
                  <a:srgbClr val="FF0000"/>
                </a:solidFill>
              </a:rPr>
              <a:t> </a:t>
            </a:r>
            <a:r>
              <a:rPr lang="da-DK" sz="1662" dirty="0" err="1">
                <a:solidFill>
                  <a:srgbClr val="FF0000"/>
                </a:solidFill>
              </a:rPr>
              <a:t>afgiversystem</a:t>
            </a:r>
            <a:r>
              <a:rPr lang="da-DK" sz="1662" dirty="0">
                <a:solidFill>
                  <a:srgbClr val="FF0000"/>
                </a:solidFill>
              </a:rPr>
              <a:t> (radiator eller gulvvarme)</a:t>
            </a:r>
          </a:p>
          <a:p>
            <a:pPr eaLnBrk="1" hangingPunct="1">
              <a:defRPr/>
            </a:pPr>
            <a:endParaRPr lang="da-DK" sz="1662" dirty="0"/>
          </a:p>
          <a:p>
            <a:pPr marL="0" indent="0">
              <a:buNone/>
              <a:defRPr/>
            </a:pPr>
            <a:r>
              <a:rPr lang="da-DK" sz="2031" b="1" dirty="0"/>
              <a:t>Væske/vand</a:t>
            </a:r>
            <a:r>
              <a:rPr lang="da-DK" sz="2031" dirty="0"/>
              <a:t> -</a:t>
            </a:r>
            <a:r>
              <a:rPr lang="da-DK" sz="1662" dirty="0"/>
              <a:t> (jordvarme) - henter fra energi fra </a:t>
            </a:r>
            <a:r>
              <a:rPr lang="da-DK" sz="1662" dirty="0">
                <a:solidFill>
                  <a:srgbClr val="0070C0"/>
                </a:solidFill>
              </a:rPr>
              <a:t>jordslange (eller andet) </a:t>
            </a:r>
            <a:r>
              <a:rPr lang="da-DK" sz="1662" dirty="0"/>
              <a:t>og afgiver til </a:t>
            </a:r>
            <a:r>
              <a:rPr lang="da-DK" sz="1662" dirty="0" err="1">
                <a:solidFill>
                  <a:srgbClr val="FF0000"/>
                </a:solidFill>
              </a:rPr>
              <a:t>vandbårent</a:t>
            </a:r>
            <a:r>
              <a:rPr lang="da-DK" sz="1662" dirty="0">
                <a:solidFill>
                  <a:srgbClr val="FF0000"/>
                </a:solidFill>
              </a:rPr>
              <a:t> </a:t>
            </a:r>
            <a:r>
              <a:rPr lang="da-DK" sz="1662" dirty="0" err="1">
                <a:solidFill>
                  <a:srgbClr val="FF0000"/>
                </a:solidFill>
              </a:rPr>
              <a:t>varmeafgiversystem</a:t>
            </a:r>
            <a:endParaRPr lang="da-DK" sz="1662" dirty="0">
              <a:solidFill>
                <a:srgbClr val="FF0000"/>
              </a:solidFill>
            </a:endParaRPr>
          </a:p>
          <a:p>
            <a:pPr eaLnBrk="1" hangingPunct="1">
              <a:defRPr/>
            </a:pPr>
            <a:endParaRPr lang="da-DK" sz="1662" dirty="0"/>
          </a:p>
          <a:p>
            <a:pPr marL="0" indent="0">
              <a:buNone/>
              <a:defRPr/>
            </a:pPr>
            <a:r>
              <a:rPr lang="da-DK" sz="2031" b="1" dirty="0"/>
              <a:t>Brugsvand -</a:t>
            </a:r>
            <a:r>
              <a:rPr lang="da-DK" sz="2031" dirty="0"/>
              <a:t> </a:t>
            </a:r>
            <a:r>
              <a:rPr lang="da-DK" sz="1662" dirty="0"/>
              <a:t>henter energi fra </a:t>
            </a:r>
            <a:r>
              <a:rPr lang="da-DK" sz="1662" dirty="0">
                <a:solidFill>
                  <a:srgbClr val="0070C0"/>
                </a:solidFill>
              </a:rPr>
              <a:t>afkastluft, udeluft eller jordslange</a:t>
            </a:r>
            <a:r>
              <a:rPr lang="da-DK" sz="1662" dirty="0"/>
              <a:t> og afgiver denne til </a:t>
            </a:r>
            <a:r>
              <a:rPr lang="da-DK" sz="1662" dirty="0">
                <a:solidFill>
                  <a:srgbClr val="FF0000"/>
                </a:solidFill>
              </a:rPr>
              <a:t>brugsvandsbeholder (+ evt. ventilation)</a:t>
            </a:r>
          </a:p>
          <a:p>
            <a:pPr eaLnBrk="1" hangingPunct="1">
              <a:defRPr/>
            </a:pPr>
            <a:endParaRPr lang="da-DK" sz="1662" dirty="0"/>
          </a:p>
          <a:p>
            <a:pPr marL="0" indent="0">
              <a:buNone/>
              <a:defRPr/>
            </a:pPr>
            <a:r>
              <a:rPr lang="da-DK" sz="2031" b="1" dirty="0"/>
              <a:t>Boligventilationsvarmepumper (aktiv varmegenvinding)</a:t>
            </a:r>
            <a:r>
              <a:rPr lang="da-DK" sz="2031" dirty="0"/>
              <a:t> </a:t>
            </a:r>
            <a:r>
              <a:rPr lang="da-DK" sz="2031" b="1" dirty="0"/>
              <a:t>–</a:t>
            </a:r>
            <a:r>
              <a:rPr lang="da-DK" sz="2031" dirty="0"/>
              <a:t> </a:t>
            </a:r>
            <a:r>
              <a:rPr lang="da-DK" sz="1662" dirty="0"/>
              <a:t>henter energi fra </a:t>
            </a:r>
            <a:r>
              <a:rPr lang="da-DK" sz="1662" dirty="0">
                <a:solidFill>
                  <a:srgbClr val="0070C0"/>
                </a:solidFill>
              </a:rPr>
              <a:t>afkastluft</a:t>
            </a:r>
            <a:r>
              <a:rPr lang="da-DK" sz="1662" dirty="0"/>
              <a:t> og afgiver denne til enten </a:t>
            </a:r>
            <a:r>
              <a:rPr lang="da-DK" sz="1662" dirty="0">
                <a:solidFill>
                  <a:srgbClr val="FF0000"/>
                </a:solidFill>
              </a:rPr>
              <a:t>ventilationsluft, varmeafgiver, brugsvand, eller flere af disse</a:t>
            </a:r>
            <a:r>
              <a:rPr lang="da-DK" sz="1662" dirty="0"/>
              <a:t>. </a:t>
            </a:r>
          </a:p>
        </p:txBody>
      </p:sp>
      <p:pic>
        <p:nvPicPr>
          <p:cNvPr id="2" name="Picture 2" descr="Varmepumpe">
            <a:extLst>
              <a:ext uri="{FF2B5EF4-FFF2-40B4-BE49-F238E27FC236}">
                <a16:creationId xmlns:a16="http://schemas.microsoft.com/office/drawing/2014/main" id="{6459D839-5525-4AA0-8865-0120BCC188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2967" y="4241691"/>
            <a:ext cx="1773658" cy="2359526"/>
          </a:xfrm>
          <a:prstGeom prst="rect">
            <a:avLst/>
          </a:prstGeom>
          <a:noFill/>
          <a:ln w="9525">
            <a:noFill/>
            <a:miter lim="800000"/>
            <a:headEnd/>
            <a:tailEnd/>
          </a:ln>
        </p:spPr>
      </p:pic>
      <p:pic>
        <p:nvPicPr>
          <p:cNvPr id="3" name="Picture 2" descr="http://enviko.com/wp-content/uploads/Daikin11-16.jpg">
            <a:hlinkClick r:id="rId4"/>
            <a:extLst>
              <a:ext uri="{FF2B5EF4-FFF2-40B4-BE49-F238E27FC236}">
                <a16:creationId xmlns:a16="http://schemas.microsoft.com/office/drawing/2014/main" id="{C9A7DEEE-1089-4F77-BEC5-0B73AEA236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0418" y="2399823"/>
            <a:ext cx="2279697" cy="1841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www.billigvvs.dk/images/ProductPictures/large/c0/Bosch-EHP6AA-luft-luft-varmepumpe-med-inde-og-udedel-samt-fjernbetjening-550006.jpg">
            <a:extLst>
              <a:ext uri="{FF2B5EF4-FFF2-40B4-BE49-F238E27FC236}">
                <a16:creationId xmlns:a16="http://schemas.microsoft.com/office/drawing/2014/main" id="{67E1B0EC-A837-4098-A2AE-3402EABAE26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0418" y="1210206"/>
            <a:ext cx="2279697" cy="1309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41908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F22F492AE8914D8B73C3E3C23F308D" ma:contentTypeVersion="31" ma:contentTypeDescription="Opret et nyt dokument." ma:contentTypeScope="" ma:versionID="1028beaa144d05e948369b987caf50e3">
  <xsd:schema xmlns:xsd="http://www.w3.org/2001/XMLSchema" xmlns:xs="http://www.w3.org/2001/XMLSchema" xmlns:p="http://schemas.microsoft.com/office/2006/metadata/properties" xmlns:ns1="http://schemas.microsoft.com/sharepoint/v3" xmlns:ns2="b1cfadd8-d294-4d34-bc36-10edd03a80b3" xmlns:ns3="57e246f5-a181-4ddd-bcfa-8f2bd33c0c9c" targetNamespace="http://schemas.microsoft.com/office/2006/metadata/properties" ma:root="true" ma:fieldsID="9e062dd460a46b14fcff5ecb85d09ee7" ns1:_="" ns2:_="" ns3:_="">
    <xsd:import namespace="http://schemas.microsoft.com/sharepoint/v3"/>
    <xsd:import namespace="b1cfadd8-d294-4d34-bc36-10edd03a80b3"/>
    <xsd:import namespace="57e246f5-a181-4ddd-bcfa-8f2bd33c0c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Filtyp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Tes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cfadd8-d294-4d34-bc36-10edd03a8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description="" ma:indexed="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Filtype" ma:index="17" nillable="true" ma:displayName="Filtype" ma:format="Dropdown" ma:indexed="true" ma:internalName="Filtype">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fcff2bff-98dc-460d-973e-03f7511429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Test" ma:index="28" nillable="true" ma:displayName="Test" ma:format="Dropdown" ma:list="UserInfo" ma:SharePointGroup="0" ma:internalName="Te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e246f5-a181-4ddd-bcfa-8f2bd33c0c9c"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6" nillable="true" ma:displayName="Taxonomy Catch All Column" ma:hidden="true" ma:list="{4651abdf-1673-48e2-821d-f5cd0b68c3fe}" ma:internalName="TaxCatchAll" ma:showField="CatchAllData" ma:web="57e246f5-a181-4ddd-bcfa-8f2bd33c0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e246f5-a181-4ddd-bcfa-8f2bd33c0c9c" xsi:nil="true"/>
    <_ip_UnifiedCompliancePolicyUIAction xmlns="http://schemas.microsoft.com/sharepoint/v3" xsi:nil="true"/>
    <lcf76f155ced4ddcb4097134ff3c332f xmlns="b1cfadd8-d294-4d34-bc36-10edd03a80b3">
      <Terms xmlns="http://schemas.microsoft.com/office/infopath/2007/PartnerControls"/>
    </lcf76f155ced4ddcb4097134ff3c332f>
    <Test xmlns="b1cfadd8-d294-4d34-bc36-10edd03a80b3">
      <UserInfo>
        <DisplayName/>
        <AccountId xsi:nil="true"/>
        <AccountType/>
      </UserInfo>
    </Test>
    <Filtype xmlns="b1cfadd8-d294-4d34-bc36-10edd03a80b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44B522F-2CB0-4DFA-96AE-9E0C201EEB54}"/>
</file>

<file path=customXml/itemProps2.xml><?xml version="1.0" encoding="utf-8"?>
<ds:datastoreItem xmlns:ds="http://schemas.openxmlformats.org/officeDocument/2006/customXml" ds:itemID="{4FF241E5-3E98-4B02-B31C-BBDFE95A1D26}"/>
</file>

<file path=customXml/itemProps3.xml><?xml version="1.0" encoding="utf-8"?>
<ds:datastoreItem xmlns:ds="http://schemas.openxmlformats.org/officeDocument/2006/customXml" ds:itemID="{C2F61A15-3373-492C-9B39-1CAAC4923942}"/>
</file>

<file path=docProps/app.xml><?xml version="1.0" encoding="utf-8"?>
<Properties xmlns="http://schemas.openxmlformats.org/officeDocument/2006/extended-properties" xmlns:vt="http://schemas.openxmlformats.org/officeDocument/2006/docPropsVTypes">
  <TotalTime>1299</TotalTime>
  <Words>4646</Words>
  <Application>Microsoft Macintosh PowerPoint</Application>
  <PresentationFormat>Widescreen</PresentationFormat>
  <Paragraphs>548</Paragraphs>
  <Slides>51</Slides>
  <Notes>51</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51</vt:i4>
      </vt:variant>
    </vt:vector>
  </HeadingPairs>
  <TitlesOfParts>
    <vt:vector size="64" baseType="lpstr">
      <vt:lpstr>Arial</vt:lpstr>
      <vt:lpstr>Calibri</vt:lpstr>
      <vt:lpstr>Calibri Light</vt:lpstr>
      <vt:lpstr>Cambria Math</vt:lpstr>
      <vt:lpstr>inherit</vt:lpstr>
      <vt:lpstr>Open Sans</vt:lpstr>
      <vt:lpstr>Roboto</vt:lpstr>
      <vt:lpstr>Segoe UI</vt:lpstr>
      <vt:lpstr>Tahoma</vt:lpstr>
      <vt:lpstr>Trebuchet MS</vt:lpstr>
      <vt:lpstr>Univers</vt:lpstr>
      <vt:lpstr>Wingdings</vt:lpstr>
      <vt:lpstr>Office-tema</vt:lpstr>
      <vt:lpstr>Varmepumper</vt:lpstr>
      <vt:lpstr>PowerPoint-præsentation</vt:lpstr>
      <vt:lpstr>Status</vt:lpstr>
      <vt:lpstr>Salgstal fra Energistyrelsens varmepumpestatistik</vt:lpstr>
      <vt:lpstr>Effektfaktor</vt:lpstr>
      <vt:lpstr>Varmepumpens virkemåde</vt:lpstr>
      <vt:lpstr>Varmepumpeanlæg</vt:lpstr>
      <vt:lpstr>Vurdér om huset skal energirenoveres først</vt:lpstr>
      <vt:lpstr>Varmepumpetyper</vt:lpstr>
      <vt:lpstr>PowerPoint-præsentation</vt:lpstr>
      <vt:lpstr>SCOP = sæsoneffektfaktor EU krav </vt:lpstr>
      <vt:lpstr>Varmepumpelisten</vt:lpstr>
      <vt:lpstr>https://sparenergi.dk/forbruger/vaerktoejer/varmepumpelisten?gclid=EAIaIQobChMI-q-S7Zf25QIVWZ3VCh1fPwPoEAAYASAAEgKnN_D_BwE</vt:lpstr>
      <vt:lpstr>https://sparenergi.dk/forbruger/vaerktoejer/varmepumpelisten</vt:lpstr>
      <vt:lpstr>Dimensionering…..</vt:lpstr>
      <vt:lpstr>Regneark til vurdering af varmeafgiversystem</vt:lpstr>
      <vt:lpstr>Skriv radiatorerne ind hér</vt:lpstr>
      <vt:lpstr>Radiatortyper</vt:lpstr>
      <vt:lpstr>….og med 2500 liter olie..</vt:lpstr>
      <vt:lpstr>Prøv eventuelt også værktøj til bedømmelse af varmefordelingsanlæg i forbindelse med varmepumpe</vt:lpstr>
      <vt:lpstr>Find varmepumpens effekt…</vt:lpstr>
      <vt:lpstr>PowerPoint-præsentation</vt:lpstr>
      <vt:lpstr>Besparelse: Fra olie eller gas til jordvarme</vt:lpstr>
      <vt:lpstr>Hvad spares i energi - fra olie til varmepumpe</vt:lpstr>
      <vt:lpstr>Sådan kan du beregne besparelse: Fra olie til varmepumpe</vt:lpstr>
      <vt:lpstr>PowerPoint-præsentation</vt:lpstr>
      <vt:lpstr>PowerPoint-præsentation</vt:lpstr>
      <vt:lpstr>Hvor dybt og hvor meget – med 32 – 40 mm jordslange </vt:lpstr>
      <vt:lpstr>Opgave varmepumpe</vt:lpstr>
      <vt:lpstr>Løsningsforslag</vt:lpstr>
      <vt:lpstr>Luft-vand-varmepumpe</vt:lpstr>
      <vt:lpstr>PowerPoint-præsentation</vt:lpstr>
      <vt:lpstr>PowerPoint-præsentation</vt:lpstr>
      <vt:lpstr>Luft/vand varmepumpen</vt:lpstr>
      <vt:lpstr>PowerPoint-præsentation</vt:lpstr>
      <vt:lpstr>PowerPoint-præsentation</vt:lpstr>
      <vt:lpstr>Luft-vand varmepumpe</vt:lpstr>
      <vt:lpstr>Yderligere info – se bagpå energiløsningen</vt:lpstr>
      <vt:lpstr>Luft-luft-varmepumpe</vt:lpstr>
      <vt:lpstr>Luft/luft varmepumpen</vt:lpstr>
      <vt:lpstr>Energistyrelsens varmepumpeliste https://sparenergi.dk/forbruger/vaerktoejer/varmepumpelisten</vt:lpstr>
      <vt:lpstr>https://sparenergi.dk/forbruger/vaerktoejer/varmepumpelisten</vt:lpstr>
      <vt:lpstr>PowerPoint-præsentation</vt:lpstr>
      <vt:lpstr>Energibesparelser kWh pr. år - 2019</vt:lpstr>
      <vt:lpstr>PowerPoint-præsentation</vt:lpstr>
      <vt:lpstr>Boligventilationsvarmepumpe</vt:lpstr>
      <vt:lpstr>PowerPoint-præsentation</vt:lpstr>
      <vt:lpstr>PowerPoint-præsentation</vt:lpstr>
      <vt:lpstr>Brugsvandsvarmepumpe</vt:lpstr>
      <vt:lpstr>PowerPoint-præsentation</vt:lpstr>
      <vt:lpstr>Slut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varmepumper-2021</dc:title>
  <dc:creator>Iben Østergaard</dc:creator>
  <cp:lastModifiedBy>Pia Bodal</cp:lastModifiedBy>
  <cp:revision>108</cp:revision>
  <cp:lastPrinted>2020-11-17T14:38:54Z</cp:lastPrinted>
  <dcterms:created xsi:type="dcterms:W3CDTF">2020-09-29T13:48:46Z</dcterms:created>
  <dcterms:modified xsi:type="dcterms:W3CDTF">2021-01-11T10:29:10Z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0x010100BDF22F492AE8914D8B73C3E3C23F308D</vt:lpwstr>
  </property>
  <property fmtid="{D5CDD505-2E9C-101B-9397-08002B2CF9AE}" pid="3" name="Order">
    <vt:r8>9300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