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8" r:id="rId2"/>
    <p:sldId id="259" r:id="rId3"/>
    <p:sldId id="308" r:id="rId4"/>
    <p:sldId id="263" r:id="rId5"/>
    <p:sldId id="264" r:id="rId6"/>
    <p:sldId id="298" r:id="rId7"/>
    <p:sldId id="293" r:id="rId8"/>
    <p:sldId id="294" r:id="rId9"/>
    <p:sldId id="299" r:id="rId10"/>
    <p:sldId id="295" r:id="rId11"/>
    <p:sldId id="296" r:id="rId12"/>
    <p:sldId id="301" r:id="rId13"/>
    <p:sldId id="300" r:id="rId14"/>
    <p:sldId id="302" r:id="rId15"/>
    <p:sldId id="303" r:id="rId16"/>
    <p:sldId id="304" r:id="rId17"/>
    <p:sldId id="305" r:id="rId18"/>
    <p:sldId id="269" r:id="rId19"/>
    <p:sldId id="306" r:id="rId20"/>
    <p:sldId id="307" r:id="rId21"/>
    <p:sldId id="309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9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2D4261E-D3C8-D74A-B975-F2A552DC9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96E7DF-37DC-BA42-80F4-CA38816CB5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F0FF-831A-D149-98F5-B59BF983DCE7}" type="datetimeFigureOut">
              <a:rPr lang="da-DK" smtClean="0"/>
              <a:t>27.12.2021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C097271-7479-0249-98B7-40830ECE0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305020-344A-854E-990F-052BD0209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4227-EA1C-0D47-9231-0090B931B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16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3F551-C810-9E40-B543-32213876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2442404"/>
            <a:ext cx="9723404" cy="1698522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1A0FCC-FE0A-E74A-8604-C168724E3C14}"/>
              </a:ext>
            </a:extLst>
          </p:cNvPr>
          <p:cNvSpPr/>
          <p:nvPr userDrawn="1"/>
        </p:nvSpPr>
        <p:spPr>
          <a:xfrm>
            <a:off x="0" y="5016137"/>
            <a:ext cx="12192000" cy="1841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Videncenter logo.png">
            <a:extLst>
              <a:ext uri="{FF2B5EF4-FFF2-40B4-BE49-F238E27FC236}">
                <a16:creationId xmlns:a16="http://schemas.microsoft.com/office/drawing/2014/main" id="{52EAA5F1-2B7C-6546-B094-57259AA6D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391" y="5636624"/>
            <a:ext cx="3456958" cy="648666"/>
          </a:xfrm>
          <a:prstGeom prst="rect">
            <a:avLst/>
          </a:prstGeom>
        </p:spPr>
      </p:pic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660898DD-ECF2-204C-835B-9BD725C78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322" y="4313820"/>
            <a:ext cx="7813418" cy="4475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098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790" y="2479615"/>
            <a:ext cx="5765549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EB4F15AB-2B19-CE46-A68E-9E6FA9D7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84" y="1154051"/>
            <a:ext cx="4628745" cy="447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sz="2000"/>
              <a:t>Klik for at redigere teksttypografierne i masteren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72E65E-5B9A-804B-A48C-4B1DC291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964565"/>
            <a:ext cx="5765549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18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48B62AC-928F-E841-A2CC-3FE3A58E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032" y="1709738"/>
            <a:ext cx="78134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701EB067-4A11-0741-95EF-34023AA3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4032" y="4589463"/>
            <a:ext cx="78134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billede 11">
            <a:extLst>
              <a:ext uri="{FF2B5EF4-FFF2-40B4-BE49-F238E27FC236}">
                <a16:creationId xmlns:a16="http://schemas.microsoft.com/office/drawing/2014/main" id="{C918AB74-1EFA-FA48-9DCB-D82C716651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928551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64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9D3B-C0A4-7E4F-B540-20B02040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5C6485-2455-A642-B499-56A6865F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82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sz="2000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040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6D14-598C-EB43-8E4F-D5D8A73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83379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37E353-6E40-0D4F-A5F0-836C667ABD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083380" cy="435133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7BE771-FF28-AD4A-B31D-60EC6B3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82562"/>
            <a:ext cx="2743200" cy="365125"/>
          </a:xfrm>
          <a:prstGeom prst="rect">
            <a:avLst/>
          </a:prstGeom>
        </p:spPr>
        <p:txBody>
          <a:bodyPr/>
          <a:lstStyle/>
          <a:p>
            <a:fld id="{D199FF42-80A3-8F40-9EA3-AF2241956B20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 descr="Videncenter logo.png">
            <a:extLst>
              <a:ext uri="{FF2B5EF4-FFF2-40B4-BE49-F238E27FC236}">
                <a16:creationId xmlns:a16="http://schemas.microsoft.com/office/drawing/2014/main" id="{176825D1-DE9C-2645-AE2B-BBE4A9E7B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127750"/>
            <a:ext cx="1945873" cy="365125"/>
          </a:xfrm>
          <a:prstGeom prst="rect">
            <a:avLst/>
          </a:prstGeom>
        </p:spPr>
      </p:pic>
      <p:sp>
        <p:nvSpPr>
          <p:cNvPr id="14" name="Pladsholder til billede 11">
            <a:extLst>
              <a:ext uri="{FF2B5EF4-FFF2-40B4-BE49-F238E27FC236}">
                <a16:creationId xmlns:a16="http://schemas.microsoft.com/office/drawing/2014/main" id="{7660AB38-7777-DE48-942C-557BB78174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63449" y="0"/>
            <a:ext cx="2928551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1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6D14-598C-EB43-8E4F-D5D8A73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53" y="414553"/>
            <a:ext cx="805454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37E353-6E40-0D4F-A5F0-836C667A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254" y="1875053"/>
            <a:ext cx="8054546" cy="435133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FC5DA48-DA21-FC46-B1AA-4CA10EED57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28551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24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5586660" y="1217788"/>
            <a:ext cx="5765549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Teknisk</a:t>
            </a:r>
            <a:r>
              <a:rPr lang="en-US" dirty="0"/>
              <a:t> illustration</a:t>
            </a:r>
          </a:p>
          <a:p>
            <a:r>
              <a:rPr lang="en-US" dirty="0" err="1"/>
              <a:t>venstrestillet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86659" y="2479615"/>
            <a:ext cx="5765549" cy="334041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16866E0-4B01-D944-9E06-C9995F3F9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90" y="1227878"/>
            <a:ext cx="4402242" cy="459215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323850" sx="85000" sy="85000" flip="none" algn="tl"/>
          </a:blipFill>
        </p:spPr>
        <p:txBody>
          <a:bodyPr anchor="ctr"/>
          <a:lstStyle>
            <a:lvl1pPr marL="0" indent="0" algn="ctr">
              <a:buNone/>
              <a:defRPr sz="1200" b="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839791" y="1217788"/>
            <a:ext cx="5765549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Teknisk</a:t>
            </a:r>
            <a:r>
              <a:rPr lang="en-US" dirty="0"/>
              <a:t> illustration</a:t>
            </a:r>
          </a:p>
          <a:p>
            <a:r>
              <a:rPr lang="en-US" dirty="0" err="1"/>
              <a:t>højrestillet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790" y="2479615"/>
            <a:ext cx="5765549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16866E0-4B01-D944-9E06-C9995F3F9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9967" y="1227879"/>
            <a:ext cx="4402242" cy="440224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-323850" sx="85000" sy="85000" flip="none" algn="tl"/>
          </a:blip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4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9A35E3-38DE-2543-9344-B1A1B6C000DD}"/>
              </a:ext>
            </a:extLst>
          </p:cNvPr>
          <p:cNvSpPr/>
          <p:nvPr userDrawn="1"/>
        </p:nvSpPr>
        <p:spPr>
          <a:xfrm>
            <a:off x="1078366" y="934278"/>
            <a:ext cx="4830416" cy="4989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1484182" y="1309976"/>
            <a:ext cx="4712835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</a:p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484183" y="2493232"/>
            <a:ext cx="3877948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0C5C033-7EF3-B24E-8C0C-E2F6B2A47C92}"/>
              </a:ext>
            </a:extLst>
          </p:cNvPr>
          <p:cNvSpPr/>
          <p:nvPr userDrawn="1"/>
        </p:nvSpPr>
        <p:spPr>
          <a:xfrm>
            <a:off x="6314598" y="934278"/>
            <a:ext cx="4830416" cy="4989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E2FFB5-90A0-C545-862B-FFAB29B98ACC}"/>
              </a:ext>
            </a:extLst>
          </p:cNvPr>
          <p:cNvSpPr txBox="1">
            <a:spLocks/>
          </p:cNvSpPr>
          <p:nvPr userDrawn="1"/>
        </p:nvSpPr>
        <p:spPr>
          <a:xfrm>
            <a:off x="6720414" y="1309976"/>
            <a:ext cx="4712835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</a:p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593D83-5554-1044-BDE7-703FBDF80E9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720415" y="2493232"/>
            <a:ext cx="3877948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0035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86659" y="2479615"/>
            <a:ext cx="5765549" cy="334041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E7E9725-E073-354E-9FAE-14B210FD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1160239"/>
            <a:ext cx="4628745" cy="465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sz="2000"/>
              <a:t>Klik for at redigere teksttypografierne i masteren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952EB-B616-A146-ADC8-EE1B52B5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659" y="1037969"/>
            <a:ext cx="5765548" cy="12175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41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0DD55B5-1EF8-C649-A591-3A59C8D0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82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F815CF-9631-9943-A0C1-9F15E6DE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282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z="2000" dirty="0"/>
              <a:t>Tryk for at indsætte teksten</a:t>
            </a:r>
            <a:endParaRPr lang="da-DK" dirty="0"/>
          </a:p>
        </p:txBody>
      </p:sp>
      <p:pic>
        <p:nvPicPr>
          <p:cNvPr id="4" name="Billede 3" descr="Videncenter logo.png">
            <a:extLst>
              <a:ext uri="{FF2B5EF4-FFF2-40B4-BE49-F238E27FC236}">
                <a16:creationId xmlns:a16="http://schemas.microsoft.com/office/drawing/2014/main" id="{D87DC610-1B6C-454A-84EF-41B69D343F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16" y="6178765"/>
            <a:ext cx="19458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1" r:id="rId3"/>
    <p:sldLayoutId id="2147483650" r:id="rId4"/>
    <p:sldLayoutId id="2147483660" r:id="rId5"/>
    <p:sldLayoutId id="2147483656" r:id="rId6"/>
    <p:sldLayoutId id="2147483662" r:id="rId7"/>
    <p:sldLayoutId id="2147483663" r:id="rId8"/>
    <p:sldLayoutId id="2147483665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ygningsreglementet.dk/Tekniske-bestemmelser/11/BRV/Energiforbrug/Kap-9_0" TargetMode="External"/><Relationship Id="rId2" Type="http://schemas.openxmlformats.org/officeDocument/2006/relationships/hyperlink" Target="https://bygningsreglementet.dk/Tekniske-bestemmelser/11/Kra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ygningsreglementet.dk/Tekniske-bestemmelser/11/BRV/Funktionsafprovning/Bygningsautomati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shospitalet-horsens.dk/siteassets/om-os/fremtidens-akuthospital/gammel_side/information-til-byggeriets-parter/heh-tekniske-krav/64.9-cts-tekniske-standarder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ygningsreglementet.dk/Tekniske-bestemmelser/11/BRV/Energiforbrug/Kap-9_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ygningsreglementet.dk/Tekniske-bestemmelser/11/BRV/Energiforbrug/Kap-9_6" TargetMode="External"/><Relationship Id="rId2" Type="http://schemas.openxmlformats.org/officeDocument/2006/relationships/hyperlink" Target="https://bygningsreglementet.dk/Tekniske-bestemmelser/11/BRV/Energiforbrug/Kap-9_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929388-F3DD-D149-AE62-6CFA98FE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Funktionsafprøvning af bygningsinstallationer</a:t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6F84390-2332-974A-BB87-ED423B6FB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Bygningsautomatik – større bygninger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408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da-DK" sz="2000" b="0" i="0" dirty="0">
                <a:solidFill>
                  <a:srgbClr val="131313"/>
                </a:solidFill>
                <a:effectLst/>
              </a:rPr>
              <a:t>Bygningsautomatikken udgøres af det samlede system, der benyttes til at regulere og styre de tekniske anlæg. </a:t>
            </a:r>
          </a:p>
          <a:p>
            <a:pPr marL="0" indent="0" algn="l">
              <a:buNone/>
            </a:pPr>
            <a:r>
              <a:rPr lang="da-DK" sz="2000" b="0" i="0" dirty="0">
                <a:solidFill>
                  <a:srgbClr val="131313"/>
                </a:solidFill>
                <a:effectLst/>
              </a:rPr>
              <a:t>Systemet skal være i stand til</a:t>
            </a:r>
          </a:p>
          <a:p>
            <a:pPr algn="l"/>
            <a:r>
              <a:rPr lang="da-DK" sz="2000" b="0" i="0" dirty="0">
                <a:solidFill>
                  <a:srgbClr val="131313"/>
                </a:solidFill>
                <a:effectLst/>
              </a:rPr>
              <a:t>løbende at overvåge og analysere energiforbruget,</a:t>
            </a:r>
          </a:p>
          <a:p>
            <a:pPr algn="l"/>
            <a:r>
              <a:rPr lang="da-DK" sz="2000" b="0" i="0" dirty="0">
                <a:solidFill>
                  <a:srgbClr val="131313"/>
                </a:solidFill>
                <a:effectLst/>
              </a:rPr>
              <a:t>at kommunikere med de tekniske anlæg og regulere disse anlæg energieffektivt efter behovet i bygningen,</a:t>
            </a:r>
          </a:p>
          <a:p>
            <a:pPr algn="l"/>
            <a:r>
              <a:rPr lang="da-DK" sz="2000" b="0" i="0" dirty="0">
                <a:solidFill>
                  <a:srgbClr val="131313"/>
                </a:solidFill>
                <a:effectLst/>
              </a:rPr>
              <a:t>at kunne udtrykke den energimæssige effektivitet af bygningen og dens tekniske anlæg og</a:t>
            </a:r>
          </a:p>
          <a:p>
            <a:pPr algn="l"/>
            <a:r>
              <a:rPr lang="da-DK" sz="2000" b="0" i="0" dirty="0">
                <a:solidFill>
                  <a:srgbClr val="131313"/>
                </a:solidFill>
                <a:effectLst/>
              </a:rPr>
              <a:t>detektere fejl i anlæggene og underrette driftspersonalet om fejlene.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32972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79819"/>
            <a:ext cx="1028288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a-DK" sz="2000" b="0" i="0" dirty="0">
                <a:solidFill>
                  <a:srgbClr val="131313"/>
                </a:solidFill>
                <a:effectLst/>
              </a:rPr>
              <a:t>Bygningsautomatikken skal i detaljer indeholde følgende:</a:t>
            </a:r>
          </a:p>
          <a:p>
            <a:pPr>
              <a:lnSpc>
                <a:spcPct val="90000"/>
              </a:lnSpc>
            </a:pPr>
            <a:r>
              <a:rPr lang="da-DK" sz="2000" b="0" i="0" dirty="0">
                <a:solidFill>
                  <a:srgbClr val="000000"/>
                </a:solidFill>
                <a:effectLst/>
              </a:rPr>
              <a:t>It-baserede systemer</a:t>
            </a:r>
            <a:endParaRPr lang="da-DK" sz="36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b="0" i="0" dirty="0">
                <a:solidFill>
                  <a:srgbClr val="000000"/>
                </a:solidFill>
                <a:effectLst/>
              </a:rPr>
              <a:t>Automatisk dataudveksling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Væsentlige fejlmeddelelser og alarmer, fx på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DK" sz="2000" b="0" i="0" dirty="0">
                <a:solidFill>
                  <a:srgbClr val="000000"/>
                </a:solidFill>
                <a:effectLst/>
              </a:rPr>
              <a:t>ejrdata fra fx DMI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Internet opkobling af målerne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Software til energianalyse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Selvvirkende automatik i zoner kan anvendes, dog skal 80% måles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Driftspersonalet får de angivne fejlmeddelelser og alarmer på mobiltelefonen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000000"/>
                </a:solidFill>
              </a:rPr>
              <a:t>ALT skal kunne betjenes fra den samme enhed(afgørende)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0818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ZT elmåler 80A MID godkendt">
            <a:extLst>
              <a:ext uri="{FF2B5EF4-FFF2-40B4-BE49-F238E27FC236}">
                <a16:creationId xmlns:a16="http://schemas.microsoft.com/office/drawing/2014/main" id="{05E8C158-1D90-428C-98EC-759AA09E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10" y="1224551"/>
            <a:ext cx="435133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347" y="561770"/>
            <a:ext cx="10282881" cy="1325563"/>
          </a:xfrm>
        </p:spPr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347" y="1620122"/>
            <a:ext cx="7548718" cy="461854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Bygningsautomatikken skal omfatte alle styringer og reguleringer, der håndterer:</a:t>
            </a:r>
          </a:p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Energitilførslen</a:t>
            </a:r>
          </a:p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Energieffektiviteten</a:t>
            </a:r>
          </a:p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Det termiske indeklima (herunder udluftning, mekanisk og naturlig ventilation og automatisk styret solafskærmning),</a:t>
            </a:r>
          </a:p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Luftkvaliteten</a:t>
            </a:r>
          </a:p>
          <a:p>
            <a:pPr algn="l">
              <a:lnSpc>
                <a:spcPct val="120000"/>
              </a:lnSpc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Belysningen i bygningen og de enkelte rum. </a:t>
            </a:r>
          </a:p>
          <a:p>
            <a:pPr algn="l">
              <a:lnSpc>
                <a:spcPct val="120000"/>
              </a:lnSpc>
            </a:pPr>
            <a:r>
              <a:rPr lang="da-DK" sz="2400" dirty="0">
                <a:solidFill>
                  <a:srgbClr val="000000"/>
                </a:solidFill>
              </a:rPr>
              <a:t>D</a:t>
            </a:r>
            <a:r>
              <a:rPr lang="da-DK" sz="2400" b="0" i="0" dirty="0">
                <a:solidFill>
                  <a:srgbClr val="000000"/>
                </a:solidFill>
                <a:effectLst/>
              </a:rPr>
              <a:t>ata fra alle energi- og forbrugsmålere*</a:t>
            </a:r>
            <a:br>
              <a:rPr lang="da-DK" sz="2400" b="0" i="0" dirty="0">
                <a:solidFill>
                  <a:srgbClr val="000000"/>
                </a:solidFill>
                <a:effectLst/>
              </a:rPr>
            </a:br>
            <a:endParaRPr lang="da-DK" sz="2400" dirty="0">
              <a:solidFill>
                <a:srgbClr val="000000"/>
              </a:solidFill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*Der er krav om at alle delsystemer der bruger mere end 3 MWh for el og 10 MWh for varme og køl har </a:t>
            </a:r>
            <a:r>
              <a:rPr lang="da-DK" sz="2400" b="0" i="0" dirty="0" err="1">
                <a:solidFill>
                  <a:srgbClr val="000000"/>
                </a:solidFill>
                <a:effectLst/>
              </a:rPr>
              <a:t>bimålere</a:t>
            </a:r>
            <a:r>
              <a:rPr lang="da-DK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a-DK" sz="2400" dirty="0">
                <a:solidFill>
                  <a:srgbClr val="000000"/>
                </a:solidFill>
              </a:rPr>
              <a:t>Desuden skal varmt og koldt vand måles særskilt med m³-måler</a:t>
            </a:r>
            <a:endParaRPr lang="da-DK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20266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493B5D0-FFAF-4C22-B526-F18A46778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7"/>
          <a:stretch/>
        </p:blipFill>
        <p:spPr>
          <a:xfrm>
            <a:off x="5568349" y="1690688"/>
            <a:ext cx="6774393" cy="34927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79819"/>
            <a:ext cx="4906619" cy="435133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24000"/>
              </a:lnSpc>
              <a:buNone/>
            </a:pPr>
            <a:r>
              <a:rPr lang="da-DK" sz="2800" b="0" i="1" dirty="0">
                <a:solidFill>
                  <a:srgbClr val="000000"/>
                </a:solidFill>
                <a:effectLst/>
              </a:rPr>
              <a:t>Dynamiske anlægsbilleder: </a:t>
            </a:r>
            <a:br>
              <a:rPr lang="da-DK" sz="2800" b="0" i="1" dirty="0">
                <a:solidFill>
                  <a:srgbClr val="000000"/>
                </a:solidFill>
                <a:effectLst/>
              </a:rPr>
            </a:br>
            <a:endParaRPr lang="da-DK" sz="2800" b="0" i="1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124000"/>
              </a:lnSpc>
              <a:buNone/>
            </a:pPr>
            <a:r>
              <a:rPr lang="da-DK" sz="2800" b="0" i="0" dirty="0">
                <a:solidFill>
                  <a:srgbClr val="000000"/>
                </a:solidFill>
                <a:effectLst/>
              </a:rPr>
              <a:t>Bygningsautomatikken skal vise alle installationerne, etageplaner og zoner med rum.</a:t>
            </a:r>
          </a:p>
          <a:p>
            <a:pPr marL="0" indent="0" algn="l">
              <a:lnSpc>
                <a:spcPct val="124000"/>
              </a:lnSpc>
              <a:buNone/>
            </a:pPr>
            <a:r>
              <a:rPr lang="da-DK" sz="2800" dirty="0">
                <a:solidFill>
                  <a:srgbClr val="000000"/>
                </a:solidFill>
              </a:rPr>
              <a:t>Visningen skal indeholde </a:t>
            </a:r>
            <a:r>
              <a:rPr lang="da-DK" sz="2800" b="0" i="0" dirty="0">
                <a:solidFill>
                  <a:srgbClr val="000000"/>
                </a:solidFill>
                <a:effectLst/>
              </a:rPr>
              <a:t>dynamisk angivelse af a</a:t>
            </a:r>
            <a:r>
              <a:rPr lang="da-DK" sz="2800" i="0" dirty="0">
                <a:solidFill>
                  <a:srgbClr val="000000"/>
                </a:solidFill>
                <a:effectLst/>
              </a:rPr>
              <a:t>ktuelle </a:t>
            </a:r>
            <a:r>
              <a:rPr lang="da-DK" sz="2800" b="0" i="0" dirty="0" err="1">
                <a:solidFill>
                  <a:srgbClr val="000000"/>
                </a:solidFill>
                <a:effectLst/>
              </a:rPr>
              <a:t>setpunkter</a:t>
            </a:r>
            <a:r>
              <a:rPr lang="da-DK" sz="2800" b="0" i="0" dirty="0">
                <a:solidFill>
                  <a:srgbClr val="000000"/>
                </a:solidFill>
                <a:effectLst/>
              </a:rPr>
              <a:t> og parametre. Driftsformen skal ligeledes fremgå fra automatikken</a:t>
            </a:r>
          </a:p>
          <a:p>
            <a:pPr marL="0" indent="0" algn="l">
              <a:buNone/>
            </a:pPr>
            <a:endParaRPr lang="da-DK" sz="2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21185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6" y="386121"/>
            <a:ext cx="9497048" cy="1325563"/>
          </a:xfrm>
        </p:spPr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110" y="1576644"/>
            <a:ext cx="6784258" cy="435133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da-DK" sz="2800" b="0" i="1" dirty="0">
                <a:solidFill>
                  <a:srgbClr val="000000"/>
                </a:solidFill>
                <a:effectLst/>
              </a:rPr>
              <a:t>Alarmhåndtering:</a:t>
            </a:r>
            <a:endParaRPr lang="da-DK" sz="28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da-DK" sz="2800" b="0" i="0" dirty="0">
                <a:solidFill>
                  <a:srgbClr val="000000"/>
                </a:solidFill>
                <a:effectLst/>
              </a:rPr>
              <a:t>Overvågning og fejldetektering omfatter alarmgrænser på alle parametre, uanset om de er regulerede, målte eller styrede parametre samt driftsstatus for anlæggene.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da-DK" sz="2800" b="0" i="0" dirty="0">
                <a:solidFill>
                  <a:schemeClr val="accent1"/>
                </a:solidFill>
                <a:effectLst/>
              </a:rPr>
              <a:t>Det omfatter også detektering af pendlende regulerings- og styringssignaler.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da-DK" sz="2800" b="0" i="0" dirty="0">
                <a:solidFill>
                  <a:srgbClr val="000000"/>
                </a:solidFill>
                <a:effectLst/>
              </a:rPr>
              <a:t>Overvågning omfatter desuden alarmer for vedligehold af anlæggene fx for filterskift.</a:t>
            </a:r>
          </a:p>
          <a:p>
            <a:pPr marL="0" indent="0" algn="l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CDCF35E-8303-44C3-BC3E-63ABB52D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" r="736"/>
          <a:stretch/>
        </p:blipFill>
        <p:spPr>
          <a:xfrm>
            <a:off x="240094" y="3610692"/>
            <a:ext cx="4639991" cy="286118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C88F665-CF7D-49DB-A777-1FDA0B89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2" y="884902"/>
            <a:ext cx="3526613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92716"/>
            <a:ext cx="10282881" cy="1325563"/>
          </a:xfrm>
        </p:spPr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02" y="1253331"/>
            <a:ext cx="8354963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a-DK" sz="1800" b="0" i="1" dirty="0">
                <a:solidFill>
                  <a:srgbClr val="000000"/>
                </a:solidFill>
                <a:effectLst/>
              </a:rPr>
              <a:t>Datalogning af data fra</a:t>
            </a:r>
            <a:r>
              <a:rPr lang="da-DK" sz="18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da-DK" sz="1800" b="0" i="0" dirty="0">
                <a:solidFill>
                  <a:srgbClr val="000000"/>
                </a:solidFill>
                <a:effectLst/>
              </a:rPr>
              <a:t>Regulerede eller styrede parametre, regulerings- og styringssignaler, driftsstatus og alarmer skal opsamles med højst 5 minutters opløsning og gemmes i mindst 60 uger. </a:t>
            </a:r>
          </a:p>
          <a:p>
            <a:pPr algn="l"/>
            <a:r>
              <a:rPr lang="da-DK" sz="1800" b="0" i="0" dirty="0">
                <a:solidFill>
                  <a:srgbClr val="000000"/>
                </a:solidFill>
                <a:effectLst/>
              </a:rPr>
              <a:t>Rum- og udetemperaturer behøver dog kun at blive logget med højst 15 minutters opløsning.</a:t>
            </a:r>
          </a:p>
          <a:p>
            <a:pPr algn="l"/>
            <a:r>
              <a:rPr lang="da-DK" sz="1800" b="0" i="0" dirty="0">
                <a:solidFill>
                  <a:srgbClr val="000000"/>
                </a:solidFill>
                <a:effectLst/>
              </a:rPr>
              <a:t>Mulighed for ad hoc logninger </a:t>
            </a:r>
          </a:p>
          <a:p>
            <a:pPr algn="l"/>
            <a:r>
              <a:rPr lang="da-DK" sz="1800" b="0" i="0" dirty="0">
                <a:solidFill>
                  <a:srgbClr val="000000"/>
                </a:solidFill>
                <a:effectLst/>
              </a:rPr>
              <a:t>Målerdata gemmes mindst 10 år, som timeværdier</a:t>
            </a:r>
          </a:p>
          <a:p>
            <a:pPr marL="0" indent="0" algn="l">
              <a:buNone/>
            </a:pPr>
            <a:endParaRPr lang="da-DK" sz="1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da-DK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50E949-5C47-4DF7-B009-AC07E84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449647" y="92716"/>
            <a:ext cx="12164501" cy="6019800"/>
          </a:xfrm>
          <a:prstGeom prst="bentUpArrow">
            <a:avLst>
              <a:gd name="adj1" fmla="val 36598"/>
              <a:gd name="adj2" fmla="val 31125"/>
              <a:gd name="adj3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89894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CDCF35E-8303-44C3-BC3E-63ABB52D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" r="2754"/>
          <a:stretch/>
        </p:blipFill>
        <p:spPr>
          <a:xfrm>
            <a:off x="314632" y="1485548"/>
            <a:ext cx="7891356" cy="4866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51081"/>
            <a:ext cx="9881896" cy="1325563"/>
          </a:xfrm>
        </p:spPr>
        <p:txBody>
          <a:bodyPr/>
          <a:lstStyle/>
          <a:p>
            <a:r>
              <a:rPr lang="da-DK" dirty="0"/>
              <a:t>Bygningsreglementet specificerer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494" y="1567963"/>
            <a:ext cx="4208206" cy="4351338"/>
          </a:xfrm>
        </p:spPr>
        <p:txBody>
          <a:bodyPr>
            <a:normAutofit/>
          </a:bodyPr>
          <a:lstStyle/>
          <a:p>
            <a:pPr algn="l"/>
            <a:r>
              <a:rPr lang="da-DK" sz="2400" b="0" i="0" dirty="0">
                <a:solidFill>
                  <a:srgbClr val="000000"/>
                </a:solidFill>
                <a:effectLst/>
              </a:rPr>
              <a:t>Målerdata sammenholdes med vejrdata for lufttemperatur</a:t>
            </a:r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b="0" i="0" dirty="0">
                <a:solidFill>
                  <a:srgbClr val="000000"/>
                </a:solidFill>
                <a:effectLst/>
              </a:rPr>
              <a:t>Analyse af energi- og forbrugsdata med udgangspunkt i energimærkningen </a:t>
            </a:r>
          </a:p>
          <a:p>
            <a:r>
              <a:rPr lang="da-DK" sz="2400" dirty="0">
                <a:solidFill>
                  <a:srgbClr val="000000"/>
                </a:solidFill>
              </a:rPr>
              <a:t>Antal personer,m² eller andet skal tilpasses analysen automatisk</a:t>
            </a:r>
          </a:p>
          <a:p>
            <a:r>
              <a:rPr lang="da-DK" sz="2400" dirty="0">
                <a:solidFill>
                  <a:srgbClr val="000000"/>
                </a:solidFill>
              </a:rPr>
              <a:t>Alarm ved overskridelse</a:t>
            </a:r>
          </a:p>
          <a:p>
            <a:pPr algn="l"/>
            <a:endParaRPr lang="da-DK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5835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59" y="856739"/>
            <a:ext cx="10282881" cy="1290114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Bygningsreglementets krav</a:t>
            </a:r>
            <a:br>
              <a:rPr lang="da-DK" sz="3600" dirty="0"/>
            </a:br>
            <a:r>
              <a:rPr lang="da-DK" sz="3600" dirty="0"/>
              <a:t>- funktionsafprøvning  </a:t>
            </a:r>
            <a:br>
              <a:rPr lang="da-DK" dirty="0"/>
            </a:br>
            <a:br>
              <a:rPr lang="da-DK" dirty="0"/>
            </a:br>
            <a:br>
              <a:rPr lang="da-DK" sz="2200" dirty="0"/>
            </a:br>
            <a:endParaRPr lang="da-DK" sz="2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59" y="1868557"/>
            <a:ext cx="10282881" cy="413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Skal dokumentere, at bygningsautomatikken er korrekt installeret og overholder bygningsreglementets krav og de forudsætninger, der benyttes i energibehovsberegningen Inden funktionsafprøvning udføres skal følgende være opfyldt:</a:t>
            </a:r>
          </a:p>
          <a:p>
            <a:r>
              <a:rPr lang="da-DK" dirty="0"/>
              <a:t>Bygningens tekniske anlæg er i drift og indreguleret</a:t>
            </a:r>
          </a:p>
          <a:p>
            <a:r>
              <a:rPr lang="da-DK" dirty="0"/>
              <a:t>Bygningsautomatikken er fuldt implementeret, dokumenteret og indreguleret</a:t>
            </a:r>
          </a:p>
          <a:p>
            <a:r>
              <a:rPr lang="da-DK" dirty="0"/>
              <a:t>Stabile måleforhold, ingen personer tilstede?</a:t>
            </a:r>
            <a:r>
              <a:rPr lang="da-DK" sz="2200" i="1" dirty="0"/>
              <a:t> </a:t>
            </a:r>
            <a:br>
              <a:rPr lang="da-DK" sz="2200" i="1" dirty="0"/>
            </a:br>
            <a:endParaRPr lang="da-DK" sz="2200" i="1" dirty="0"/>
          </a:p>
          <a:p>
            <a:pPr marL="0" indent="0">
              <a:buNone/>
            </a:pPr>
            <a:r>
              <a:rPr lang="da-DK" dirty="0"/>
              <a:t>Funktionsafprøvningen af bygningsautomatik skal ses i en helhed, kontrol af:</a:t>
            </a:r>
          </a:p>
          <a:p>
            <a:r>
              <a:rPr lang="da-DK" dirty="0"/>
              <a:t>Samdrift</a:t>
            </a:r>
          </a:p>
          <a:p>
            <a:r>
              <a:rPr lang="da-DK" dirty="0"/>
              <a:t>Driftstider og anvendelse</a:t>
            </a:r>
          </a:p>
          <a:p>
            <a:r>
              <a:rPr lang="da-DK" dirty="0"/>
              <a:t>Let adgang til feriefunktioner</a:t>
            </a:r>
          </a:p>
          <a:p>
            <a:r>
              <a:rPr lang="da-DK" dirty="0"/>
              <a:t>Optimering af temperaturer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598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Bygningsreglementets krav </a:t>
            </a:r>
            <a:br>
              <a:rPr lang="da-DK" dirty="0"/>
            </a:br>
            <a:r>
              <a:rPr lang="da-DK" dirty="0"/>
              <a:t>- funktionsafprøvning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200" i="1" dirty="0"/>
          </a:p>
          <a:p>
            <a:pPr marL="0" indent="0">
              <a:buNone/>
            </a:pPr>
            <a:r>
              <a:rPr lang="da-DK" sz="2200" i="1" dirty="0"/>
              <a:t>Aflevering</a:t>
            </a:r>
          </a:p>
          <a:p>
            <a:pPr marL="0" indent="0">
              <a:buNone/>
            </a:pPr>
            <a:r>
              <a:rPr lang="da-DK" dirty="0"/>
              <a:t>Automatikanlægget skal afleveres med de nævnte funktioner og faciliteter fra de foregående slides.</a:t>
            </a:r>
          </a:p>
          <a:p>
            <a:pPr marL="0" indent="0">
              <a:buNone/>
            </a:pPr>
            <a:r>
              <a:rPr lang="da-DK" dirty="0"/>
              <a:t>Automatikanlægget skal som minimum kontrolleres som</a:t>
            </a:r>
          </a:p>
          <a:p>
            <a:r>
              <a:rPr lang="da-DK" dirty="0"/>
              <a:t>SLIDE 21-23 i funktionsafprøvning ventilation</a:t>
            </a:r>
          </a:p>
          <a:p>
            <a:r>
              <a:rPr lang="da-DK" dirty="0"/>
              <a:t>SLIDE 17-22 i funktionsafprøvning varme</a:t>
            </a:r>
          </a:p>
          <a:p>
            <a:r>
              <a:rPr lang="da-DK" dirty="0"/>
              <a:t>SLIDE 22-30 i funktionsafprøvning belysning – for så vidt at der er </a:t>
            </a:r>
            <a:r>
              <a:rPr lang="da-DK" dirty="0" err="1"/>
              <a:t>interageren</a:t>
            </a:r>
            <a:r>
              <a:rPr lang="da-DK" dirty="0"/>
              <a:t> fra BMS-anlægget til belysningsanlægget</a:t>
            </a:r>
          </a:p>
          <a:p>
            <a:r>
              <a:rPr lang="da-DK" dirty="0"/>
              <a:t>Samspil med køl herunder samdrift med varme</a:t>
            </a:r>
          </a:p>
        </p:txBody>
      </p:sp>
    </p:spTree>
    <p:extLst>
      <p:ext uri="{BB962C8B-B14F-4D97-AF65-F5344CB8AC3E}">
        <p14:creationId xmlns:p14="http://schemas.microsoft.com/office/powerpoint/2010/main" val="400664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ED09637-B6A7-47B5-8FB7-F665339F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23" y="1576984"/>
            <a:ext cx="6265416" cy="44458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Bygningsreglementets krav </a:t>
            </a:r>
            <a:br>
              <a:rPr lang="da-DK" dirty="0"/>
            </a:br>
            <a:r>
              <a:rPr lang="da-DK" dirty="0"/>
              <a:t>- funktionsafprøvning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984"/>
            <a:ext cx="4711102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Følgende sensorer afprøves med kalibreret eksternt </a:t>
            </a:r>
            <a:r>
              <a:rPr lang="da-DK" b="1" dirty="0"/>
              <a:t>måleudstyr:</a:t>
            </a:r>
          </a:p>
          <a:p>
            <a:r>
              <a:rPr lang="da-DK" dirty="0"/>
              <a:t>Temperatur</a:t>
            </a:r>
          </a:p>
          <a:p>
            <a:r>
              <a:rPr lang="da-DK" dirty="0"/>
              <a:t>CO2</a:t>
            </a:r>
          </a:p>
          <a:p>
            <a:r>
              <a:rPr lang="da-DK" dirty="0"/>
              <a:t>Fugt</a:t>
            </a:r>
          </a:p>
          <a:p>
            <a:r>
              <a:rPr lang="da-DK" dirty="0"/>
              <a:t>Kanaltryk</a:t>
            </a:r>
          </a:p>
          <a:p>
            <a:r>
              <a:rPr lang="da-DK" dirty="0"/>
              <a:t>Anlægstryk</a:t>
            </a:r>
          </a:p>
          <a:p>
            <a:r>
              <a:rPr lang="da-DK" dirty="0"/>
              <a:t>Lys – herunder </a:t>
            </a:r>
            <a:r>
              <a:rPr lang="da-DK" dirty="0" err="1"/>
              <a:t>udelys</a:t>
            </a:r>
            <a:endParaRPr lang="da-DK" dirty="0"/>
          </a:p>
          <a:p>
            <a:r>
              <a:rPr lang="da-DK" dirty="0"/>
              <a:t>Bevægelsessensorer (PIR)</a:t>
            </a:r>
          </a:p>
          <a:p>
            <a:r>
              <a:rPr lang="da-DK" dirty="0"/>
              <a:t>Vejrstation og udeføler – uden solindfald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 skal prøves minimum 25 % af hver type sensor, </a:t>
            </a:r>
            <a:r>
              <a:rPr lang="da-DK" b="1" dirty="0">
                <a:solidFill>
                  <a:schemeClr val="accent1"/>
                </a:solidFill>
              </a:rPr>
              <a:t>ved fejl øges til 50 %. </a:t>
            </a:r>
          </a:p>
          <a:p>
            <a:pPr marL="0" indent="0">
              <a:buNone/>
            </a:pPr>
            <a:r>
              <a:rPr lang="da-DK" i="1" dirty="0"/>
              <a:t>Typisk afprøves alle sensorer i et projekt – en såkaldt punktafprøvning sammen med andre komponenter – ex. motorer, </a:t>
            </a:r>
            <a:r>
              <a:rPr lang="da-DK" i="1" dirty="0" err="1"/>
              <a:t>aktuatorer</a:t>
            </a:r>
            <a:r>
              <a:rPr lang="da-DK" i="1" dirty="0"/>
              <a:t> etc.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331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5A92B-0376-D14E-BAD4-6FE92496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032" y="842168"/>
            <a:ext cx="7813418" cy="2852737"/>
          </a:xfrm>
        </p:spPr>
        <p:txBody>
          <a:bodyPr>
            <a:normAutofit/>
          </a:bodyPr>
          <a:lstStyle/>
          <a:p>
            <a:r>
              <a:rPr lang="da-DK" sz="5400" dirty="0"/>
              <a:t>Bygningsautomatik </a:t>
            </a:r>
            <a:br>
              <a:rPr lang="da-DK" sz="5400" dirty="0"/>
            </a:br>
            <a:r>
              <a:rPr lang="da-DK" sz="5400" dirty="0"/>
              <a:t>i større bygninger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DF1EDE-ED98-1242-A746-69657056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4032" y="3694905"/>
            <a:ext cx="7813418" cy="1500187"/>
          </a:xfrm>
        </p:spPr>
        <p:txBody>
          <a:bodyPr>
            <a:normAutofit/>
          </a:bodyPr>
          <a:lstStyle/>
          <a:p>
            <a:r>
              <a:rPr lang="da-DK" sz="2600" dirty="0"/>
              <a:t>Krav i Bygningsreglementet (BR18)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028A639-D03D-D14A-A1B6-4458E05992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657FB5A-7336-4B2D-B69D-919CFCA8A182}"/>
              </a:ext>
            </a:extLst>
          </p:cNvPr>
          <p:cNvSpPr txBox="1">
            <a:spLocks/>
          </p:cNvSpPr>
          <p:nvPr/>
        </p:nvSpPr>
        <p:spPr>
          <a:xfrm>
            <a:off x="3534032" y="4235928"/>
            <a:ext cx="7813418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600" dirty="0"/>
          </a:p>
          <a:p>
            <a:r>
              <a:rPr lang="da-DK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298a og § 298b</a:t>
            </a:r>
            <a:br>
              <a:rPr lang="da-DK" sz="3600" dirty="0"/>
            </a:br>
            <a:br>
              <a:rPr lang="da-DK" sz="3600" dirty="0"/>
            </a:br>
            <a:r>
              <a:rPr lang="da-DK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om energiforbrug – kapitel 9</a:t>
            </a:r>
            <a:endParaRPr lang="da-DK" sz="3600" dirty="0"/>
          </a:p>
          <a:p>
            <a:r>
              <a:rPr lang="da-DK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om funktionsafprøvning – kapitel 7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62256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/>
              <a:t>Bygningsreglementets krav </a:t>
            </a:r>
            <a:br>
              <a:rPr lang="da-DK" sz="3600" dirty="0"/>
            </a:br>
            <a:r>
              <a:rPr lang="da-DK" sz="3600" dirty="0"/>
              <a:t>- Acceptkriterium</a:t>
            </a:r>
            <a:br>
              <a:rPr lang="da-DK" sz="3200" i="1" dirty="0"/>
            </a:br>
            <a:r>
              <a:rPr lang="da-DK" dirty="0"/>
              <a:t>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30626"/>
            <a:ext cx="10282881" cy="4713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dirty="0"/>
              <a:t>Sensor(er) har en afvigelse til målte værdier på mindre end</a:t>
            </a:r>
          </a:p>
          <a:p>
            <a:r>
              <a:rPr lang="da-DK" sz="1800" dirty="0"/>
              <a:t>Temperatursensor [ºC]: +/-1 °C, </a:t>
            </a:r>
          </a:p>
          <a:p>
            <a:r>
              <a:rPr lang="da-DK" sz="1800" dirty="0"/>
              <a:t>CO2: [ppm] +/- 100 ppm </a:t>
            </a:r>
          </a:p>
          <a:p>
            <a:r>
              <a:rPr lang="da-DK" sz="1800" dirty="0"/>
              <a:t>Relativ fugtighedssensor [%]: +/-3% RF,</a:t>
            </a:r>
          </a:p>
          <a:p>
            <a:r>
              <a:rPr lang="da-DK" sz="1800" dirty="0"/>
              <a:t>Lyssensor (lysintensiteten) [LUX]: +/-10%, </a:t>
            </a:r>
          </a:p>
          <a:p>
            <a:r>
              <a:rPr lang="da-DK" sz="1800" dirty="0"/>
              <a:t>Kanaltryk [Pa]: +/-3%</a:t>
            </a:r>
            <a:br>
              <a:rPr lang="da-DK" sz="1800" dirty="0"/>
            </a:br>
            <a:endParaRPr lang="da-DK" sz="1800" dirty="0"/>
          </a:p>
          <a:p>
            <a:pPr marL="0" indent="0">
              <a:buNone/>
            </a:pPr>
            <a:r>
              <a:rPr lang="da-DK" sz="1800" dirty="0"/>
              <a:t>Bevægelsessensorer og tidprogrammer reagerer som forudsat.</a:t>
            </a:r>
          </a:p>
          <a:p>
            <a:pPr marL="0" indent="0">
              <a:buNone/>
            </a:pPr>
            <a:r>
              <a:rPr lang="da-DK" sz="1800" dirty="0"/>
              <a:t>Anlægget er i stand til at hæve og sænke rumtemperatur og luftskifte i de enkelte zoner ved brug af bygningsautomatikken.</a:t>
            </a:r>
          </a:p>
          <a:p>
            <a:pPr marL="0" indent="0">
              <a:buNone/>
            </a:pPr>
            <a:r>
              <a:rPr lang="da-DK" sz="1800" dirty="0"/>
              <a:t>Samtidig opvarmning og køling er ikke registreret.</a:t>
            </a:r>
          </a:p>
          <a:p>
            <a:pPr marL="0" indent="0">
              <a:buNone/>
            </a:pPr>
            <a:r>
              <a:rPr lang="da-DK" sz="1800" dirty="0"/>
              <a:t>Alarmer for indeklima og energi aktiveres ved overskridelse af tilhørende grænseværdier.</a:t>
            </a:r>
          </a:p>
          <a:p>
            <a:pPr marL="0" indent="0">
              <a:buNone/>
            </a:pPr>
            <a:r>
              <a:rPr lang="da-DK" sz="1800" dirty="0"/>
              <a:t>Afprøvningen viser en overholdelse af forudsætninger i energibehovsberegningen - </a:t>
            </a:r>
            <a:r>
              <a:rPr lang="da-DK" sz="1800" b="1" dirty="0">
                <a:solidFill>
                  <a:schemeClr val="accent1"/>
                </a:solidFill>
              </a:rPr>
              <a:t>NYT</a:t>
            </a:r>
          </a:p>
        </p:txBody>
      </p:sp>
    </p:spTree>
    <p:extLst>
      <p:ext uri="{BB962C8B-B14F-4D97-AF65-F5344CB8AC3E}">
        <p14:creationId xmlns:p14="http://schemas.microsoft.com/office/powerpoint/2010/main" val="89853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Refleksion – drøft med din sidemand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2400" dirty="0"/>
              <a:t>Hvad er forskellen/ligheden på vejledningsteksten og selve funktionsafprøvningen</a:t>
            </a:r>
          </a:p>
          <a:p>
            <a:pPr>
              <a:lnSpc>
                <a:spcPct val="100000"/>
              </a:lnSpc>
            </a:pPr>
            <a:r>
              <a:rPr lang="da-DK" sz="2400" dirty="0"/>
              <a:t>Hvordan skal man løse udfordringen med at måle belastningen af bygningen</a:t>
            </a:r>
          </a:p>
          <a:p>
            <a:pPr>
              <a:lnSpc>
                <a:spcPct val="100000"/>
              </a:lnSpc>
            </a:pPr>
            <a:r>
              <a:rPr lang="da-DK" sz="2400" dirty="0"/>
              <a:t>Kan IOT komponenter indgå i det samlede system og kan der være udfordringer med disse</a:t>
            </a:r>
          </a:p>
          <a:p>
            <a:pPr>
              <a:lnSpc>
                <a:spcPct val="100000"/>
              </a:lnSpc>
            </a:pPr>
            <a:r>
              <a:rPr lang="da-DK" sz="2400" dirty="0"/>
              <a:t>Kan man optimere driftstemperature i et globalt system, hvis lokale forhold kendes</a:t>
            </a:r>
          </a:p>
        </p:txBody>
      </p:sp>
    </p:spTree>
    <p:extLst>
      <p:ext uri="{BB962C8B-B14F-4D97-AF65-F5344CB8AC3E}">
        <p14:creationId xmlns:p14="http://schemas.microsoft.com/office/powerpoint/2010/main" val="79846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B1456F3-E501-CA40-AB3D-C3A0987793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28600" indent="-228600">
              <a:buClr>
                <a:schemeClr val="accent1"/>
              </a:buClr>
            </a:pPr>
            <a:r>
              <a:rPr lang="da-DK" sz="2400" dirty="0">
                <a:solidFill>
                  <a:srgbClr val="000000"/>
                </a:solidFill>
              </a:rPr>
              <a:t>Indledning</a:t>
            </a:r>
          </a:p>
          <a:p>
            <a:pPr marL="228600" indent="-228600">
              <a:buClr>
                <a:schemeClr val="accent1"/>
              </a:buClr>
            </a:pPr>
            <a:r>
              <a:rPr lang="da-DK" sz="2400" dirty="0">
                <a:solidFill>
                  <a:srgbClr val="000000"/>
                </a:solidFill>
              </a:rPr>
              <a:t>BR krav og lovgivning</a:t>
            </a:r>
          </a:p>
          <a:p>
            <a:pPr marL="228600" indent="-228600">
              <a:buClr>
                <a:schemeClr val="accent1"/>
              </a:buClr>
            </a:pPr>
            <a:r>
              <a:rPr lang="da-DK" sz="2400" dirty="0">
                <a:solidFill>
                  <a:srgbClr val="000000"/>
                </a:solidFill>
              </a:rPr>
              <a:t>Hvad siger BR om automatik - specifikation</a:t>
            </a:r>
          </a:p>
          <a:p>
            <a:pPr marL="228600" indent="-228600">
              <a:buClr>
                <a:schemeClr val="accent1"/>
              </a:buClr>
            </a:pPr>
            <a:r>
              <a:rPr lang="da-DK" sz="2400" dirty="0">
                <a:solidFill>
                  <a:srgbClr val="000000"/>
                </a:solidFill>
              </a:rPr>
              <a:t>Hvad siger BR om funktionsafprøvning af delområder</a:t>
            </a:r>
          </a:p>
          <a:p>
            <a:pPr marL="228600" indent="-228600">
              <a:buClr>
                <a:schemeClr val="accent1"/>
              </a:buClr>
            </a:pPr>
            <a:r>
              <a:rPr lang="da-DK" sz="2400" dirty="0">
                <a:solidFill>
                  <a:srgbClr val="000000"/>
                </a:solidFill>
              </a:rPr>
              <a:t>Hvordan måles der og hvilke acceptkriterier er der</a:t>
            </a: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33967E7B-A6B8-4B82-82F1-272A0A97635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-935" r="47161" b="14900"/>
          <a:stretch/>
        </p:blipFill>
        <p:spPr>
          <a:xfrm>
            <a:off x="727970" y="1154052"/>
            <a:ext cx="4403324" cy="4744761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CC8067E-5B45-2944-9813-C9BFF13C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659" y="1154052"/>
            <a:ext cx="5765549" cy="1126811"/>
          </a:xfrm>
        </p:spPr>
        <p:txBody>
          <a:bodyPr/>
          <a:lstStyle/>
          <a:p>
            <a:r>
              <a:rPr lang="da-DK" dirty="0"/>
              <a:t>Indhold</a:t>
            </a:r>
          </a:p>
        </p:txBody>
      </p:sp>
    </p:spTree>
    <p:extLst>
      <p:ext uri="{BB962C8B-B14F-4D97-AF65-F5344CB8AC3E}">
        <p14:creationId xmlns:p14="http://schemas.microsoft.com/office/powerpoint/2010/main" val="33921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CC8067E-5B45-2944-9813-C9BFF13C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53" y="414553"/>
            <a:ext cx="8054545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Bygningsautomation</a:t>
            </a:r>
            <a:br>
              <a:rPr lang="da-DK" dirty="0"/>
            </a:br>
            <a:r>
              <a:rPr lang="da-DK"/>
              <a:t>- indledning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B1456F3-E501-CA40-AB3D-C3A09877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254" y="1875053"/>
            <a:ext cx="8054546" cy="4351338"/>
          </a:xfrm>
        </p:spPr>
        <p:txBody>
          <a:bodyPr>
            <a:normAutofit/>
          </a:bodyPr>
          <a:lstStyle/>
          <a:p>
            <a:r>
              <a:rPr lang="da-DK" sz="2400" dirty="0"/>
              <a:t>Automatikken benyttes til at sikre at bygningen levere forudsat komfort</a:t>
            </a:r>
          </a:p>
          <a:p>
            <a:r>
              <a:rPr lang="da-DK" sz="2400" dirty="0"/>
              <a:t>Automatikken skal sikre at bygningens energieffektivitet er overholdt</a:t>
            </a:r>
          </a:p>
          <a:p>
            <a:r>
              <a:rPr lang="da-DK" sz="2400" dirty="0"/>
              <a:t>Automatikken skal overvåge belastningen af bygningen og sammenholde den med energieffektiviteten</a:t>
            </a:r>
          </a:p>
          <a:p>
            <a:r>
              <a:rPr lang="da-DK" sz="2400" dirty="0"/>
              <a:t>Automatikken skal kunne underrette driftspersonalet om fejl</a:t>
            </a:r>
          </a:p>
        </p:txBody>
      </p:sp>
      <p:pic>
        <p:nvPicPr>
          <p:cNvPr id="6" name="Pladsholder til billede 5" descr="Et billede, der indeholder tekst, indendørs, hylde, åbn&#10;&#10;Automatisk genereret beskrivelse">
            <a:extLst>
              <a:ext uri="{FF2B5EF4-FFF2-40B4-BE49-F238E27FC236}">
                <a16:creationId xmlns:a16="http://schemas.microsoft.com/office/drawing/2014/main" id="{33967E7B-A6B8-4B82-82F1-272A0A9763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4854" r="14854"/>
          <a:stretch/>
        </p:blipFill>
        <p:spPr>
          <a:xfrm>
            <a:off x="20" y="10"/>
            <a:ext cx="2928531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43276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3675FF8-17F8-8C42-9E52-9748E9951FD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9790" y="2479615"/>
            <a:ext cx="5765549" cy="315050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da-DK" sz="2000" dirty="0"/>
              <a:t>Placeres typisk i teknikrum</a:t>
            </a:r>
          </a:p>
          <a:p>
            <a:pPr>
              <a:buClr>
                <a:schemeClr val="accent1"/>
              </a:buClr>
            </a:pPr>
            <a:r>
              <a:rPr lang="da-DK" sz="2000" dirty="0"/>
              <a:t>Der benyttes både autonome og centralt kontrollerende systemer</a:t>
            </a:r>
          </a:p>
          <a:p>
            <a:pPr>
              <a:buClr>
                <a:schemeClr val="accent1"/>
              </a:buClr>
            </a:pPr>
            <a:r>
              <a:rPr lang="da-DK" sz="2000" dirty="0"/>
              <a:t>Mulighed for at benytte IOT</a:t>
            </a:r>
          </a:p>
          <a:p>
            <a:pPr>
              <a:buClr>
                <a:schemeClr val="accent1"/>
              </a:buClr>
            </a:pPr>
            <a:r>
              <a:rPr lang="da-DK" sz="2000" dirty="0"/>
              <a:t>CTS er den traditionelle HVAC automatik</a:t>
            </a:r>
          </a:p>
          <a:p>
            <a:pPr>
              <a:buClr>
                <a:schemeClr val="accent1"/>
              </a:buClr>
            </a:pPr>
            <a:r>
              <a:rPr lang="da-DK" sz="2000" dirty="0"/>
              <a:t>BMS omfatter typisk også adgang, brand og belysning</a:t>
            </a:r>
          </a:p>
          <a:p>
            <a:pPr>
              <a:buClr>
                <a:schemeClr val="accent1"/>
              </a:buClr>
            </a:pPr>
            <a:r>
              <a:rPr lang="da-DK" sz="2000" dirty="0"/>
              <a:t>I fremtiden kan bygningsreglementet kun overholdes hvis der benyttes BMS</a:t>
            </a: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C73B8120-1921-4EE0-BD28-977A4A431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650025" y="1154051"/>
            <a:ext cx="3514862" cy="4476069"/>
          </a:xfrm>
          <a:noFill/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9FF5092-ED5E-6D4F-9342-3D24683F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964565"/>
            <a:ext cx="5765549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Bygningsautomation</a:t>
            </a:r>
            <a:br>
              <a:rPr lang="da-DK" dirty="0"/>
            </a:br>
            <a:r>
              <a:rPr lang="da-DK"/>
              <a:t>- indledning</a:t>
            </a:r>
          </a:p>
        </p:txBody>
      </p:sp>
    </p:spTree>
    <p:extLst>
      <p:ext uri="{BB962C8B-B14F-4D97-AF65-F5344CB8AC3E}">
        <p14:creationId xmlns:p14="http://schemas.microsoft.com/office/powerpoint/2010/main" val="293560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1E8B12B-A03F-E847-A861-17E022CEE6B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9791" y="2146852"/>
            <a:ext cx="5256210" cy="3483269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da-DK" dirty="0">
                <a:solidFill>
                  <a:srgbClr val="000000"/>
                </a:solidFill>
              </a:rPr>
              <a:t>Kravet til bygningsautomatik i større bygninger i § 298a er en direkte følge af det tilsvarende krav i EU-direktiv 2010/31/EU om bygningers energimæssige ydeevne (EPBD).</a:t>
            </a:r>
          </a:p>
          <a:p>
            <a:pPr>
              <a:buClr>
                <a:schemeClr val="accent1"/>
              </a:buClr>
            </a:pPr>
            <a:endParaRPr lang="da-DK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a-DK" dirty="0">
                <a:solidFill>
                  <a:srgbClr val="000000"/>
                </a:solidFill>
              </a:rPr>
              <a:t>Den krævede bygningsautomatik skal sikre, at der opnås god styring, regulering, drift og overvågning af installationerne i bygningen.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da-DK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a-DK" dirty="0">
                <a:solidFill>
                  <a:srgbClr val="000000"/>
                </a:solidFill>
              </a:rPr>
              <a:t>Bygningsautomatik er specificeret første gang  i BR18 den 1. juli 2020</a:t>
            </a:r>
          </a:p>
          <a:p>
            <a:pPr marL="0" indent="0">
              <a:spcBef>
                <a:spcPts val="600"/>
              </a:spcBef>
              <a:buNone/>
            </a:pP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endParaRPr lang="da-DK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endParaRPr lang="da-DK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Bygningsreglementet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F751C2-15F8-48AF-91CA-44F64EBE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79" y="1627346"/>
            <a:ext cx="5086350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124E586-8A60-435F-8D76-71178F0529EA}"/>
              </a:ext>
            </a:extLst>
          </p:cNvPr>
          <p:cNvSpPr txBox="1"/>
          <p:nvPr/>
        </p:nvSpPr>
        <p:spPr>
          <a:xfrm>
            <a:off x="6605339" y="4983789"/>
            <a:ext cx="48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hlinkClick r:id="rId3"/>
              </a:rPr>
              <a:t>https://www.regionshospitalet-horsens.dk/siteassets/om-os/fremtidens-akuthospital/gammel_side/information-til-byggeriets-parter/heh-tekniske-krav/64.9-cts-tekniske-standarder.pdf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6102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 i Bygningsreglementet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Der skal gennemføres en funktionsafprøvning af bygningsautomatik inden ibrugtagning.</a:t>
            </a:r>
          </a:p>
          <a:p>
            <a:pPr marL="0" indent="0">
              <a:buNone/>
            </a:pPr>
            <a:r>
              <a:rPr lang="da-DK" sz="1800" dirty="0"/>
              <a:t>Funktionsafprøvningen skal påvise, at bygningsautomatikken er korrekt installeret og reguleret, virker efter hensigten og giver bygningen den forudsatte energimæssige effektivitet.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Kravet gælder for:</a:t>
            </a:r>
          </a:p>
          <a:p>
            <a:pPr marL="0" indent="0">
              <a:buNone/>
            </a:pPr>
            <a:r>
              <a:rPr lang="da-DK" sz="1800" dirty="0"/>
              <a:t>I nye bygninger omfattet af § 260 med et dimensionerende varmebehov eller kølebehov over 290 kW skal der installeres bygningsautomatik til styring af de tekniske anlæg.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I praksis skriver BR at det er det bygninger der er større end ca. 9600 m² </a:t>
            </a:r>
          </a:p>
          <a:p>
            <a:pPr marL="0" indent="0">
              <a:buNone/>
            </a:pPr>
            <a:r>
              <a:rPr lang="da-DK" sz="1800" dirty="0"/>
              <a:t>- </a:t>
            </a:r>
            <a:r>
              <a:rPr lang="da-DK" sz="1800" dirty="0">
                <a:hlinkClick r:id="rId2"/>
              </a:rPr>
              <a:t>se eksempel 9.5 her</a:t>
            </a: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§ 260 er bygninger som der ikke benyttes til boliger.</a:t>
            </a: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4800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 i Bygningsreglementet </a:t>
            </a:r>
            <a:br>
              <a:rPr lang="da-DK" dirty="0"/>
            </a:br>
            <a:r>
              <a:rPr lang="da-DK" dirty="0"/>
              <a:t>– eksisterende bygninger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2089"/>
            <a:ext cx="1028288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800" dirty="0"/>
              <a:t>Kravet gælder også for: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/>
              <a:t>Stk. 2. I eksisterende bygninger omfattet af § 260 med et dimensionerende varmebehov eller kølebehov over 290 kW skal der installeres bygningsautomatik til styring af de tekniske anlæg, hvis det er teknisk gennemførligt og rentabelt, jf. § 275. Installationen skal være gennemført inden udgangen af 2025.</a:t>
            </a:r>
            <a:br>
              <a:rPr lang="da-DK" sz="1800" dirty="0"/>
            </a:br>
            <a:endParaRPr lang="da-DK" sz="1800" dirty="0"/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/>
              <a:t>I praksis skriver BR at det er det bygninger der er større end ca. 4.100 m² - </a:t>
            </a:r>
            <a:r>
              <a:rPr lang="da-DK" sz="1800" dirty="0">
                <a:hlinkClick r:id="rId2"/>
              </a:rPr>
              <a:t>se eksempel 9.5 her</a:t>
            </a:r>
            <a:endParaRPr lang="da-DK" sz="1800" dirty="0"/>
          </a:p>
          <a:p>
            <a:pPr marL="0" indent="0">
              <a:lnSpc>
                <a:spcPct val="100000"/>
              </a:lnSpc>
              <a:buNone/>
            </a:pPr>
            <a:endParaRPr lang="da-DK" sz="1800" dirty="0"/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/>
              <a:t>Kravet er en overraskende ændring af tidligere praksis, om at bygningsreglementet kun gælder for nyopførte bygninger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a-DK" sz="1800" dirty="0"/>
            </a:br>
            <a:r>
              <a:rPr lang="da-DK" sz="1800" dirty="0"/>
              <a:t>Vejledning om funktionsafprøvning af bygningsautomatik  er baseret på vejledningen i BR18.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hlinkClick r:id="rId3"/>
              </a:rPr>
              <a:t>https://bygningsreglementet.dk/Tekniske-bestemmelser/11/BRV/Energiforbrug/Kap-9_6</a:t>
            </a: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107201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572BC-DB4C-1F4C-9CA4-9168F97E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 i Bygningsreglementet </a:t>
            </a:r>
            <a:br>
              <a:rPr lang="da-DK" dirty="0"/>
            </a:br>
            <a:r>
              <a:rPr lang="da-DK" dirty="0"/>
              <a:t>– eksisterende bygninger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23B90-ACC4-EE49-8468-F32F39A2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§ 298a stk. 2 anvender på baggrund af EPBD-teksten begreberne ”teknisk gennemførligt” og ”rentabelt”. </a:t>
            </a:r>
          </a:p>
          <a:p>
            <a:pPr algn="l"/>
            <a:r>
              <a:rPr lang="da-DK" sz="2400" b="0" i="0" dirty="0">
                <a:solidFill>
                  <a:srgbClr val="000000"/>
                </a:solidFill>
                <a:effectLst/>
              </a:rPr>
              <a:t>I virkeligheden er alt teknisk gennemførligt. </a:t>
            </a:r>
          </a:p>
          <a:p>
            <a:pPr algn="l"/>
            <a:r>
              <a:rPr lang="da-DK" sz="2400" b="0" i="0" dirty="0">
                <a:solidFill>
                  <a:srgbClr val="000000"/>
                </a:solidFill>
                <a:effectLst/>
              </a:rPr>
              <a:t>Rentabilitet beregnes i henhold til § 275.</a:t>
            </a:r>
          </a:p>
          <a:p>
            <a:pPr algn="l"/>
            <a:r>
              <a:rPr lang="da-DK" sz="2400" b="0" i="0" dirty="0">
                <a:solidFill>
                  <a:srgbClr val="000000"/>
                </a:solidFill>
                <a:effectLst/>
              </a:rPr>
              <a:t>Typisk kan der forventes besparelse på 15-25 % (siger BR18).</a:t>
            </a:r>
          </a:p>
          <a:p>
            <a:pPr algn="l"/>
            <a:r>
              <a:rPr lang="da-DK" sz="2400" dirty="0">
                <a:solidFill>
                  <a:srgbClr val="000000"/>
                </a:solidFill>
              </a:rPr>
              <a:t>Desuden kan der måske opnås et </a:t>
            </a:r>
            <a:r>
              <a:rPr lang="da-DK" sz="2400" b="0" i="0" dirty="0">
                <a:solidFill>
                  <a:srgbClr val="000000"/>
                </a:solidFill>
                <a:effectLst/>
              </a:rPr>
              <a:t>bedre indeklima</a:t>
            </a:r>
          </a:p>
          <a:p>
            <a:pPr algn="l"/>
            <a:r>
              <a:rPr lang="da-DK" sz="2400" dirty="0">
                <a:solidFill>
                  <a:srgbClr val="000000"/>
                </a:solidFill>
              </a:rPr>
              <a:t>L</a:t>
            </a:r>
            <a:r>
              <a:rPr lang="da-DK" sz="2400" b="0" i="0" dirty="0">
                <a:solidFill>
                  <a:srgbClr val="000000"/>
                </a:solidFill>
                <a:effectLst/>
              </a:rPr>
              <a:t>evetid for automatikken er 15 år, dette svarer til en simpel tilbagebetalingstid på ca. 11,5 år</a:t>
            </a:r>
          </a:p>
          <a:p>
            <a:r>
              <a:rPr lang="da-DK" sz="2400" b="0" i="0" dirty="0">
                <a:solidFill>
                  <a:srgbClr val="000000"/>
                </a:solidFill>
                <a:effectLst/>
              </a:rPr>
              <a:t>Eventuelt kan der etableres en delløsning som lige akkurat er rentabel</a:t>
            </a:r>
          </a:p>
        </p:txBody>
      </p:sp>
    </p:spTree>
    <p:extLst>
      <p:ext uri="{BB962C8B-B14F-4D97-AF65-F5344CB8AC3E}">
        <p14:creationId xmlns:p14="http://schemas.microsoft.com/office/powerpoint/2010/main" val="174350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B_2020_Farver">
      <a:dk1>
        <a:srgbClr val="000000"/>
      </a:dk1>
      <a:lt1>
        <a:srgbClr val="FFFFFF"/>
      </a:lt1>
      <a:dk2>
        <a:srgbClr val="64B8E1"/>
      </a:dk2>
      <a:lt2>
        <a:srgbClr val="9CC418"/>
      </a:lt2>
      <a:accent1>
        <a:srgbClr val="E5007E"/>
      </a:accent1>
      <a:accent2>
        <a:srgbClr val="F9B232"/>
      </a:accent2>
      <a:accent3>
        <a:srgbClr val="9C9D9B"/>
      </a:accent3>
      <a:accent4>
        <a:srgbClr val="E5F2F9"/>
      </a:accent4>
      <a:accent5>
        <a:srgbClr val="BDDBF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4" id="{EB4C04DF-E977-C343-990C-69A886BB5D8D}" vid="{A739DAE9-104F-684A-9F32-6C9A691F9D1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22F492AE8914D8B73C3E3C23F308D" ma:contentTypeVersion="31" ma:contentTypeDescription="Opret et nyt dokument." ma:contentTypeScope="" ma:versionID="1028beaa144d05e948369b987caf50e3">
  <xsd:schema xmlns:xsd="http://www.w3.org/2001/XMLSchema" xmlns:xs="http://www.w3.org/2001/XMLSchema" xmlns:p="http://schemas.microsoft.com/office/2006/metadata/properties" xmlns:ns1="http://schemas.microsoft.com/sharepoint/v3" xmlns:ns2="b1cfadd8-d294-4d34-bc36-10edd03a80b3" xmlns:ns3="57e246f5-a181-4ddd-bcfa-8f2bd33c0c9c" targetNamespace="http://schemas.microsoft.com/office/2006/metadata/properties" ma:root="true" ma:fieldsID="9e062dd460a46b14fcff5ecb85d09ee7" ns1:_="" ns2:_="" ns3:_="">
    <xsd:import namespace="http://schemas.microsoft.com/sharepoint/v3"/>
    <xsd:import namespace="b1cfadd8-d294-4d34-bc36-10edd03a80b3"/>
    <xsd:import namespace="57e246f5-a181-4ddd-bcfa-8f2bd33c0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Filtyp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s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fadd8-d294-4d34-bc36-10edd03a8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type" ma:index="17" nillable="true" ma:displayName="Filtype" ma:format="Dropdown" ma:indexed="true" ma:internalName="Filtype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fcff2bff-98dc-460d-973e-03f751142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46f5-a181-4ddd-bcfa-8f2bd33c0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651abdf-1673-48e2-821d-f5cd0b68c3fe}" ma:internalName="TaxCatchAll" ma:showField="CatchAllData" ma:web="57e246f5-a181-4ddd-bcfa-8f2bd33c0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246f5-a181-4ddd-bcfa-8f2bd33c0c9c" xsi:nil="true"/>
    <_ip_UnifiedCompliancePolicyUIAction xmlns="http://schemas.microsoft.com/sharepoint/v3" xsi:nil="true"/>
    <lcf76f155ced4ddcb4097134ff3c332f xmlns="b1cfadd8-d294-4d34-bc36-10edd03a80b3">
      <Terms xmlns="http://schemas.microsoft.com/office/infopath/2007/PartnerControls"/>
    </lcf76f155ced4ddcb4097134ff3c332f>
    <Test xmlns="b1cfadd8-d294-4d34-bc36-10edd03a80b3">
      <UserInfo>
        <DisplayName/>
        <AccountId xsi:nil="true"/>
        <AccountType/>
      </UserInfo>
    </Test>
    <Filtype xmlns="b1cfadd8-d294-4d34-bc36-10edd03a80b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69F487-7FC6-4623-A713-CB289AB114A8}"/>
</file>

<file path=customXml/itemProps2.xml><?xml version="1.0" encoding="utf-8"?>
<ds:datastoreItem xmlns:ds="http://schemas.openxmlformats.org/officeDocument/2006/customXml" ds:itemID="{089868C0-2392-4035-81CA-CA96FF550487}"/>
</file>

<file path=customXml/itemProps3.xml><?xml version="1.0" encoding="utf-8"?>
<ds:datastoreItem xmlns:ds="http://schemas.openxmlformats.org/officeDocument/2006/customXml" ds:itemID="{3A115EE3-F4E3-4B85-A4B7-18E4A3BEF982}"/>
</file>

<file path=docProps/app.xml><?xml version="1.0" encoding="utf-8"?>
<Properties xmlns="http://schemas.openxmlformats.org/officeDocument/2006/extended-properties" xmlns:vt="http://schemas.openxmlformats.org/officeDocument/2006/docPropsVTypes">
  <Template>Funktionsafprøvning_VEB_Ventilation</Template>
  <TotalTime>798</TotalTime>
  <Words>1349</Words>
  <Application>Microsoft Macintosh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Wingdings</vt:lpstr>
      <vt:lpstr>Office-tema</vt:lpstr>
      <vt:lpstr>Funktionsafprøvning af bygningsinstallationer </vt:lpstr>
      <vt:lpstr>Bygningsautomatik  i større bygninger</vt:lpstr>
      <vt:lpstr>Indhold</vt:lpstr>
      <vt:lpstr>Bygningsautomation - indledning</vt:lpstr>
      <vt:lpstr>Bygningsautomation - indledning</vt:lpstr>
      <vt:lpstr>Bygningsreglementet</vt:lpstr>
      <vt:lpstr>Krav i Bygningsreglementet</vt:lpstr>
      <vt:lpstr>Krav i Bygningsreglementet  – eksisterende bygninger</vt:lpstr>
      <vt:lpstr>Krav i Bygningsreglementet  – eksisterende bygninger</vt:lpstr>
      <vt:lpstr>Bygningsreglementet specificerer</vt:lpstr>
      <vt:lpstr>Bygningsreglementet specificerer</vt:lpstr>
      <vt:lpstr>Bygningsreglementet specificerer</vt:lpstr>
      <vt:lpstr>Bygningsreglementet specificerer</vt:lpstr>
      <vt:lpstr>Bygningsreglementet specificerer</vt:lpstr>
      <vt:lpstr>Bygningsreglementet specificerer</vt:lpstr>
      <vt:lpstr>Bygningsreglementet specificerer</vt:lpstr>
      <vt:lpstr>Bygningsreglementets krav - funktionsafprøvning     </vt:lpstr>
      <vt:lpstr>Bygningsreglementets krav  - funktionsafprøvning</vt:lpstr>
      <vt:lpstr>Bygningsreglementets krav  - funktionsafprøvning</vt:lpstr>
      <vt:lpstr>Bygningsreglementets krav  - Acceptkriterium   </vt:lpstr>
      <vt:lpstr>Refleksion – drøft med din sidemand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funktionsafproevning_veb_automation</dc:title>
  <dc:creator>kkh@teknologisk.dk</dc:creator>
  <cp:lastModifiedBy>Pia Bodal</cp:lastModifiedBy>
  <cp:revision>57</cp:revision>
  <dcterms:created xsi:type="dcterms:W3CDTF">2021-10-21T04:59:43Z</dcterms:created>
  <dcterms:modified xsi:type="dcterms:W3CDTF">2021-12-27T15:27:14Z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0x010100BDF22F492AE8914D8B73C3E3C23F308D</vt:lpwstr>
  </property>
  <property fmtid="{D5CDD505-2E9C-101B-9397-08002B2CF9AE}" pid="3" name="Order">
    <vt:r8>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