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2" r:id="rId2"/>
  </p:sldMasterIdLst>
  <p:handoutMasterIdLst>
    <p:handoutMasterId r:id="rId12"/>
  </p:handoutMasterIdLst>
  <p:sldIdLst>
    <p:sldId id="256" r:id="rId3"/>
    <p:sldId id="257" r:id="rId4"/>
    <p:sldId id="259" r:id="rId5"/>
    <p:sldId id="265" r:id="rId6"/>
    <p:sldId id="264" r:id="rId7"/>
    <p:sldId id="261" r:id="rId8"/>
    <p:sldId id="267" r:id="rId9"/>
    <p:sldId id="266" r:id="rId10"/>
    <p:sldId id="268" r:id="rId1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00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 bwMode="auto">
          <a:xfrm>
            <a:off x="734888" y="1819713"/>
            <a:ext cx="8229600" cy="6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Forsidetitel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34888" y="2636912"/>
            <a:ext cx="4896246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60728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1"/>
          </p:nvPr>
        </p:nvSpPr>
        <p:spPr>
          <a:xfrm>
            <a:off x="755576" y="1484784"/>
            <a:ext cx="6912768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/>
          </p:nvPr>
        </p:nvSpPr>
        <p:spPr>
          <a:xfrm>
            <a:off x="755576" y="2276872"/>
            <a:ext cx="6264696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3984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3600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9" name="Pladsholder til indhold 3"/>
          <p:cNvSpPr>
            <a:spLocks noGrp="1"/>
          </p:cNvSpPr>
          <p:nvPr>
            <p:ph sz="half" idx="2"/>
          </p:nvPr>
        </p:nvSpPr>
        <p:spPr>
          <a:xfrm>
            <a:off x="683568" y="2241339"/>
            <a:ext cx="3600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0"/>
          </p:nvPr>
        </p:nvSpPr>
        <p:spPr>
          <a:xfrm>
            <a:off x="4733967" y="1420483"/>
            <a:ext cx="3600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3" name="Pladsholder til indhold 3"/>
          <p:cNvSpPr>
            <a:spLocks noGrp="1"/>
          </p:cNvSpPr>
          <p:nvPr>
            <p:ph sz="half" idx="11"/>
          </p:nvPr>
        </p:nvSpPr>
        <p:spPr>
          <a:xfrm>
            <a:off x="4733967" y="2249046"/>
            <a:ext cx="3600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5873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4572000" y="1196752"/>
            <a:ext cx="3888432" cy="4896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ktangel 1"/>
          <p:cNvSpPr/>
          <p:nvPr userDrawn="1"/>
        </p:nvSpPr>
        <p:spPr>
          <a:xfrm>
            <a:off x="467544" y="1196752"/>
            <a:ext cx="3888432" cy="4896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3600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half" idx="2"/>
          </p:nvPr>
        </p:nvSpPr>
        <p:spPr>
          <a:xfrm>
            <a:off x="683568" y="2241339"/>
            <a:ext cx="3600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idx="10"/>
          </p:nvPr>
        </p:nvSpPr>
        <p:spPr>
          <a:xfrm>
            <a:off x="4733967" y="1420483"/>
            <a:ext cx="3600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sz="half" idx="11"/>
          </p:nvPr>
        </p:nvSpPr>
        <p:spPr>
          <a:xfrm>
            <a:off x="4733967" y="2249046"/>
            <a:ext cx="3600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5214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7628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81299"/>
            <a:ext cx="476287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r="8690"/>
          <a:stretch/>
        </p:blipFill>
        <p:spPr>
          <a:xfrm>
            <a:off x="5543600" y="1052736"/>
            <a:ext cx="3600400" cy="46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7628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5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81299"/>
            <a:ext cx="476287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r="44364"/>
          <a:stretch/>
        </p:blipFill>
        <p:spPr>
          <a:xfrm>
            <a:off x="5543599" y="1052736"/>
            <a:ext cx="3600401" cy="467849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0"/>
          <a:stretch/>
        </p:blipFill>
        <p:spPr>
          <a:xfrm>
            <a:off x="5543598" y="1054207"/>
            <a:ext cx="3600401" cy="46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7628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5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81299"/>
            <a:ext cx="476287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9724"/>
          <a:stretch/>
        </p:blipFill>
        <p:spPr>
          <a:xfrm>
            <a:off x="5541774" y="1052736"/>
            <a:ext cx="3600401" cy="46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7628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5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81299"/>
            <a:ext cx="476287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9724"/>
          <a:stretch/>
        </p:blipFill>
        <p:spPr>
          <a:xfrm>
            <a:off x="5541774" y="1052736"/>
            <a:ext cx="3600401" cy="4691373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-1" b="-465"/>
          <a:stretch/>
        </p:blipFill>
        <p:spPr>
          <a:xfrm>
            <a:off x="5541774" y="1052736"/>
            <a:ext cx="360222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dsæ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7628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81299"/>
            <a:ext cx="476287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0" hasCustomPrompt="1"/>
          </p:nvPr>
        </p:nvSpPr>
        <p:spPr>
          <a:xfrm>
            <a:off x="5541774" y="1080059"/>
            <a:ext cx="3602226" cy="475252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Indsæt selv billede her</a:t>
            </a:r>
          </a:p>
        </p:txBody>
      </p:sp>
    </p:spTree>
    <p:extLst>
      <p:ext uri="{BB962C8B-B14F-4D97-AF65-F5344CB8AC3E}">
        <p14:creationId xmlns:p14="http://schemas.microsoft.com/office/powerpoint/2010/main" val="79472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271" b="46904"/>
          <a:stretch/>
        </p:blipFill>
        <p:spPr bwMode="auto">
          <a:xfrm>
            <a:off x="5285805" y="1867769"/>
            <a:ext cx="3894707" cy="46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6535739"/>
            <a:ext cx="9180512" cy="3222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8098"/>
            <a:ext cx="1812751" cy="38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 userDrawn="1"/>
        </p:nvSpPr>
        <p:spPr>
          <a:xfrm>
            <a:off x="71438" y="6630988"/>
            <a:ext cx="9072562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1600" baseline="30000" dirty="0" err="1">
                <a:solidFill>
                  <a:schemeClr val="bg1"/>
                </a:solidFill>
                <a:ea typeface="+mn-ea"/>
              </a:rPr>
              <a:t>Videncenter</a:t>
            </a:r>
            <a:r>
              <a:rPr lang="da-DK" sz="1600" baseline="30000" dirty="0">
                <a:solidFill>
                  <a:schemeClr val="bg1"/>
                </a:solidFill>
                <a:ea typeface="+mn-ea"/>
              </a:rPr>
              <a:t> for energibesparelser i bygninger skaber viden om konkrete og praktiske muligheder for at reducere energiforbruget i bygninger. </a:t>
            </a:r>
          </a:p>
          <a:p>
            <a:pPr>
              <a:defRPr/>
            </a:pPr>
            <a:endParaRPr lang="da-DK" dirty="0">
              <a:ea typeface="+mn-ea"/>
            </a:endParaRPr>
          </a:p>
        </p:txBody>
      </p:sp>
      <p:sp>
        <p:nvSpPr>
          <p:cNvPr id="11" name="Pladsholder til titel 1"/>
          <p:cNvSpPr>
            <a:spLocks noGrp="1"/>
          </p:cNvSpPr>
          <p:nvPr>
            <p:ph type="title"/>
          </p:nvPr>
        </p:nvSpPr>
        <p:spPr bwMode="auto">
          <a:xfrm>
            <a:off x="734888" y="1819713"/>
            <a:ext cx="8229600" cy="6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Forsidetitel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755576" y="2600896"/>
            <a:ext cx="8229600" cy="18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Evt.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29617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50000"/>
              <a:lumOff val="50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535739"/>
            <a:ext cx="9180512" cy="3222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ladsholder til dato 3"/>
          <p:cNvSpPr txBox="1">
            <a:spLocks/>
          </p:cNvSpPr>
          <p:nvPr userDrawn="1"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D162BE02-D6B0-1841-9AC8-9C75ACBC60C2}" type="datetimeFigureOut">
              <a:rPr lang="da-DK" smtClean="0"/>
              <a:pPr/>
              <a:t>09.05.2022</a:t>
            </a:fld>
            <a:endParaRPr lang="da-DK"/>
          </a:p>
        </p:txBody>
      </p:sp>
      <p:sp>
        <p:nvSpPr>
          <p:cNvPr id="12" name="Pladsholder til diasnumm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03A2A05B-665B-B347-9732-8796B710A35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8098"/>
            <a:ext cx="1812751" cy="38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boks 9"/>
          <p:cNvSpPr txBox="1"/>
          <p:nvPr userDrawn="1"/>
        </p:nvSpPr>
        <p:spPr>
          <a:xfrm>
            <a:off x="71438" y="6630988"/>
            <a:ext cx="9072562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1600" baseline="30000" dirty="0" err="1">
                <a:solidFill>
                  <a:schemeClr val="bg1"/>
                </a:solidFill>
                <a:ea typeface="+mn-ea"/>
              </a:rPr>
              <a:t>Videncenter</a:t>
            </a:r>
            <a:r>
              <a:rPr lang="da-DK" sz="1600" baseline="30000" dirty="0">
                <a:solidFill>
                  <a:schemeClr val="bg1"/>
                </a:solidFill>
                <a:ea typeface="+mn-ea"/>
              </a:rPr>
              <a:t> for energibesparelser i bygninger skaber viden om konkrete og praktiske muligheder for at reducere energiforbruget i bygninger. </a:t>
            </a:r>
          </a:p>
          <a:p>
            <a:pPr>
              <a:defRPr/>
            </a:pPr>
            <a:endParaRPr lang="da-DK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40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80" r:id="rId3"/>
    <p:sldLayoutId id="2147483664" r:id="rId4"/>
    <p:sldLayoutId id="2147483673" r:id="rId5"/>
    <p:sldLayoutId id="2147483677" r:id="rId6"/>
    <p:sldLayoutId id="2147483678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en boligejer</a:t>
            </a:r>
            <a:br>
              <a:rPr lang="da-DK" dirty="0"/>
            </a:br>
            <a:r>
              <a:rPr lang="da-DK" dirty="0"/>
              <a:t>spare ved energirenovering?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827584" y="2996952"/>
            <a:ext cx="5688632" cy="914400"/>
          </a:xfrm>
        </p:spPr>
        <p:txBody>
          <a:bodyPr/>
          <a:lstStyle/>
          <a:p>
            <a:r>
              <a:rPr lang="da-DK" dirty="0"/>
              <a:t>Ét er teori - noget andet praksis</a:t>
            </a:r>
          </a:p>
        </p:txBody>
      </p:sp>
    </p:spTree>
    <p:extLst>
      <p:ext uri="{BB962C8B-B14F-4D97-AF65-F5344CB8AC3E}">
        <p14:creationId xmlns:p14="http://schemas.microsoft.com/office/powerpoint/2010/main" val="39228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Nyeste forskning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da-DK" dirty="0"/>
              <a:t>Energiforbruget </a:t>
            </a:r>
            <a:r>
              <a:rPr lang="da-DK" b="1" u="sng" dirty="0"/>
              <a:t>før</a:t>
            </a:r>
            <a:r>
              <a:rPr lang="da-DK" b="1" dirty="0"/>
              <a:t> </a:t>
            </a:r>
            <a:r>
              <a:rPr lang="da-DK" dirty="0"/>
              <a:t>renovering er sjældent </a:t>
            </a:r>
            <a:r>
              <a:rPr lang="da-DK" b="1" u="sng" dirty="0"/>
              <a:t>så højt </a:t>
            </a:r>
            <a:r>
              <a:rPr lang="da-DK" dirty="0"/>
              <a:t>som teoretisk beregnet</a:t>
            </a:r>
          </a:p>
          <a:p>
            <a:pPr marL="457200" indent="-457200">
              <a:buFont typeface="Arial"/>
              <a:buChar char="•"/>
            </a:pPr>
            <a:r>
              <a:rPr lang="da-DK" dirty="0"/>
              <a:t>Energiforbruget </a:t>
            </a:r>
            <a:r>
              <a:rPr lang="da-DK" b="1" u="sng" dirty="0"/>
              <a:t>efter</a:t>
            </a:r>
            <a:r>
              <a:rPr lang="da-DK" b="1" dirty="0"/>
              <a:t> </a:t>
            </a:r>
            <a:r>
              <a:rPr lang="da-DK" dirty="0"/>
              <a:t>renovering er sjældent </a:t>
            </a:r>
            <a:r>
              <a:rPr lang="da-DK" b="1" u="sng" dirty="0"/>
              <a:t>så lavt </a:t>
            </a:r>
            <a:r>
              <a:rPr lang="da-DK" dirty="0"/>
              <a:t>som teoretisk beregnet</a:t>
            </a:r>
          </a:p>
          <a:p>
            <a:endParaRPr lang="da-DK" dirty="0"/>
          </a:p>
          <a:p>
            <a:r>
              <a:rPr lang="da-DK" sz="1600" dirty="0"/>
              <a:t>Energy </a:t>
            </a:r>
            <a:r>
              <a:rPr lang="da-DK" sz="1600" dirty="0" err="1"/>
              <a:t>Efficiency</a:t>
            </a:r>
            <a:r>
              <a:rPr lang="da-DK" sz="1600" dirty="0"/>
              <a:t> Volume 6, </a:t>
            </a:r>
            <a:r>
              <a:rPr lang="da-DK" sz="1600" dirty="0" err="1"/>
              <a:t>Number</a:t>
            </a:r>
            <a:r>
              <a:rPr lang="da-DK" sz="1600" dirty="0"/>
              <a:t> 3, Kirsten Gram-Hansen og </a:t>
            </a:r>
            <a:r>
              <a:rPr lang="da-DK" sz="1600" dirty="0" err="1"/>
              <a:t>Majcen</a:t>
            </a:r>
            <a:r>
              <a:rPr lang="da-DK" sz="1600" dirty="0"/>
              <a:t>, </a:t>
            </a:r>
            <a:r>
              <a:rPr lang="da-DK" sz="1600" dirty="0" err="1"/>
              <a:t>Itard</a:t>
            </a:r>
            <a:r>
              <a:rPr lang="da-DK" sz="1600" dirty="0"/>
              <a:t>, Visscher (2013) </a:t>
            </a:r>
            <a:r>
              <a:rPr lang="da-DK" sz="1600" dirty="0" err="1"/>
              <a:t>Delft</a:t>
            </a:r>
            <a:r>
              <a:rPr lang="da-DK" sz="1600" dirty="0"/>
              <a:t> </a:t>
            </a:r>
            <a:r>
              <a:rPr lang="da-DK" sz="1600" dirty="0" err="1"/>
              <a:t>University</a:t>
            </a:r>
            <a:r>
              <a:rPr lang="da-DK" sz="1600" dirty="0"/>
              <a:t> </a:t>
            </a:r>
          </a:p>
          <a:p>
            <a:r>
              <a:rPr lang="da-DK" sz="1600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442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Teori</a:t>
            </a:r>
          </a:p>
          <a:p>
            <a:r>
              <a:rPr lang="da-DK" dirty="0"/>
              <a:t>Det beregnede forbrug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/>
              <a:t>Standardberegning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Ensartede forhold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Gennemsnitligt antal beboere i forhold til bygningens størrelse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Forudsætter opvarmning til 20</a:t>
            </a:r>
            <a:r>
              <a:rPr lang="da-DK" baseline="30000" dirty="0"/>
              <a:t>0 </a:t>
            </a:r>
            <a:r>
              <a:rPr lang="da-DK" dirty="0"/>
              <a:t>C i hele bygningen og i alle rum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a-DK" dirty="0"/>
              <a:t>Praksis</a:t>
            </a:r>
          </a:p>
          <a:p>
            <a:r>
              <a:rPr lang="da-DK" dirty="0"/>
              <a:t>Brugernes adfærd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/>
              <a:t>Skruer ned for varmen, tager trøje på og undlader at opvarme rum i </a:t>
            </a:r>
            <a:r>
              <a:rPr lang="da-DK" b="1" u="sng" dirty="0"/>
              <a:t>dårligt isolerede</a:t>
            </a:r>
            <a:r>
              <a:rPr lang="da-DK" b="1" dirty="0"/>
              <a:t> </a:t>
            </a:r>
            <a:r>
              <a:rPr lang="da-DK" dirty="0"/>
              <a:t>boliger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Vænner sig hurtigt til ny komfort og bliver mindre fokuserede på energibesparelser i </a:t>
            </a:r>
            <a:r>
              <a:rPr lang="da-DK" b="1" u="sng" dirty="0"/>
              <a:t>godt isolerede </a:t>
            </a:r>
            <a:r>
              <a:rPr lang="da-DK" dirty="0"/>
              <a:t>boliger</a:t>
            </a:r>
          </a:p>
        </p:txBody>
      </p:sp>
    </p:spTree>
    <p:extLst>
      <p:ext uri="{BB962C8B-B14F-4D97-AF65-F5344CB8AC3E}">
        <p14:creationId xmlns:p14="http://schemas.microsoft.com/office/powerpoint/2010/main" val="6717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adfaerd_figu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98" y="1052736"/>
            <a:ext cx="5598581" cy="5325363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539552" y="1484784"/>
            <a:ext cx="29523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a-DK" sz="2000" dirty="0">
                <a:latin typeface="Trebuchet MS"/>
                <a:cs typeface="Trebuchet MS"/>
              </a:rPr>
              <a:t>Det faktiske energiforbrug i ældre dårligt isolerede bygninger er ca. halvt så stort som beregnet</a:t>
            </a:r>
          </a:p>
          <a:p>
            <a:endParaRPr lang="da-DK" sz="2000" dirty="0">
              <a:latin typeface="Trebuchet MS"/>
              <a:cs typeface="Trebuchet MS"/>
            </a:endParaRPr>
          </a:p>
          <a:p>
            <a:pPr marL="342900" indent="-342900">
              <a:buFont typeface="Arial"/>
              <a:buChar char="•"/>
            </a:pPr>
            <a:r>
              <a:rPr lang="da-DK" sz="2000" dirty="0">
                <a:latin typeface="Trebuchet MS"/>
                <a:cs typeface="Trebuchet MS"/>
              </a:rPr>
              <a:t>Det faktiske energiforbrug i nye og godt isolerede huse er ca. en femtedel højere end beregnet teoretisk </a:t>
            </a:r>
          </a:p>
          <a:p>
            <a:pPr marL="342900" indent="-342900">
              <a:buFont typeface="Arial"/>
              <a:buChar char="•"/>
            </a:pPr>
            <a:endParaRPr lang="da-DK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587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Fakta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/>
              <a:t>20 procent af den potentielle energibesparelse ved en energirenovering bliver af beboerne omsat til øget komfort – og dermed øget energiforbrug. 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Energiforbruget i helt ens huse kan svinge med op til 300 procent på grund af forskelle i beboernes livsstil. </a:t>
            </a:r>
          </a:p>
          <a:p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BA5109-675B-3596-F041-F20649CCF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864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762872" cy="151216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Eksempel:</a:t>
            </a:r>
          </a:p>
          <a:p>
            <a:r>
              <a:rPr lang="da-DK" dirty="0"/>
              <a:t>Fra el-radiator til varmepumpe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762872" cy="395128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/>
              <a:t>20 procent af den beregnede besparelse bliver omsat til øget komfort og forbrug i </a:t>
            </a:r>
            <a:r>
              <a:rPr lang="da-DK" b="1" u="sng" dirty="0"/>
              <a:t>helårsboliger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I gennemsnit ingen besparelser i </a:t>
            </a:r>
            <a:r>
              <a:rPr lang="da-DK" b="1" u="sng" dirty="0"/>
              <a:t>sommerhuse</a:t>
            </a:r>
            <a:r>
              <a:rPr lang="da-DK" b="1" dirty="0"/>
              <a:t>, </a:t>
            </a:r>
            <a:r>
              <a:rPr lang="da-DK" dirty="0"/>
              <a:t>idet</a:t>
            </a:r>
            <a:r>
              <a:rPr lang="da-DK" b="1" dirty="0"/>
              <a:t> </a:t>
            </a:r>
            <a:r>
              <a:rPr lang="da-DK" dirty="0"/>
              <a:t>den nye teknologi ofte bliver brugt til opvarmning af husene hele året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0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Adfærd</a:t>
            </a:r>
          </a:p>
          <a:p>
            <a:r>
              <a:rPr lang="da-DK" dirty="0"/>
              <a:t>Lavt forbrug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683568" y="2132856"/>
            <a:ext cx="3600400" cy="409530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/>
              <a:t>Lavere temperatur end 20</a:t>
            </a:r>
            <a:r>
              <a:rPr lang="da-DK" baseline="30000" dirty="0"/>
              <a:t>o</a:t>
            </a:r>
            <a:r>
              <a:rPr lang="da-DK" dirty="0"/>
              <a:t> C 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Der luftes sjældent ud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Nogle rum er ikke opvarmet 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Der er kun en eller få beboere 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Der suppleres med fx brændeovn eller solvarme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0"/>
          </p:nvPr>
        </p:nvSpPr>
        <p:spPr>
          <a:xfrm>
            <a:off x="4716016" y="1412776"/>
            <a:ext cx="3600400" cy="640365"/>
          </a:xfrm>
        </p:spPr>
        <p:txBody>
          <a:bodyPr/>
          <a:lstStyle/>
          <a:p>
            <a:r>
              <a:rPr lang="da-DK" dirty="0"/>
              <a:t>Adfærd</a:t>
            </a:r>
          </a:p>
          <a:p>
            <a:r>
              <a:rPr lang="da-DK" dirty="0"/>
              <a:t>Højt forbrug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1"/>
          </p:nvPr>
        </p:nvSpPr>
        <p:spPr>
          <a:xfrm>
            <a:off x="4733967" y="2060848"/>
            <a:ext cx="3600400" cy="413948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/>
              <a:t>Højere temperatur end 20</a:t>
            </a:r>
            <a:r>
              <a:rPr lang="da-DK" baseline="30000" dirty="0"/>
              <a:t>o </a:t>
            </a:r>
            <a:r>
              <a:rPr lang="da-DK" dirty="0"/>
              <a:t>C 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Vinduer står ofte åbne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Kælder, garage eller udhus er opvarmet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Der er mange beboere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Der er et stort forbrug af varmt vand 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Der skrues sjældent ned for varmen </a:t>
            </a:r>
          </a:p>
        </p:txBody>
      </p:sp>
    </p:spTree>
    <p:extLst>
      <p:ext uri="{BB962C8B-B14F-4D97-AF65-F5344CB8AC3E}">
        <p14:creationId xmlns:p14="http://schemas.microsoft.com/office/powerpoint/2010/main" val="120626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762872" cy="639762"/>
          </a:xfrm>
        </p:spPr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539552" y="1844824"/>
            <a:ext cx="4762872" cy="395128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/>
              <a:t>Størrelsen af det beregnede besparelsespotentiale ved energirenovering kommer ikke nødvendigvis til at blive den faktiske besparelse 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Boligejerens adfærd er mindst lige så vigtig som selve energirenoveringen for at opnå reelle energibesparelser og en velfungerende bolig </a:t>
            </a:r>
          </a:p>
          <a:p>
            <a:pPr marL="342900" indent="-342900">
              <a:buFont typeface="Arial"/>
              <a:buChar char="•"/>
            </a:pPr>
            <a:endParaRPr lang="da-DK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C706E2-6C57-E032-8CFD-BA23BB178F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7655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762872" cy="639762"/>
          </a:xfrm>
        </p:spPr>
        <p:txBody>
          <a:bodyPr/>
          <a:lstStyle/>
          <a:p>
            <a:r>
              <a:rPr lang="da-DK" dirty="0"/>
              <a:t>Få mere at vide i pjecen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467544" y="2276872"/>
            <a:ext cx="4762872" cy="3951288"/>
          </a:xfrm>
        </p:spPr>
        <p:txBody>
          <a:bodyPr/>
          <a:lstStyle/>
          <a:p>
            <a:r>
              <a:rPr lang="da-DK" dirty="0"/>
              <a:t>”Hvad kan en boligejer spare </a:t>
            </a:r>
            <a:br>
              <a:rPr lang="da-DK" dirty="0"/>
            </a:br>
            <a:r>
              <a:rPr lang="da-DK" dirty="0"/>
              <a:t>  ved energirenovering?”</a:t>
            </a:r>
          </a:p>
          <a:p>
            <a:pPr marL="342900" indent="-342900">
              <a:buFont typeface="Arial"/>
              <a:buChar char="•"/>
            </a:pPr>
            <a:endParaRPr lang="da-DK" dirty="0"/>
          </a:p>
          <a:p>
            <a:endParaRPr lang="da-DK" sz="1800" b="1" dirty="0"/>
          </a:p>
          <a:p>
            <a:endParaRPr lang="da-DK" sz="1800" b="1" dirty="0"/>
          </a:p>
          <a:p>
            <a:endParaRPr lang="da-DK" sz="1800" b="1" dirty="0"/>
          </a:p>
          <a:p>
            <a:endParaRPr lang="da-DK" sz="1800" b="1" dirty="0"/>
          </a:p>
          <a:p>
            <a:endParaRPr lang="da-DK" sz="1800" b="1" dirty="0"/>
          </a:p>
          <a:p>
            <a:r>
              <a:rPr lang="da-DK" sz="1800" b="1" dirty="0"/>
              <a:t>Pjecen kan downloades fra www.byggeriogenergi.dk</a:t>
            </a:r>
          </a:p>
          <a:p>
            <a:pPr marL="342900" indent="-342900">
              <a:buFont typeface="Arial"/>
              <a:buChar char="•"/>
            </a:pPr>
            <a:endParaRPr lang="da-DK" dirty="0"/>
          </a:p>
        </p:txBody>
      </p:sp>
      <p:pic>
        <p:nvPicPr>
          <p:cNvPr id="8" name="Pladsholder til billede 7" descr="Adfaerd 1.pdf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459724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hold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22F492AE8914D8B73C3E3C23F308D" ma:contentTypeVersion="31" ma:contentTypeDescription="Opret et nyt dokument." ma:contentTypeScope="" ma:versionID="1028beaa144d05e948369b987caf50e3">
  <xsd:schema xmlns:xsd="http://www.w3.org/2001/XMLSchema" xmlns:xs="http://www.w3.org/2001/XMLSchema" xmlns:p="http://schemas.microsoft.com/office/2006/metadata/properties" xmlns:ns1="http://schemas.microsoft.com/sharepoint/v3" xmlns:ns2="b1cfadd8-d294-4d34-bc36-10edd03a80b3" xmlns:ns3="57e246f5-a181-4ddd-bcfa-8f2bd33c0c9c" targetNamespace="http://schemas.microsoft.com/office/2006/metadata/properties" ma:root="true" ma:fieldsID="9e062dd460a46b14fcff5ecb85d09ee7" ns1:_="" ns2:_="" ns3:_="">
    <xsd:import namespace="http://schemas.microsoft.com/sharepoint/v3"/>
    <xsd:import namespace="b1cfadd8-d294-4d34-bc36-10edd03a80b3"/>
    <xsd:import namespace="57e246f5-a181-4ddd-bcfa-8f2bd33c0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Filtyp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es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fadd8-d294-4d34-bc36-10edd03a8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indexed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type" ma:index="17" nillable="true" ma:displayName="Filtype" ma:format="Dropdown" ma:indexed="true" ma:internalName="Filtype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fcff2bff-98dc-460d-973e-03f7511429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st" ma:index="28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246f5-a181-4ddd-bcfa-8f2bd33c0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651abdf-1673-48e2-821d-f5cd0b68c3fe}" ma:internalName="TaxCatchAll" ma:showField="CatchAllData" ma:web="57e246f5-a181-4ddd-bcfa-8f2bd33c0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246f5-a181-4ddd-bcfa-8f2bd33c0c9c" xsi:nil="true"/>
    <_ip_UnifiedCompliancePolicyUIAction xmlns="http://schemas.microsoft.com/sharepoint/v3" xsi:nil="true"/>
    <lcf76f155ced4ddcb4097134ff3c332f xmlns="b1cfadd8-d294-4d34-bc36-10edd03a80b3">
      <Terms xmlns="http://schemas.microsoft.com/office/infopath/2007/PartnerControls"/>
    </lcf76f155ced4ddcb4097134ff3c332f>
    <Test xmlns="b1cfadd8-d294-4d34-bc36-10edd03a80b3">
      <UserInfo>
        <DisplayName/>
        <AccountId xsi:nil="true"/>
        <AccountType/>
      </UserInfo>
    </Test>
    <Filtype xmlns="b1cfadd8-d294-4d34-bc36-10edd03a80b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B90730-64FE-4572-8B36-4D686090D43E}"/>
</file>

<file path=customXml/itemProps2.xml><?xml version="1.0" encoding="utf-8"?>
<ds:datastoreItem xmlns:ds="http://schemas.openxmlformats.org/officeDocument/2006/customXml" ds:itemID="{BD1AAEE5-D195-42A5-8080-F2697DB4FD7E}"/>
</file>

<file path=customXml/itemProps3.xml><?xml version="1.0" encoding="utf-8"?>
<ds:datastoreItem xmlns:ds="http://schemas.openxmlformats.org/officeDocument/2006/customXml" ds:itemID="{A718B4B0-78A3-49FF-BF3F-75CF1970F8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372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forside</vt:lpstr>
      <vt:lpstr>indhold</vt:lpstr>
      <vt:lpstr>Hvad kan en boligejer spare ved energirenovering?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05_adfaerd_19</dc:title>
  <dc:subject/>
  <dc:creator>KK</dc:creator>
  <cp:keywords/>
  <dc:description/>
  <cp:lastModifiedBy>Pia Bodal</cp:lastModifiedBy>
  <cp:revision>45</cp:revision>
  <cp:lastPrinted>2019-06-18T11:03:34Z</cp:lastPrinted>
  <dcterms:created xsi:type="dcterms:W3CDTF">2008-11-18T13:11:39Z</dcterms:created>
  <dcterms:modified xsi:type="dcterms:W3CDTF">2022-05-09T10:05:23Z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0x010100BDF22F492AE8914D8B73C3E3C23F308D</vt:lpwstr>
  </property>
  <property fmtid="{D5CDD505-2E9C-101B-9397-08002B2CF9AE}" pid="3" name="Order">
    <vt:r8>8700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