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presentation.xml" ContentType="application/vnd.openxmlformats-officedocument.presentationml.presentation.main+xml"/>
  <Override PartName="/ppt/notesSlides/notesSlide64.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35.xml" ContentType="application/vnd.openxmlformats-officedocument.presentationml.notesSlide+xml"/>
  <Override PartName="/ppt/notesSlides/notesSlide34.xml" ContentType="application/vnd.openxmlformats-officedocument.presentationml.notesSlide+xml"/>
  <Override PartName="/ppt/notesSlides/notesSlide33.xml" ContentType="application/vnd.openxmlformats-officedocument.presentationml.notesSlide+xml"/>
  <Override PartName="/ppt/notesSlides/notesSlide32.xml" ContentType="application/vnd.openxmlformats-officedocument.presentationml.notesSlide+xml"/>
  <Override PartName="/ppt/notesSlides/notesSlide31.xml" ContentType="application/vnd.openxmlformats-officedocument.presentationml.notesSlide+xml"/>
  <Override PartName="/ppt/notesSlides/notesSlide30.xml" ContentType="application/vnd.openxmlformats-officedocument.presentationml.notesSlide+xml"/>
  <Override PartName="/ppt/notesSlides/notesSlide29.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notesSlides/notesSlide22.xml" ContentType="application/vnd.openxmlformats-officedocument.presentationml.notesSlide+xml"/>
  <Override PartName="/ppt/notesSlides/notesSlide21.xml" ContentType="application/vnd.openxmlformats-officedocument.presentationml.notesSlide+xml"/>
  <Override PartName="/ppt/slideMasters/slideMaster1.xml" ContentType="application/vnd.openxmlformats-officedocument.presentationml.slideMaster+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notesSlides/notesSlide11.xml" ContentType="application/vnd.openxmlformats-officedocument.presentationml.notesSlide+xml"/>
  <Override PartName="/ppt/slideLayouts/slideLayout3.xml" ContentType="application/vnd.openxmlformats-officedocument.presentationml.slideLayout+xml"/>
  <Override PartName="/ppt/notesSlides/notesSlide10.xml" ContentType="application/vnd.openxmlformats-officedocument.presentationml.notesSlide+xml"/>
  <Override PartName="/ppt/slideLayouts/slideLayout4.xml" ContentType="application/vnd.openxmlformats-officedocument.presentationml.slideLayout+xml"/>
  <Override PartName="/ppt/notesSlides/notesSlide9.xml" ContentType="application/vnd.openxmlformats-officedocument.presentationml.notesSlide+xml"/>
  <Override PartName="/ppt/notesSlides/notesSlide8.xml" ContentType="application/vnd.openxmlformats-officedocument.presentationml.notesSlid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notesSlides/notesSlide7.xml" ContentType="application/vnd.openxmlformats-officedocument.presentationml.notesSlide+xml"/>
  <Override PartName="/ppt/notesSlides/notesSlide6.xml" ContentType="application/vnd.openxmlformats-officedocument.presentationml.notes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5.xml" ContentType="application/vnd.openxmlformats-officedocument.presentationml.notes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4.xml" ContentType="application/vnd.openxmlformats-officedocument.presentationml.notesSlide+xml"/>
  <Override PartName="/ppt/slideLayouts/slideLayout11.xml" ContentType="application/vnd.openxmlformats-officedocument.presentationml.slideLayout+xml"/>
  <Override PartName="/ppt/notesSlides/notesSlide3.xml" ContentType="application/vnd.openxmlformats-officedocument.presentationml.notesSlide+xml"/>
  <Override PartName="/ppt/slideLayouts/slideLayout12.xml" ContentType="application/vnd.openxmlformats-officedocument.presentationml.slideLayout+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1.xml" ContentType="application/vnd.openxmlformats-officedocument.them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2"/>
  </p:notesMasterIdLst>
  <p:handoutMasterIdLst>
    <p:handoutMasterId r:id="rId93"/>
  </p:handoutMasterIdLst>
  <p:sldIdLst>
    <p:sldId id="256" r:id="rId2"/>
    <p:sldId id="353" r:id="rId3"/>
    <p:sldId id="299" r:id="rId4"/>
    <p:sldId id="300" r:id="rId5"/>
    <p:sldId id="806" r:id="rId6"/>
    <p:sldId id="809" r:id="rId7"/>
    <p:sldId id="807" r:id="rId8"/>
    <p:sldId id="261" r:id="rId9"/>
    <p:sldId id="262" r:id="rId10"/>
    <p:sldId id="263" r:id="rId11"/>
    <p:sldId id="271" r:id="rId12"/>
    <p:sldId id="272" r:id="rId13"/>
    <p:sldId id="273" r:id="rId14"/>
    <p:sldId id="357" r:id="rId15"/>
    <p:sldId id="815" r:id="rId16"/>
    <p:sldId id="358" r:id="rId17"/>
    <p:sldId id="359" r:id="rId18"/>
    <p:sldId id="360" r:id="rId19"/>
    <p:sldId id="361" r:id="rId20"/>
    <p:sldId id="280" r:id="rId21"/>
    <p:sldId id="281" r:id="rId22"/>
    <p:sldId id="315" r:id="rId23"/>
    <p:sldId id="316" r:id="rId24"/>
    <p:sldId id="317" r:id="rId25"/>
    <p:sldId id="355" r:id="rId26"/>
    <p:sldId id="318" r:id="rId27"/>
    <p:sldId id="319" r:id="rId28"/>
    <p:sldId id="320" r:id="rId29"/>
    <p:sldId id="321" r:id="rId30"/>
    <p:sldId id="322" r:id="rId31"/>
    <p:sldId id="354" r:id="rId32"/>
    <p:sldId id="811" r:id="rId33"/>
    <p:sldId id="323" r:id="rId34"/>
    <p:sldId id="324" r:id="rId35"/>
    <p:sldId id="325" r:id="rId36"/>
    <p:sldId id="326" r:id="rId37"/>
    <p:sldId id="816" r:id="rId38"/>
    <p:sldId id="397" r:id="rId39"/>
    <p:sldId id="398" r:id="rId40"/>
    <p:sldId id="327" r:id="rId41"/>
    <p:sldId id="328" r:id="rId42"/>
    <p:sldId id="810" r:id="rId43"/>
    <p:sldId id="329" r:id="rId44"/>
    <p:sldId id="330" r:id="rId45"/>
    <p:sldId id="400" r:id="rId46"/>
    <p:sldId id="813" r:id="rId47"/>
    <p:sldId id="331" r:id="rId48"/>
    <p:sldId id="332" r:id="rId49"/>
    <p:sldId id="333" r:id="rId50"/>
    <p:sldId id="334" r:id="rId51"/>
    <p:sldId id="335" r:id="rId52"/>
    <p:sldId id="336" r:id="rId53"/>
    <p:sldId id="337" r:id="rId54"/>
    <p:sldId id="338" r:id="rId55"/>
    <p:sldId id="803" r:id="rId56"/>
    <p:sldId id="805" r:id="rId57"/>
    <p:sldId id="804" r:id="rId58"/>
    <p:sldId id="402" r:id="rId59"/>
    <p:sldId id="812" r:id="rId60"/>
    <p:sldId id="376" r:id="rId61"/>
    <p:sldId id="404" r:id="rId62"/>
    <p:sldId id="393" r:id="rId63"/>
    <p:sldId id="384" r:id="rId64"/>
    <p:sldId id="385" r:id="rId65"/>
    <p:sldId id="386" r:id="rId66"/>
    <p:sldId id="387" r:id="rId67"/>
    <p:sldId id="388" r:id="rId68"/>
    <p:sldId id="389" r:id="rId69"/>
    <p:sldId id="390" r:id="rId70"/>
    <p:sldId id="391" r:id="rId71"/>
    <p:sldId id="392" r:id="rId72"/>
    <p:sldId id="394" r:id="rId73"/>
    <p:sldId id="395" r:id="rId74"/>
    <p:sldId id="377" r:id="rId75"/>
    <p:sldId id="379" r:id="rId76"/>
    <p:sldId id="380" r:id="rId77"/>
    <p:sldId id="381" r:id="rId78"/>
    <p:sldId id="362" r:id="rId79"/>
    <p:sldId id="363" r:id="rId80"/>
    <p:sldId id="364" r:id="rId81"/>
    <p:sldId id="365" r:id="rId82"/>
    <p:sldId id="367" r:id="rId83"/>
    <p:sldId id="368" r:id="rId84"/>
    <p:sldId id="369" r:id="rId85"/>
    <p:sldId id="370" r:id="rId86"/>
    <p:sldId id="371" r:id="rId87"/>
    <p:sldId id="372" r:id="rId88"/>
    <p:sldId id="373" r:id="rId89"/>
    <p:sldId id="374" r:id="rId90"/>
    <p:sldId id="375" r:id="rId91"/>
  </p:sldIdLst>
  <p:sldSz cx="9144000" cy="6858000" type="screen4x3"/>
  <p:notesSz cx="6797675" cy="9928225"/>
  <p:defaultTextStyle>
    <a:defPPr>
      <a:defRPr lang="da-DK"/>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CBED"/>
    <a:srgbClr val="25C8E9"/>
    <a:srgbClr val="1E98B2"/>
    <a:srgbClr val="27C3E3"/>
    <a:srgbClr val="30BB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420" autoAdjust="0"/>
    <p:restoredTop sz="89524" autoAdjust="0"/>
  </p:normalViewPr>
  <p:slideViewPr>
    <p:cSldViewPr>
      <p:cViewPr varScale="1">
        <p:scale>
          <a:sx n="114" d="100"/>
          <a:sy n="114" d="100"/>
        </p:scale>
        <p:origin x="1536" y="176"/>
      </p:cViewPr>
      <p:guideLst>
        <p:guide orient="horz" pos="2160"/>
        <p:guide pos="2880"/>
      </p:guideLst>
    </p:cSldViewPr>
  </p:slideViewPr>
  <p:notesTextViewPr>
    <p:cViewPr>
      <p:scale>
        <a:sx n="100" d="100"/>
        <a:sy n="100" d="100"/>
      </p:scale>
      <p:origin x="0" y="0"/>
    </p:cViewPr>
  </p:notesTextViewPr>
  <p:notesViewPr>
    <p:cSldViewPr>
      <p:cViewPr varScale="1">
        <p:scale>
          <a:sx n="80" d="100"/>
          <a:sy n="80" d="100"/>
        </p:scale>
        <p:origin x="4014" y="9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99"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customXml" Target="../customXml/item3.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handoutMaster" Target="handoutMasters/handoutMaster1.xml"/><Relationship Id="rId98" Type="http://schemas.openxmlformats.org/officeDocument/2006/relationships/customXml" Target="../customXml/item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sz="quarter" idx="1"/>
          </p:nvPr>
        </p:nvSpPr>
        <p:spPr>
          <a:xfrm>
            <a:off x="3850443" y="0"/>
            <a:ext cx="2945659" cy="498135"/>
          </a:xfrm>
          <a:prstGeom prst="rect">
            <a:avLst/>
          </a:prstGeom>
        </p:spPr>
        <p:txBody>
          <a:bodyPr vert="horz" lIns="91440" tIns="45720" rIns="91440" bIns="45720" rtlCol="0"/>
          <a:lstStyle>
            <a:lvl1pPr algn="r">
              <a:defRPr sz="1200"/>
            </a:lvl1pPr>
          </a:lstStyle>
          <a:p>
            <a:fld id="{78D2979F-A1C7-45AE-8C8B-6DD1F8CD0C40}" type="datetimeFigureOut">
              <a:rPr lang="da-DK" smtClean="0"/>
              <a:t>09.05.2022</a:t>
            </a:fld>
            <a:endParaRPr lang="da-DK"/>
          </a:p>
        </p:txBody>
      </p:sp>
      <p:sp>
        <p:nvSpPr>
          <p:cNvPr id="4" name="Pladsholder til sidefod 3"/>
          <p:cNvSpPr>
            <a:spLocks noGrp="1"/>
          </p:cNvSpPr>
          <p:nvPr>
            <p:ph type="ftr" sz="quarter" idx="2"/>
          </p:nvPr>
        </p:nvSpPr>
        <p:spPr>
          <a:xfrm>
            <a:off x="0" y="9430091"/>
            <a:ext cx="2945659" cy="498134"/>
          </a:xfrm>
          <a:prstGeom prst="rect">
            <a:avLst/>
          </a:prstGeom>
        </p:spPr>
        <p:txBody>
          <a:bodyPr vert="horz" lIns="91440" tIns="45720" rIns="91440" bIns="45720" rtlCol="0" anchor="b"/>
          <a:lstStyle>
            <a:lvl1pPr algn="l">
              <a:defRPr sz="1200"/>
            </a:lvl1pPr>
          </a:lstStyle>
          <a:p>
            <a:endParaRPr lang="da-DK"/>
          </a:p>
        </p:txBody>
      </p:sp>
      <p:sp>
        <p:nvSpPr>
          <p:cNvPr id="5" name="Pladsholder til slidenummer 4"/>
          <p:cNvSpPr>
            <a:spLocks noGrp="1"/>
          </p:cNvSpPr>
          <p:nvPr>
            <p:ph type="sldNum" sz="quarter" idx="3"/>
          </p:nvPr>
        </p:nvSpPr>
        <p:spPr>
          <a:xfrm>
            <a:off x="3850443" y="9430091"/>
            <a:ext cx="2945659" cy="498134"/>
          </a:xfrm>
          <a:prstGeom prst="rect">
            <a:avLst/>
          </a:prstGeom>
        </p:spPr>
        <p:txBody>
          <a:bodyPr vert="horz" lIns="91440" tIns="45720" rIns="91440" bIns="45720" rtlCol="0" anchor="b"/>
          <a:lstStyle>
            <a:lvl1pPr algn="r">
              <a:defRPr sz="1200"/>
            </a:lvl1pPr>
          </a:lstStyle>
          <a:p>
            <a:fld id="{89CE7C38-8481-414F-9D98-2481B986016A}" type="slidenum">
              <a:rPr lang="da-DK" smtClean="0"/>
              <a:t>‹#›</a:t>
            </a:fld>
            <a:endParaRPr lang="da-DK"/>
          </a:p>
        </p:txBody>
      </p:sp>
    </p:spTree>
    <p:extLst>
      <p:ext uri="{BB962C8B-B14F-4D97-AF65-F5344CB8AC3E}">
        <p14:creationId xmlns:p14="http://schemas.microsoft.com/office/powerpoint/2010/main" val="27847898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6BE42D6B-A063-444C-8439-445307C33E47}" type="datetimeFigureOut">
              <a:rPr lang="da-DK" smtClean="0"/>
              <a:t>09.05.2022</a:t>
            </a:fld>
            <a:endParaRPr lang="da-DK"/>
          </a:p>
        </p:txBody>
      </p:sp>
      <p:sp>
        <p:nvSpPr>
          <p:cNvPr id="4" name="Pladsholder til diasbillede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da-DK"/>
          </a:p>
        </p:txBody>
      </p:sp>
      <p:sp>
        <p:nvSpPr>
          <p:cNvPr id="7" name="Pladsholder til diasnumm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5BFCC7E0-5650-4425-9729-AC381188D5EA}" type="slidenum">
              <a:rPr lang="da-DK" smtClean="0"/>
              <a:t>‹#›</a:t>
            </a:fld>
            <a:endParaRPr lang="da-DK"/>
          </a:p>
        </p:txBody>
      </p:sp>
    </p:spTree>
    <p:extLst>
      <p:ext uri="{BB962C8B-B14F-4D97-AF65-F5344CB8AC3E}">
        <p14:creationId xmlns:p14="http://schemas.microsoft.com/office/powerpoint/2010/main" val="3349949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3" Type="http://schemas.openxmlformats.org/officeDocument/2006/relationships/hyperlink" Target="http://www.byggeriogenergi.dk/isoleringsmateriale-lambdavaerdi" TargetMode="External"/><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5BFCC7E0-5650-4425-9729-AC381188D5EA}" type="slidenum">
              <a:rPr lang="da-DK" smtClean="0"/>
              <a:t>1</a:t>
            </a:fld>
            <a:endParaRPr lang="da-DK"/>
          </a:p>
        </p:txBody>
      </p:sp>
    </p:spTree>
    <p:extLst>
      <p:ext uri="{BB962C8B-B14F-4D97-AF65-F5344CB8AC3E}">
        <p14:creationId xmlns:p14="http://schemas.microsoft.com/office/powerpoint/2010/main" val="31931434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r>
              <a:rPr lang="da-DK" dirty="0"/>
              <a:t>BR 10: 50 kWh/m2 plus</a:t>
            </a:r>
            <a:r>
              <a:rPr lang="da-DK" baseline="0" dirty="0"/>
              <a:t> 1600 kWh for hele bygningen</a:t>
            </a:r>
          </a:p>
          <a:p>
            <a:r>
              <a:rPr lang="da-DK" baseline="0" dirty="0"/>
              <a:t>BR 15: </a:t>
            </a:r>
          </a:p>
          <a:p>
            <a:r>
              <a:rPr lang="da-DK" baseline="0" dirty="0"/>
              <a:t>35 kWh/m2 plus 1600 kWh </a:t>
            </a:r>
          </a:p>
          <a:p>
            <a:r>
              <a:rPr lang="da-DK" baseline="0" dirty="0"/>
              <a:t>BR 20 frivillig 20  kWh/m2 – ellers ca. 35  kWh/m2</a:t>
            </a:r>
          </a:p>
          <a:p>
            <a:r>
              <a:rPr lang="da-DK" dirty="0"/>
              <a:t>Driften er blevet billig – men indlejret energi er nu rigtigt stort</a:t>
            </a:r>
          </a:p>
          <a:p>
            <a:endParaRPr lang="da-DK" baseline="0" dirty="0"/>
          </a:p>
          <a:p>
            <a:r>
              <a:rPr lang="da-DK" baseline="0" dirty="0"/>
              <a:t>Indsæt slide med indlejret energi </a:t>
            </a:r>
            <a:r>
              <a:rPr lang="da-DK" baseline="0" dirty="0" err="1"/>
              <a:t>ift</a:t>
            </a:r>
            <a:r>
              <a:rPr lang="da-DK" baseline="0" dirty="0"/>
              <a:t> </a:t>
            </a:r>
            <a:r>
              <a:rPr lang="da-DK" baseline="0" dirty="0" err="1"/>
              <a:t>driftenergi</a:t>
            </a:r>
            <a:endParaRPr lang="da-DK" baseline="0" dirty="0"/>
          </a:p>
          <a:p>
            <a:endParaRPr lang="da-DK" dirty="0"/>
          </a:p>
        </p:txBody>
      </p:sp>
      <p:sp>
        <p:nvSpPr>
          <p:cNvPr id="4" name="Pladsholder til diasnummer 3"/>
          <p:cNvSpPr>
            <a:spLocks noGrp="1"/>
          </p:cNvSpPr>
          <p:nvPr>
            <p:ph type="sldNum" sz="quarter" idx="10"/>
          </p:nvPr>
        </p:nvSpPr>
        <p:spPr/>
        <p:txBody>
          <a:bodyPr/>
          <a:lstStyle/>
          <a:p>
            <a:fld id="{6A1D63B1-FB5F-4DD5-BBC2-6F3BD05A2730}" type="slidenum">
              <a:rPr lang="da-DK" smtClean="0"/>
              <a:pPr/>
              <a:t>10</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idehoved 5"/>
          <p:cNvSpPr>
            <a:spLocks noGrp="1"/>
          </p:cNvSpPr>
          <p:nvPr>
            <p:ph type="hdr" sz="quarter" idx="12"/>
          </p:nvPr>
        </p:nvSpPr>
        <p:spPr/>
        <p:txBody>
          <a:bodyPr/>
          <a:lstStyle/>
          <a:p>
            <a:endParaRPr lang="da-DK"/>
          </a:p>
        </p:txBody>
      </p:sp>
    </p:spTree>
    <p:extLst>
      <p:ext uri="{BB962C8B-B14F-4D97-AF65-F5344CB8AC3E}">
        <p14:creationId xmlns:p14="http://schemas.microsoft.com/office/powerpoint/2010/main" val="9681254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pPr defTabSz="914332">
              <a:defRPr/>
            </a:pPr>
            <a:r>
              <a:rPr lang="da-DK" dirty="0"/>
              <a:t>Planter optager den samme mængde CO2, under opvæksten, som de frigiver ved forbrænding, - dermed kaldes de CO2- neutrale. Biobrændsel som brænde eller træpiller er CO2- neutralt. Set over milliarder af år kan man godt sige at fossile brændsler er CO2 –neutralt.  Problemet er imidlertid at vi gennem 100 år har frigivet alt det CO2, som er lagret over millioner af år. Vi har grebet ind i det geologiske kredsløb, som løber over millioner af år, og har ført CO2 over i det biologiske kredsløb, som gennemløbes i løbet af dage eller år. Forskere har i over 100 år nøje forudsagt de konsekvenser, som er målbare i dag: Forøgelse af CO2koncentrationen med klimaændringer til følge. Der er nu bred enighed om at klimaændringerne er menneskeskabte, og at det også er mennesker, der skal løse problemerne. I modsætning til så mange andre katastrofer kan vi nemlig gøre noget ved det: </a:t>
            </a:r>
          </a:p>
          <a:p>
            <a:pPr defTabSz="914332">
              <a:defRPr/>
            </a:pPr>
            <a:r>
              <a:rPr lang="da-DK" b="1" dirty="0"/>
              <a:t>Hvad kan I gøre? </a:t>
            </a:r>
          </a:p>
          <a:p>
            <a:pPr defTabSz="914332">
              <a:defRPr/>
            </a:pPr>
            <a:r>
              <a:rPr lang="da-DK" b="1" dirty="0"/>
              <a:t>Enten spare på den fossile energi, eller benytte vedvarende energi i stedet.  Og hér kommer I som energihåndværkere ind  i billedet. </a:t>
            </a:r>
          </a:p>
          <a:p>
            <a:pPr defTabSz="914332">
              <a:defRPr/>
            </a:pPr>
            <a:endParaRPr lang="da-DK" dirty="0"/>
          </a:p>
          <a:p>
            <a:pPr defTabSz="914332">
              <a:defRPr/>
            </a:pPr>
            <a:r>
              <a:rPr lang="da-DK" b="1" dirty="0"/>
              <a:t>Hvordan vil I finde ud af, hvor meget energi, der bruges i et hus? (Svar næste slides)</a:t>
            </a:r>
          </a:p>
          <a:p>
            <a:pPr defTabSz="914332">
              <a:defRPr/>
            </a:pPr>
            <a:endParaRPr lang="da-DK" b="1" dirty="0"/>
          </a:p>
          <a:p>
            <a:pPr defTabSz="914332">
              <a:defRPr/>
            </a:pPr>
            <a:r>
              <a:rPr lang="da-DK" b="1" dirty="0"/>
              <a:t>Ekstra: </a:t>
            </a:r>
          </a:p>
          <a:p>
            <a:pPr defTabSz="914332">
              <a:defRPr/>
            </a:pPr>
            <a:r>
              <a:rPr lang="da-DK" b="1" dirty="0"/>
              <a:t>cirkulær energi = genbrug : Behøver vi det? </a:t>
            </a:r>
          </a:p>
          <a:p>
            <a:r>
              <a:rPr lang="da-DK" dirty="0"/>
              <a:t>JA, det bliver nødvendigt at genbruge jordens ressourcer. </a:t>
            </a:r>
          </a:p>
        </p:txBody>
      </p:sp>
      <p:sp>
        <p:nvSpPr>
          <p:cNvPr id="4" name="Pladsholder til diasnummer 3"/>
          <p:cNvSpPr>
            <a:spLocks noGrp="1"/>
          </p:cNvSpPr>
          <p:nvPr>
            <p:ph type="sldNum" sz="quarter" idx="10"/>
          </p:nvPr>
        </p:nvSpPr>
        <p:spPr/>
        <p:txBody>
          <a:bodyPr/>
          <a:lstStyle/>
          <a:p>
            <a:fld id="{7962BB6B-1890-4E9B-BEBC-45809E3717FD}" type="slidenum">
              <a:rPr lang="da-DK" smtClean="0"/>
              <a:pPr/>
              <a:t>11</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idehoved 5"/>
          <p:cNvSpPr>
            <a:spLocks noGrp="1"/>
          </p:cNvSpPr>
          <p:nvPr>
            <p:ph type="hdr" sz="quarter" idx="12"/>
          </p:nvPr>
        </p:nvSpPr>
        <p:spPr/>
        <p:txBody>
          <a:bodyPr/>
          <a:lstStyle/>
          <a:p>
            <a:endParaRPr lang="da-DK"/>
          </a:p>
        </p:txBody>
      </p:sp>
    </p:spTree>
    <p:extLst>
      <p:ext uri="{BB962C8B-B14F-4D97-AF65-F5344CB8AC3E}">
        <p14:creationId xmlns:p14="http://schemas.microsoft.com/office/powerpoint/2010/main" val="33870279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r>
              <a:rPr lang="da-DK" dirty="0"/>
              <a:t>Metode til at tjekke energiforbruget ses på</a:t>
            </a:r>
            <a:r>
              <a:rPr lang="da-DK" baseline="0" dirty="0"/>
              <a:t> de næste </a:t>
            </a:r>
            <a:endParaRPr lang="da-DK" dirty="0"/>
          </a:p>
        </p:txBody>
      </p:sp>
      <p:sp>
        <p:nvSpPr>
          <p:cNvPr id="4" name="Pladsholder til diasnummer 3"/>
          <p:cNvSpPr>
            <a:spLocks noGrp="1"/>
          </p:cNvSpPr>
          <p:nvPr>
            <p:ph type="sldNum" sz="quarter" idx="10"/>
          </p:nvPr>
        </p:nvSpPr>
        <p:spPr/>
        <p:txBody>
          <a:bodyPr/>
          <a:lstStyle/>
          <a:p>
            <a:fld id="{7962BB6B-1890-4E9B-BEBC-45809E3717FD}" type="slidenum">
              <a:rPr lang="da-DK" smtClean="0"/>
              <a:pPr/>
              <a:t>12</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idehoved 5"/>
          <p:cNvSpPr>
            <a:spLocks noGrp="1"/>
          </p:cNvSpPr>
          <p:nvPr>
            <p:ph type="hdr" sz="quarter" idx="12"/>
          </p:nvPr>
        </p:nvSpPr>
        <p:spPr/>
        <p:txBody>
          <a:bodyPr/>
          <a:lstStyle/>
          <a:p>
            <a:endParaRPr lang="da-DK"/>
          </a:p>
        </p:txBody>
      </p:sp>
    </p:spTree>
    <p:extLst>
      <p:ext uri="{BB962C8B-B14F-4D97-AF65-F5344CB8AC3E}">
        <p14:creationId xmlns:p14="http://schemas.microsoft.com/office/powerpoint/2010/main" val="4218998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Hvor meget energi bruger I hjemme?</a:t>
            </a:r>
          </a:p>
          <a:p>
            <a:r>
              <a:rPr lang="da-DK" b="1" dirty="0"/>
              <a:t>Hvilken opvarmningsform har I?</a:t>
            </a:r>
          </a:p>
          <a:p>
            <a:endParaRPr lang="da-DK" dirty="0"/>
          </a:p>
          <a:p>
            <a:r>
              <a:rPr lang="da-DK" dirty="0"/>
              <a:t>Et godt udgangspunkt er også at kende sit eget energiforbrug.</a:t>
            </a:r>
            <a:r>
              <a:rPr lang="da-DK" baseline="0" dirty="0"/>
              <a:t> I kWh</a:t>
            </a:r>
          </a:p>
          <a:p>
            <a:endParaRPr lang="da-DK" dirty="0"/>
          </a:p>
          <a:p>
            <a:r>
              <a:rPr lang="da-DK" b="1" dirty="0"/>
              <a:t>Bed eleverne forberede det hjemmefra</a:t>
            </a:r>
          </a:p>
          <a:p>
            <a:endParaRPr lang="da-DK" b="1" dirty="0"/>
          </a:p>
          <a:p>
            <a:r>
              <a:rPr lang="da-DK" b="1" dirty="0"/>
              <a:t>Eller hav cases</a:t>
            </a:r>
          </a:p>
        </p:txBody>
      </p:sp>
      <p:sp>
        <p:nvSpPr>
          <p:cNvPr id="4" name="Pladsholder til diasnummer 3"/>
          <p:cNvSpPr>
            <a:spLocks noGrp="1"/>
          </p:cNvSpPr>
          <p:nvPr>
            <p:ph type="sldNum" sz="quarter" idx="10"/>
          </p:nvPr>
        </p:nvSpPr>
        <p:spPr/>
        <p:txBody>
          <a:bodyPr/>
          <a:lstStyle/>
          <a:p>
            <a:fld id="{963EBBE2-9111-4DC8-8D1D-88228422D337}" type="slidenum">
              <a:rPr lang="da-DK" smtClean="0"/>
              <a:t>13</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idehoved 5"/>
          <p:cNvSpPr>
            <a:spLocks noGrp="1"/>
          </p:cNvSpPr>
          <p:nvPr>
            <p:ph type="hdr" sz="quarter" idx="12"/>
          </p:nvPr>
        </p:nvSpPr>
        <p:spPr/>
        <p:txBody>
          <a:bodyPr/>
          <a:lstStyle/>
          <a:p>
            <a:endParaRPr lang="da-DK"/>
          </a:p>
        </p:txBody>
      </p:sp>
    </p:spTree>
    <p:extLst>
      <p:ext uri="{BB962C8B-B14F-4D97-AF65-F5344CB8AC3E}">
        <p14:creationId xmlns:p14="http://schemas.microsoft.com/office/powerpoint/2010/main" val="30620517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b="1" dirty="0"/>
              <a:t>Lav evt. selv  også eksempel med fjernvarme</a:t>
            </a:r>
          </a:p>
          <a:p>
            <a:endParaRPr lang="da-DK" dirty="0"/>
          </a:p>
          <a:p>
            <a:r>
              <a:rPr lang="da-DK" b="1" dirty="0"/>
              <a:t>Hvor meget fjernvarme vil de 2500 liter olie svare til?</a:t>
            </a:r>
          </a:p>
          <a:p>
            <a:r>
              <a:rPr lang="da-DK" dirty="0"/>
              <a:t>2500 liter olie indeholder – som det ses på senere slide – 25.000 kWh. Men en gammel oliekedel udnytter typisk kun 8 kWh pr. –liter, så de 2500 liter olie svarer  omtrent til 20.000 kWh</a:t>
            </a:r>
          </a:p>
        </p:txBody>
      </p:sp>
      <p:sp>
        <p:nvSpPr>
          <p:cNvPr id="4" name="Slide Number Placeholder 3"/>
          <p:cNvSpPr>
            <a:spLocks noGrp="1"/>
          </p:cNvSpPr>
          <p:nvPr>
            <p:ph type="sldNum" sz="quarter" idx="5"/>
          </p:nvPr>
        </p:nvSpPr>
        <p:spPr/>
        <p:txBody>
          <a:bodyPr/>
          <a:lstStyle/>
          <a:p>
            <a:fld id="{5BFCC7E0-5650-4425-9729-AC381188D5EA}" type="slidenum">
              <a:rPr lang="da-DK" smtClean="0"/>
              <a:t>14</a:t>
            </a:fld>
            <a:endParaRPr lang="da-DK"/>
          </a:p>
        </p:txBody>
      </p:sp>
    </p:spTree>
    <p:extLst>
      <p:ext uri="{BB962C8B-B14F-4D97-AF65-F5344CB8AC3E}">
        <p14:creationId xmlns:p14="http://schemas.microsoft.com/office/powerpoint/2010/main" val="31878165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b="1" dirty="0"/>
              <a:t>Lav evt. selv  også eksempel med fjernvarme</a:t>
            </a:r>
          </a:p>
          <a:p>
            <a:endParaRPr lang="da-DK" dirty="0"/>
          </a:p>
          <a:p>
            <a:r>
              <a:rPr lang="da-DK" b="1" dirty="0"/>
              <a:t>Hvor meget fjernvarme vil de 2500 liter olie svare til?</a:t>
            </a:r>
          </a:p>
          <a:p>
            <a:r>
              <a:rPr lang="da-DK" dirty="0"/>
              <a:t>2500 liter olie indeholder – som det ses på senere slide – 25.000 kWh. Men en gammel oliekedel udnytter typisk kun 8 kWh pr. –liter, så de 2500 liter olie svarer  omtrent til 20.000 kWh</a:t>
            </a:r>
          </a:p>
        </p:txBody>
      </p:sp>
      <p:sp>
        <p:nvSpPr>
          <p:cNvPr id="4" name="Slide Number Placeholder 3"/>
          <p:cNvSpPr>
            <a:spLocks noGrp="1"/>
          </p:cNvSpPr>
          <p:nvPr>
            <p:ph type="sldNum" sz="quarter" idx="5"/>
          </p:nvPr>
        </p:nvSpPr>
        <p:spPr/>
        <p:txBody>
          <a:bodyPr/>
          <a:lstStyle/>
          <a:p>
            <a:fld id="{5BFCC7E0-5650-4425-9729-AC381188D5EA}" type="slidenum">
              <a:rPr lang="da-DK" smtClean="0"/>
              <a:t>15</a:t>
            </a:fld>
            <a:endParaRPr lang="da-DK"/>
          </a:p>
        </p:txBody>
      </p:sp>
    </p:spTree>
    <p:extLst>
      <p:ext uri="{BB962C8B-B14F-4D97-AF65-F5344CB8AC3E}">
        <p14:creationId xmlns:p14="http://schemas.microsoft.com/office/powerpoint/2010/main" val="20715903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r>
              <a:rPr lang="da-DK" dirty="0"/>
              <a:t>Denne her seddel tager I med ud til kunden (Bilag 3)</a:t>
            </a:r>
          </a:p>
          <a:p>
            <a:r>
              <a:rPr lang="da-DK" dirty="0"/>
              <a:t>Spørg</a:t>
            </a:r>
            <a:r>
              <a:rPr lang="da-DK" baseline="0" dirty="0"/>
              <a:t> om deres areal og olieforbrug</a:t>
            </a:r>
            <a:endParaRPr lang="da-DK" dirty="0"/>
          </a:p>
          <a:p>
            <a:endParaRPr lang="da-DK" dirty="0"/>
          </a:p>
          <a:p>
            <a:r>
              <a:rPr lang="da-DK" dirty="0"/>
              <a:t>Forbrug</a:t>
            </a:r>
            <a:r>
              <a:rPr lang="da-DK" baseline="0" dirty="0"/>
              <a:t> i periode * 3000/graddage i perioden = årsforbrug</a:t>
            </a:r>
            <a:endParaRPr lang="da-DK" dirty="0"/>
          </a:p>
        </p:txBody>
      </p:sp>
      <p:sp>
        <p:nvSpPr>
          <p:cNvPr id="4" name="Pladsholder til diasnummer 3"/>
          <p:cNvSpPr>
            <a:spLocks noGrp="1"/>
          </p:cNvSpPr>
          <p:nvPr>
            <p:ph type="sldNum" sz="quarter" idx="10"/>
          </p:nvPr>
        </p:nvSpPr>
        <p:spPr/>
        <p:txBody>
          <a:bodyPr/>
          <a:lstStyle/>
          <a:p>
            <a:fld id="{7962BB6B-1890-4E9B-BEBC-45809E3717FD}" type="slidenum">
              <a:rPr lang="da-DK" smtClean="0"/>
              <a:pPr/>
              <a:t>16</a:t>
            </a:fld>
            <a:endParaRPr lang="da-DK"/>
          </a:p>
        </p:txBody>
      </p:sp>
    </p:spTree>
    <p:extLst>
      <p:ext uri="{BB962C8B-B14F-4D97-AF65-F5344CB8AC3E}">
        <p14:creationId xmlns:p14="http://schemas.microsoft.com/office/powerpoint/2010/main" val="36289485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r>
              <a:rPr lang="da-DK" b="1" dirty="0"/>
              <a:t>Spørg</a:t>
            </a:r>
            <a:r>
              <a:rPr lang="da-DK" b="1" baseline="0" dirty="0"/>
              <a:t> om deres areal og olieforbrug</a:t>
            </a:r>
          </a:p>
          <a:p>
            <a:endParaRPr lang="da-DK" dirty="0"/>
          </a:p>
          <a:p>
            <a:r>
              <a:rPr lang="da-DK" dirty="0"/>
              <a:t>Her regner du nøgletallet ud</a:t>
            </a:r>
          </a:p>
          <a:p>
            <a:endParaRPr lang="da-DK" dirty="0"/>
          </a:p>
          <a:p>
            <a:r>
              <a:rPr lang="da-DK" dirty="0"/>
              <a:t>Forbrug</a:t>
            </a:r>
            <a:r>
              <a:rPr lang="da-DK" baseline="0" dirty="0"/>
              <a:t> i periode * 3000/graddage i perioden = årsforbrug</a:t>
            </a:r>
            <a:endParaRPr lang="da-DK" dirty="0"/>
          </a:p>
        </p:txBody>
      </p:sp>
      <p:sp>
        <p:nvSpPr>
          <p:cNvPr id="4" name="Pladsholder til diasnummer 3"/>
          <p:cNvSpPr>
            <a:spLocks noGrp="1"/>
          </p:cNvSpPr>
          <p:nvPr>
            <p:ph type="sldNum" sz="quarter" idx="10"/>
          </p:nvPr>
        </p:nvSpPr>
        <p:spPr/>
        <p:txBody>
          <a:bodyPr/>
          <a:lstStyle/>
          <a:p>
            <a:fld id="{7962BB6B-1890-4E9B-BEBC-45809E3717FD}" type="slidenum">
              <a:rPr lang="da-DK" smtClean="0"/>
              <a:pPr/>
              <a:t>17</a:t>
            </a:fld>
            <a:endParaRPr lang="da-DK"/>
          </a:p>
        </p:txBody>
      </p:sp>
    </p:spTree>
    <p:extLst>
      <p:ext uri="{BB962C8B-B14F-4D97-AF65-F5344CB8AC3E}">
        <p14:creationId xmlns:p14="http://schemas.microsoft.com/office/powerpoint/2010/main" val="14328322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r>
              <a:rPr lang="da-DK" dirty="0"/>
              <a:t>Dvs.</a:t>
            </a:r>
            <a:r>
              <a:rPr lang="da-DK" baseline="0" dirty="0"/>
              <a:t> her er 130 m2 * 155 = 20150 kWh, </a:t>
            </a:r>
          </a:p>
          <a:p>
            <a:endParaRPr lang="da-DK" baseline="0" dirty="0"/>
          </a:p>
          <a:p>
            <a:r>
              <a:rPr lang="da-DK" baseline="0" dirty="0"/>
              <a:t>Dvs. dette hus brugte relativt meget – det fortæller dig, at du skal være på vagt: Hvor er der sparemuligheder?</a:t>
            </a:r>
          </a:p>
          <a:p>
            <a:endParaRPr lang="da-DK" baseline="0" dirty="0"/>
          </a:p>
          <a:p>
            <a:r>
              <a:rPr lang="da-DK" baseline="0" dirty="0"/>
              <a:t>Men hvordan finder vi så energibesparelser – ved hjælp af energiløsninger…</a:t>
            </a:r>
          </a:p>
        </p:txBody>
      </p:sp>
      <p:sp>
        <p:nvSpPr>
          <p:cNvPr id="4" name="Pladsholder til diasnummer 3"/>
          <p:cNvSpPr>
            <a:spLocks noGrp="1"/>
          </p:cNvSpPr>
          <p:nvPr>
            <p:ph type="sldNum" sz="quarter" idx="10"/>
          </p:nvPr>
        </p:nvSpPr>
        <p:spPr/>
        <p:txBody>
          <a:bodyPr/>
          <a:lstStyle/>
          <a:p>
            <a:fld id="{7962BB6B-1890-4E9B-BEBC-45809E3717FD}" type="slidenum">
              <a:rPr lang="da-DK" smtClean="0"/>
              <a:pPr/>
              <a:t>18</a:t>
            </a:fld>
            <a:endParaRPr lang="da-DK"/>
          </a:p>
        </p:txBody>
      </p:sp>
    </p:spTree>
    <p:extLst>
      <p:ext uri="{BB962C8B-B14F-4D97-AF65-F5344CB8AC3E}">
        <p14:creationId xmlns:p14="http://schemas.microsoft.com/office/powerpoint/2010/main" val="30988956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Energiforbruget til varme</a:t>
            </a:r>
          </a:p>
        </p:txBody>
      </p:sp>
      <p:sp>
        <p:nvSpPr>
          <p:cNvPr id="4" name="Pladsholder til slidenummer 3"/>
          <p:cNvSpPr>
            <a:spLocks noGrp="1"/>
          </p:cNvSpPr>
          <p:nvPr>
            <p:ph type="sldNum" sz="quarter" idx="5"/>
          </p:nvPr>
        </p:nvSpPr>
        <p:spPr/>
        <p:txBody>
          <a:bodyPr/>
          <a:lstStyle/>
          <a:p>
            <a:fld id="{5BFCC7E0-5650-4425-9729-AC381188D5EA}" type="slidenum">
              <a:rPr lang="da-DK" smtClean="0"/>
              <a:t>19</a:t>
            </a:fld>
            <a:endParaRPr lang="da-DK"/>
          </a:p>
        </p:txBody>
      </p:sp>
    </p:spTree>
    <p:extLst>
      <p:ext uri="{BB962C8B-B14F-4D97-AF65-F5344CB8AC3E}">
        <p14:creationId xmlns:p14="http://schemas.microsoft.com/office/powerpoint/2010/main" val="2131086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r>
              <a:rPr lang="da-DK" baseline="0" dirty="0"/>
              <a:t>Videncenter for energibesparelser i bygninger er jeres sparringspartner – brug det. </a:t>
            </a:r>
            <a:endParaRPr lang="da-DK" dirty="0"/>
          </a:p>
        </p:txBody>
      </p:sp>
      <p:sp>
        <p:nvSpPr>
          <p:cNvPr id="4" name="Pladsholder til diasnummer 3"/>
          <p:cNvSpPr>
            <a:spLocks noGrp="1"/>
          </p:cNvSpPr>
          <p:nvPr>
            <p:ph type="sldNum" sz="quarter" idx="10"/>
          </p:nvPr>
        </p:nvSpPr>
        <p:spPr/>
        <p:txBody>
          <a:bodyPr/>
          <a:lstStyle/>
          <a:p>
            <a:fld id="{C51FCD37-FE58-4DB4-82BA-EEC925E72BBB}" type="slidenum">
              <a:rPr lang="da-DK" smtClean="0"/>
              <a:pPr/>
              <a:t>2</a:t>
            </a:fld>
            <a:endParaRPr lang="da-DK"/>
          </a:p>
        </p:txBody>
      </p:sp>
    </p:spTree>
    <p:extLst>
      <p:ext uri="{BB962C8B-B14F-4D97-AF65-F5344CB8AC3E}">
        <p14:creationId xmlns:p14="http://schemas.microsoft.com/office/powerpoint/2010/main" val="16212541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Ved</a:t>
            </a:r>
            <a:r>
              <a:rPr lang="da-DK" baseline="0" dirty="0"/>
              <a:t> at benytte de 4 lister, kan man få et hurtigt overblik over husets energimæssige tilstand. Når  tjeklisterne kombineres med energiløsningerne (næste modul), kan man også finde størrelsen på energibesparelserne. I denne </a:t>
            </a:r>
            <a:r>
              <a:rPr lang="da-DK" baseline="0" dirty="0" err="1"/>
              <a:t>ppt</a:t>
            </a:r>
            <a:r>
              <a:rPr lang="da-DK" baseline="0" dirty="0"/>
              <a:t> præsenteres tjekliste for varmeanlæg samt tjekliste for belysning. </a:t>
            </a:r>
            <a:endParaRPr lang="da-DK" dirty="0"/>
          </a:p>
        </p:txBody>
      </p:sp>
      <p:sp>
        <p:nvSpPr>
          <p:cNvPr id="4" name="Pladsholder til diasnummer 3"/>
          <p:cNvSpPr>
            <a:spLocks noGrp="1"/>
          </p:cNvSpPr>
          <p:nvPr>
            <p:ph type="sldNum" sz="quarter" idx="10"/>
          </p:nvPr>
        </p:nvSpPr>
        <p:spPr/>
        <p:txBody>
          <a:bodyPr/>
          <a:lstStyle/>
          <a:p>
            <a:fld id="{D86EB439-EAFA-408D-8DE0-F452F1695A40}" type="slidenum">
              <a:rPr lang="da-DK" smtClean="0"/>
              <a:t>20</a:t>
            </a:fld>
            <a:endParaRPr lang="da-DK"/>
          </a:p>
        </p:txBody>
      </p:sp>
      <p:sp>
        <p:nvSpPr>
          <p:cNvPr id="5" name="Pladsholder til sidehoved 4"/>
          <p:cNvSpPr>
            <a:spLocks noGrp="1"/>
          </p:cNvSpPr>
          <p:nvPr>
            <p:ph type="hdr" sz="quarter" idx="11"/>
          </p:nvPr>
        </p:nvSpPr>
        <p:spPr/>
        <p:txBody>
          <a:bodyPr/>
          <a:lstStyle/>
          <a:p>
            <a:endParaRPr lang="da-DK"/>
          </a:p>
        </p:txBody>
      </p:sp>
    </p:spTree>
    <p:extLst>
      <p:ext uri="{BB962C8B-B14F-4D97-AF65-F5344CB8AC3E}">
        <p14:creationId xmlns:p14="http://schemas.microsoft.com/office/powerpoint/2010/main" val="4452697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5BFCC7E0-5650-4425-9729-AC381188D5EA}" type="slidenum">
              <a:rPr lang="da-DK" smtClean="0"/>
              <a:t>21</a:t>
            </a:fld>
            <a:endParaRPr lang="da-DK"/>
          </a:p>
        </p:txBody>
      </p:sp>
    </p:spTree>
    <p:extLst>
      <p:ext uri="{BB962C8B-B14F-4D97-AF65-F5344CB8AC3E}">
        <p14:creationId xmlns:p14="http://schemas.microsoft.com/office/powerpoint/2010/main" val="18989746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Nævn eksempler på det: </a:t>
            </a:r>
            <a:br>
              <a:rPr lang="da-DK" dirty="0"/>
            </a:br>
            <a:r>
              <a:rPr lang="da-DK" dirty="0"/>
              <a:t>Når der er mindre end 200 mm isolering eller en gammel kedel, </a:t>
            </a:r>
            <a:r>
              <a:rPr lang="da-DK" dirty="0" err="1"/>
              <a:t>f.x</a:t>
            </a:r>
            <a:r>
              <a:rPr lang="da-DK" dirty="0"/>
              <a:t>. </a:t>
            </a:r>
          </a:p>
          <a:p>
            <a:r>
              <a:rPr lang="da-DK" dirty="0"/>
              <a:t>Anbefaling: Minimum</a:t>
            </a:r>
            <a:r>
              <a:rPr lang="da-DK" baseline="0" dirty="0"/>
              <a:t> og lavenergi</a:t>
            </a:r>
            <a:endParaRPr lang="da-DK" dirty="0"/>
          </a:p>
          <a:p>
            <a:r>
              <a:rPr lang="da-DK" dirty="0"/>
              <a:t>Fordele: bedre indeklima </a:t>
            </a:r>
            <a:r>
              <a:rPr lang="da-DK" dirty="0" err="1"/>
              <a:t>osv</a:t>
            </a:r>
            <a:endParaRPr lang="da-DK" dirty="0"/>
          </a:p>
          <a:p>
            <a:r>
              <a:rPr lang="da-DK" dirty="0"/>
              <a:t>Eksempel fra tjekliste: Er den gamle dampspærre</a:t>
            </a:r>
            <a:r>
              <a:rPr lang="da-DK" baseline="0" dirty="0"/>
              <a:t> intakt?</a:t>
            </a:r>
          </a:p>
          <a:p>
            <a:pPr>
              <a:buNone/>
            </a:pPr>
            <a:r>
              <a:rPr lang="da-DK" dirty="0"/>
              <a:t>Kort sagt – et tiltag der kan nedsætte energiforbruget i bygningen</a:t>
            </a:r>
          </a:p>
          <a:p>
            <a:r>
              <a:rPr lang="da-DK" dirty="0"/>
              <a:t>Efterisolering</a:t>
            </a:r>
          </a:p>
          <a:p>
            <a:r>
              <a:rPr lang="da-DK" dirty="0"/>
              <a:t>Energiforbedring af vinduer</a:t>
            </a:r>
          </a:p>
          <a:p>
            <a:r>
              <a:rPr lang="da-DK" dirty="0"/>
              <a:t>Udskiftning af varmekilder til fremstilling af varme og varmt vand + VE</a:t>
            </a:r>
          </a:p>
          <a:p>
            <a:r>
              <a:rPr lang="da-DK" dirty="0"/>
              <a:t>Ventilation</a:t>
            </a:r>
          </a:p>
          <a:p>
            <a:endParaRPr lang="da-DK" baseline="0" dirty="0"/>
          </a:p>
          <a:p>
            <a:endParaRPr lang="da-DK" dirty="0"/>
          </a:p>
        </p:txBody>
      </p:sp>
      <p:sp>
        <p:nvSpPr>
          <p:cNvPr id="4" name="Pladsholder til diasnummer 3"/>
          <p:cNvSpPr>
            <a:spLocks noGrp="1"/>
          </p:cNvSpPr>
          <p:nvPr>
            <p:ph type="sldNum" sz="quarter" idx="10"/>
          </p:nvPr>
        </p:nvSpPr>
        <p:spPr/>
        <p:txBody>
          <a:bodyPr/>
          <a:lstStyle/>
          <a:p>
            <a:fld id="{7962BB6B-1890-4E9B-BEBC-45809E3717FD}" type="slidenum">
              <a:rPr lang="da-DK" smtClean="0"/>
              <a:pPr/>
              <a:t>22</a:t>
            </a:fld>
            <a:endParaRPr lang="da-DK"/>
          </a:p>
        </p:txBody>
      </p:sp>
    </p:spTree>
    <p:extLst>
      <p:ext uri="{BB962C8B-B14F-4D97-AF65-F5344CB8AC3E}">
        <p14:creationId xmlns:p14="http://schemas.microsoft.com/office/powerpoint/2010/main" val="26715241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Oprindelig udarbejdet til enfamiliehuse…(næsten 50% af energiforbruget går til énfamiliehuse) </a:t>
            </a:r>
          </a:p>
          <a:p>
            <a:r>
              <a:rPr lang="da-DK" dirty="0"/>
              <a:t>Her er </a:t>
            </a:r>
            <a:r>
              <a:rPr lang="da-DK" dirty="0" err="1"/>
              <a:t>beslutningstagereren</a:t>
            </a:r>
            <a:r>
              <a:rPr lang="da-DK" dirty="0"/>
              <a:t> boligejer – og håndværkeren er ”rådgive”  </a:t>
            </a:r>
          </a:p>
          <a:p>
            <a:endParaRPr lang="da-DK" dirty="0"/>
          </a:p>
          <a:p>
            <a:r>
              <a:rPr lang="da-DK" dirty="0"/>
              <a:t>men…</a:t>
            </a:r>
          </a:p>
        </p:txBody>
      </p:sp>
      <p:sp>
        <p:nvSpPr>
          <p:cNvPr id="4" name="Pladsholder til diasnummer 3"/>
          <p:cNvSpPr>
            <a:spLocks noGrp="1"/>
          </p:cNvSpPr>
          <p:nvPr>
            <p:ph type="sldNum" sz="quarter" idx="10"/>
          </p:nvPr>
        </p:nvSpPr>
        <p:spPr/>
        <p:txBody>
          <a:bodyPr/>
          <a:lstStyle/>
          <a:p>
            <a:fld id="{7962BB6B-1890-4E9B-BEBC-45809E3717FD}" type="slidenum">
              <a:rPr lang="da-DK" smtClean="0"/>
              <a:pPr/>
              <a:t>23</a:t>
            </a:fld>
            <a:endParaRPr lang="da-DK"/>
          </a:p>
        </p:txBody>
      </p:sp>
    </p:spTree>
    <p:extLst>
      <p:ext uri="{BB962C8B-B14F-4D97-AF65-F5344CB8AC3E}">
        <p14:creationId xmlns:p14="http://schemas.microsoft.com/office/powerpoint/2010/main" val="21188578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Her er der ofte en professionel rådgiver på</a:t>
            </a:r>
          </a:p>
        </p:txBody>
      </p:sp>
      <p:sp>
        <p:nvSpPr>
          <p:cNvPr id="4" name="Pladsholder til slidenummer 3"/>
          <p:cNvSpPr>
            <a:spLocks noGrp="1"/>
          </p:cNvSpPr>
          <p:nvPr>
            <p:ph type="sldNum" sz="quarter" idx="5"/>
          </p:nvPr>
        </p:nvSpPr>
        <p:spPr/>
        <p:txBody>
          <a:bodyPr/>
          <a:lstStyle/>
          <a:p>
            <a:fld id="{5BFCC7E0-5650-4425-9729-AC381188D5EA}" type="slidenum">
              <a:rPr lang="da-DK" smtClean="0"/>
              <a:t>24</a:t>
            </a:fld>
            <a:endParaRPr lang="da-DK"/>
          </a:p>
        </p:txBody>
      </p:sp>
    </p:spTree>
    <p:extLst>
      <p:ext uri="{BB962C8B-B14F-4D97-AF65-F5344CB8AC3E}">
        <p14:creationId xmlns:p14="http://schemas.microsoft.com/office/powerpoint/2010/main" val="21556083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Og nu er der også lavet katalog til store bygninger</a:t>
            </a:r>
          </a:p>
        </p:txBody>
      </p:sp>
      <p:sp>
        <p:nvSpPr>
          <p:cNvPr id="4" name="Pladsholder til slidenummer 3"/>
          <p:cNvSpPr>
            <a:spLocks noGrp="1"/>
          </p:cNvSpPr>
          <p:nvPr>
            <p:ph type="sldNum" sz="quarter" idx="10"/>
          </p:nvPr>
        </p:nvSpPr>
        <p:spPr/>
        <p:txBody>
          <a:bodyPr/>
          <a:lstStyle/>
          <a:p>
            <a:fld id="{5BFCC7E0-5650-4425-9729-AC381188D5EA}" type="slidenum">
              <a:rPr lang="da-DK" smtClean="0"/>
              <a:t>25</a:t>
            </a:fld>
            <a:endParaRPr lang="da-DK"/>
          </a:p>
        </p:txBody>
      </p:sp>
    </p:spTree>
    <p:extLst>
      <p:ext uri="{BB962C8B-B14F-4D97-AF65-F5344CB8AC3E}">
        <p14:creationId xmlns:p14="http://schemas.microsoft.com/office/powerpoint/2010/main" val="15966407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5BFCC7E0-5650-4425-9729-AC381188D5EA}" type="slidenum">
              <a:rPr lang="da-DK" smtClean="0"/>
              <a:t>26</a:t>
            </a:fld>
            <a:endParaRPr lang="da-DK"/>
          </a:p>
        </p:txBody>
      </p:sp>
    </p:spTree>
    <p:extLst>
      <p:ext uri="{BB962C8B-B14F-4D97-AF65-F5344CB8AC3E}">
        <p14:creationId xmlns:p14="http://schemas.microsoft.com/office/powerpoint/2010/main" val="39717226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5BFCC7E0-5650-4425-9729-AC381188D5EA}" type="slidenum">
              <a:rPr lang="da-DK" smtClean="0"/>
              <a:t>27</a:t>
            </a:fld>
            <a:endParaRPr lang="da-DK"/>
          </a:p>
        </p:txBody>
      </p:sp>
    </p:spTree>
    <p:extLst>
      <p:ext uri="{BB962C8B-B14F-4D97-AF65-F5344CB8AC3E}">
        <p14:creationId xmlns:p14="http://schemas.microsoft.com/office/powerpoint/2010/main" val="6984856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Fra 1. november kører kampagne på isolering, derfor</a:t>
            </a:r>
            <a:r>
              <a:rPr lang="da-DK" baseline="0" dirty="0"/>
              <a:t> </a:t>
            </a:r>
            <a:r>
              <a:rPr lang="da-DK" dirty="0"/>
              <a:t>kommer de nye løsninger</a:t>
            </a:r>
          </a:p>
        </p:txBody>
      </p:sp>
      <p:sp>
        <p:nvSpPr>
          <p:cNvPr id="4" name="Pladsholder til diasnummer 3"/>
          <p:cNvSpPr>
            <a:spLocks noGrp="1"/>
          </p:cNvSpPr>
          <p:nvPr>
            <p:ph type="sldNum" sz="quarter" idx="10"/>
          </p:nvPr>
        </p:nvSpPr>
        <p:spPr/>
        <p:txBody>
          <a:bodyPr/>
          <a:lstStyle/>
          <a:p>
            <a:fld id="{7962BB6B-1890-4E9B-BEBC-45809E3717FD}" type="slidenum">
              <a:rPr lang="da-DK" smtClean="0"/>
              <a:pPr/>
              <a:t>28</a:t>
            </a:fld>
            <a:endParaRPr lang="da-DK"/>
          </a:p>
        </p:txBody>
      </p:sp>
    </p:spTree>
    <p:extLst>
      <p:ext uri="{BB962C8B-B14F-4D97-AF65-F5344CB8AC3E}">
        <p14:creationId xmlns:p14="http://schemas.microsoft.com/office/powerpoint/2010/main" val="8310414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Side 8</a:t>
            </a:r>
          </a:p>
        </p:txBody>
      </p:sp>
      <p:sp>
        <p:nvSpPr>
          <p:cNvPr id="4" name="Pladsholder til diasnummer 3"/>
          <p:cNvSpPr>
            <a:spLocks noGrp="1"/>
          </p:cNvSpPr>
          <p:nvPr>
            <p:ph type="sldNum" sz="quarter" idx="10"/>
          </p:nvPr>
        </p:nvSpPr>
        <p:spPr/>
        <p:txBody>
          <a:bodyPr/>
          <a:lstStyle/>
          <a:p>
            <a:fld id="{25E71EFD-F7EB-4CD2-93C5-04B035E8A13D}" type="slidenum">
              <a:rPr lang="da-DK" smtClean="0"/>
              <a:t>29</a:t>
            </a:fld>
            <a:endParaRPr lang="da-DK"/>
          </a:p>
        </p:txBody>
      </p:sp>
    </p:spTree>
    <p:extLst>
      <p:ext uri="{BB962C8B-B14F-4D97-AF65-F5344CB8AC3E}">
        <p14:creationId xmlns:p14="http://schemas.microsoft.com/office/powerpoint/2010/main" val="971314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kern="1200" dirty="0">
                <a:solidFill>
                  <a:schemeClr val="tx1"/>
                </a:solidFill>
                <a:latin typeface="+mn-lt"/>
                <a:ea typeface="+mn-ea"/>
                <a:cs typeface="+mn-cs"/>
              </a:rPr>
              <a:t>Denne ku ta en time – eller hør eleverne: I har 5 minutter til at drøfte før teksten: Hvad kommer der af </a:t>
            </a:r>
            <a:r>
              <a:rPr lang="da-DK" sz="1200" b="1" kern="1200" dirty="0" err="1">
                <a:solidFill>
                  <a:schemeClr val="tx1"/>
                </a:solidFill>
                <a:latin typeface="+mn-lt"/>
                <a:ea typeface="+mn-ea"/>
                <a:cs typeface="+mn-cs"/>
              </a:rPr>
              <a:t>klimaforandringer….har</a:t>
            </a:r>
            <a:r>
              <a:rPr lang="da-DK" sz="1200" b="1" kern="1200" dirty="0">
                <a:solidFill>
                  <a:schemeClr val="tx1"/>
                </a:solidFill>
                <a:latin typeface="+mn-lt"/>
                <a:ea typeface="+mn-ea"/>
                <a:cs typeface="+mn-cs"/>
              </a:rPr>
              <a:t> I selv mærket noget til klimaforandringer</a:t>
            </a:r>
          </a:p>
          <a:p>
            <a:pPr marL="0" marR="0" indent="0" algn="l" defTabSz="914400" rtl="0" eaLnBrk="1" fontAlgn="auto" latinLnBrk="0" hangingPunct="1">
              <a:lnSpc>
                <a:spcPct val="100000"/>
              </a:lnSpc>
              <a:spcBef>
                <a:spcPts val="0"/>
              </a:spcBef>
              <a:spcAft>
                <a:spcPts val="0"/>
              </a:spcAft>
              <a:buClrTx/>
              <a:buSzTx/>
              <a:buFontTx/>
              <a:buNone/>
              <a:tabLst/>
              <a:defRPr/>
            </a:pPr>
            <a:endParaRPr lang="da-DK"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latin typeface="+mn-lt"/>
                <a:ea typeface="+mn-ea"/>
                <a:cs typeface="+mn-cs"/>
              </a:rPr>
              <a:t>(Se også præsentationen om Baggrund – hvorfor spare på energien) </a:t>
            </a:r>
          </a:p>
          <a:p>
            <a:pPr marL="0" marR="0" indent="0" algn="l" defTabSz="914400" rtl="0" eaLnBrk="1" fontAlgn="auto" latinLnBrk="0" hangingPunct="1">
              <a:lnSpc>
                <a:spcPct val="100000"/>
              </a:lnSpc>
              <a:spcBef>
                <a:spcPts val="0"/>
              </a:spcBef>
              <a:spcAft>
                <a:spcPts val="0"/>
              </a:spcAft>
              <a:buClrTx/>
              <a:buSzTx/>
              <a:buFontTx/>
              <a:buNone/>
              <a:tabLst/>
              <a:defRPr/>
            </a:pPr>
            <a:endParaRPr lang="da-DK"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latin typeface="+mn-lt"/>
                <a:ea typeface="+mn-ea"/>
                <a:cs typeface="+mn-cs"/>
              </a:rPr>
              <a:t>Der er som sagt mange grunde til at spare på energien. Men det allervigtigste lige nu er, at afbrænding af fossile brændsler, kul olie og gas frigiver CO2, som er en såkaldt drivhusgas. Drivhusgasser ligger som en dyne i atmosfæren, og lader – som </a:t>
            </a:r>
            <a:r>
              <a:rPr lang="da-DK" sz="1200" kern="1200" dirty="0" err="1">
                <a:solidFill>
                  <a:schemeClr val="tx1"/>
                </a:solidFill>
                <a:latin typeface="+mn-lt"/>
                <a:ea typeface="+mn-ea"/>
                <a:cs typeface="+mn-cs"/>
              </a:rPr>
              <a:t>drivhusglas</a:t>
            </a:r>
            <a:r>
              <a:rPr lang="da-DK" sz="1200" kern="1200" dirty="0">
                <a:solidFill>
                  <a:schemeClr val="tx1"/>
                </a:solidFill>
                <a:latin typeface="+mn-lt"/>
                <a:ea typeface="+mn-ea"/>
                <a:cs typeface="+mn-cs"/>
              </a:rPr>
              <a:t> – solens kortbølgede stråling komme ind, mens den kun i begrænset omfang lader den langbølgede varmestråling, som solenergien omdannes til i atmosfæren, slippe ud igen. Dette er drivhuseffekten. Uden drivhuseffekten ville her være minus 15 grader på jorden, og  liv som vi kender det, ville ikke være muligt. Under normale tilstande ryger der ligeså meget varme ud i rummet, som der kommer ind fra solen. Men gennem de sidste 100 år er koncentrationen af CO2 i atmosfæren steget i takt med afbrændingen af fossile brændsler, med det resultat, at varmen ikke kan slippe ud, og her er  i gennemsnit blevet 0, 8 grad varmere. Det har allerede medført ændringer i klimaet, så livsvilkårene er blevet vanskeligere for en række lande. Men hvad værre er: Hvis ikke vi reducerer udslippet af CO2 meget kraftigt, vil temperaturen stige mellem 4 og 6 grader. Alverdens forskere vurderer, at det er nødvendigt at holde </a:t>
            </a:r>
            <a:r>
              <a:rPr lang="da-DK" sz="1200" kern="1200" dirty="0" err="1">
                <a:solidFill>
                  <a:schemeClr val="tx1"/>
                </a:solidFill>
                <a:latin typeface="+mn-lt"/>
                <a:ea typeface="+mn-ea"/>
                <a:cs typeface="+mn-cs"/>
              </a:rPr>
              <a:t>temperaturstignigner</a:t>
            </a:r>
            <a:r>
              <a:rPr lang="da-DK" sz="1200" kern="1200" dirty="0">
                <a:solidFill>
                  <a:schemeClr val="tx1"/>
                </a:solidFill>
                <a:latin typeface="+mn-lt"/>
                <a:ea typeface="+mn-ea"/>
                <a:cs typeface="+mn-cs"/>
              </a:rPr>
              <a:t> under 2 grader, hvis jordens befolkning skal kunne indrette sig på klimaforandringerne.  </a:t>
            </a:r>
          </a:p>
          <a:p>
            <a:pPr marL="0" marR="0" indent="0" algn="l" defTabSz="914400" rtl="0" eaLnBrk="1" fontAlgn="auto" latinLnBrk="0" hangingPunct="1">
              <a:lnSpc>
                <a:spcPct val="100000"/>
              </a:lnSpc>
              <a:spcBef>
                <a:spcPts val="0"/>
              </a:spcBef>
              <a:spcAft>
                <a:spcPts val="0"/>
              </a:spcAft>
              <a:buClrTx/>
              <a:buSzTx/>
              <a:buFontTx/>
              <a:buNone/>
              <a:tabLst/>
              <a:defRPr/>
            </a:pPr>
            <a:endParaRPr lang="da-DK" b="1" dirty="0"/>
          </a:p>
          <a:p>
            <a:endParaRPr lang="da-DK" dirty="0"/>
          </a:p>
        </p:txBody>
      </p:sp>
      <p:sp>
        <p:nvSpPr>
          <p:cNvPr id="4" name="Pladsholder til diasnummer 3"/>
          <p:cNvSpPr>
            <a:spLocks noGrp="1"/>
          </p:cNvSpPr>
          <p:nvPr>
            <p:ph type="sldNum" sz="quarter" idx="10"/>
          </p:nvPr>
        </p:nvSpPr>
        <p:spPr/>
        <p:txBody>
          <a:bodyPr/>
          <a:lstStyle/>
          <a:p>
            <a:fld id="{7962BB6B-1890-4E9B-BEBC-45809E3717FD}" type="slidenum">
              <a:rPr lang="da-DK" smtClean="0"/>
              <a:pPr/>
              <a:t>3</a:t>
            </a:fld>
            <a:endParaRPr lang="da-DK"/>
          </a:p>
        </p:txBody>
      </p:sp>
    </p:spTree>
    <p:extLst>
      <p:ext uri="{BB962C8B-B14F-4D97-AF65-F5344CB8AC3E}">
        <p14:creationId xmlns:p14="http://schemas.microsoft.com/office/powerpoint/2010/main" val="25919513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5BFCC7E0-5650-4425-9729-AC381188D5EA}" type="slidenum">
              <a:rPr lang="da-DK" smtClean="0"/>
              <a:t>30</a:t>
            </a:fld>
            <a:endParaRPr lang="da-DK"/>
          </a:p>
        </p:txBody>
      </p:sp>
    </p:spTree>
    <p:extLst>
      <p:ext uri="{BB962C8B-B14F-4D97-AF65-F5344CB8AC3E}">
        <p14:creationId xmlns:p14="http://schemas.microsoft.com/office/powerpoint/2010/main" val="40778071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5BFCC7E0-5650-4425-9729-AC381188D5EA}" type="slidenum">
              <a:rPr lang="da-DK" smtClean="0"/>
              <a:t>31</a:t>
            </a:fld>
            <a:endParaRPr lang="da-DK"/>
          </a:p>
        </p:txBody>
      </p:sp>
    </p:spTree>
    <p:extLst>
      <p:ext uri="{BB962C8B-B14F-4D97-AF65-F5344CB8AC3E}">
        <p14:creationId xmlns:p14="http://schemas.microsoft.com/office/powerpoint/2010/main" val="37984159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5BFCC7E0-5650-4425-9729-AC381188D5EA}" type="slidenum">
              <a:rPr lang="da-DK" smtClean="0"/>
              <a:t>32</a:t>
            </a:fld>
            <a:endParaRPr lang="da-DK"/>
          </a:p>
        </p:txBody>
      </p:sp>
    </p:spTree>
    <p:extLst>
      <p:ext uri="{BB962C8B-B14F-4D97-AF65-F5344CB8AC3E}">
        <p14:creationId xmlns:p14="http://schemas.microsoft.com/office/powerpoint/2010/main" val="38070652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5BFCC7E0-5650-4425-9729-AC381188D5EA}" type="slidenum">
              <a:rPr lang="da-DK" smtClean="0"/>
              <a:t>33</a:t>
            </a:fld>
            <a:endParaRPr lang="da-DK"/>
          </a:p>
        </p:txBody>
      </p:sp>
    </p:spTree>
    <p:extLst>
      <p:ext uri="{BB962C8B-B14F-4D97-AF65-F5344CB8AC3E}">
        <p14:creationId xmlns:p14="http://schemas.microsoft.com/office/powerpoint/2010/main" val="714347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Der er en meget udførlig udførelsesbeskrivelse. Bemærk, at </a:t>
            </a:r>
          </a:p>
        </p:txBody>
      </p:sp>
      <p:sp>
        <p:nvSpPr>
          <p:cNvPr id="4" name="Pladsholder til diasnummer 3"/>
          <p:cNvSpPr>
            <a:spLocks noGrp="1"/>
          </p:cNvSpPr>
          <p:nvPr>
            <p:ph type="sldNum" sz="quarter" idx="10"/>
          </p:nvPr>
        </p:nvSpPr>
        <p:spPr/>
        <p:txBody>
          <a:bodyPr/>
          <a:lstStyle/>
          <a:p>
            <a:fld id="{7962BB6B-1890-4E9B-BEBC-45809E3717FD}" type="slidenum">
              <a:rPr lang="da-DK" smtClean="0"/>
              <a:pPr/>
              <a:t>34</a:t>
            </a:fld>
            <a:endParaRPr lang="da-DK"/>
          </a:p>
        </p:txBody>
      </p:sp>
    </p:spTree>
    <p:extLst>
      <p:ext uri="{BB962C8B-B14F-4D97-AF65-F5344CB8AC3E}">
        <p14:creationId xmlns:p14="http://schemas.microsoft.com/office/powerpoint/2010/main" val="19161906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5BFCC7E0-5650-4425-9729-AC381188D5EA}" type="slidenum">
              <a:rPr lang="da-DK" smtClean="0"/>
              <a:t>35</a:t>
            </a:fld>
            <a:endParaRPr lang="da-DK"/>
          </a:p>
        </p:txBody>
      </p:sp>
    </p:spTree>
    <p:extLst>
      <p:ext uri="{BB962C8B-B14F-4D97-AF65-F5344CB8AC3E}">
        <p14:creationId xmlns:p14="http://schemas.microsoft.com/office/powerpoint/2010/main" val="5060068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5BFCC7E0-5650-4425-9729-AC381188D5EA}" type="slidenum">
              <a:rPr lang="da-DK" smtClean="0"/>
              <a:t>36</a:t>
            </a:fld>
            <a:endParaRPr lang="da-DK"/>
          </a:p>
        </p:txBody>
      </p:sp>
    </p:spTree>
    <p:extLst>
      <p:ext uri="{BB962C8B-B14F-4D97-AF65-F5344CB8AC3E}">
        <p14:creationId xmlns:p14="http://schemas.microsoft.com/office/powerpoint/2010/main" val="31099791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b="1" dirty="0"/>
              <a:t>Lad eleverne regne – eventuelt før eksemplet</a:t>
            </a:r>
          </a:p>
        </p:txBody>
      </p:sp>
      <p:sp>
        <p:nvSpPr>
          <p:cNvPr id="4" name="Slide Number Placeholder 3"/>
          <p:cNvSpPr>
            <a:spLocks noGrp="1"/>
          </p:cNvSpPr>
          <p:nvPr>
            <p:ph type="sldNum" sz="quarter" idx="5"/>
          </p:nvPr>
        </p:nvSpPr>
        <p:spPr/>
        <p:txBody>
          <a:bodyPr/>
          <a:lstStyle/>
          <a:p>
            <a:fld id="{5BFCC7E0-5650-4425-9729-AC381188D5EA}" type="slidenum">
              <a:rPr lang="da-DK" smtClean="0"/>
              <a:t>38</a:t>
            </a:fld>
            <a:endParaRPr lang="da-DK"/>
          </a:p>
        </p:txBody>
      </p:sp>
    </p:spTree>
    <p:extLst>
      <p:ext uri="{BB962C8B-B14F-4D97-AF65-F5344CB8AC3E}">
        <p14:creationId xmlns:p14="http://schemas.microsoft.com/office/powerpoint/2010/main" val="39555800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5BFCC7E0-5650-4425-9729-AC381188D5EA}" type="slidenum">
              <a:rPr lang="da-DK" smtClean="0"/>
              <a:t>39</a:t>
            </a:fld>
            <a:endParaRPr lang="da-DK"/>
          </a:p>
        </p:txBody>
      </p:sp>
    </p:spTree>
    <p:extLst>
      <p:ext uri="{BB962C8B-B14F-4D97-AF65-F5344CB8AC3E}">
        <p14:creationId xmlns:p14="http://schemas.microsoft.com/office/powerpoint/2010/main" val="12704310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5BFCC7E0-5650-4425-9729-AC381188D5EA}" type="slidenum">
              <a:rPr lang="da-DK" smtClean="0"/>
              <a:t>40</a:t>
            </a:fld>
            <a:endParaRPr lang="da-DK"/>
          </a:p>
        </p:txBody>
      </p:sp>
    </p:spTree>
    <p:extLst>
      <p:ext uri="{BB962C8B-B14F-4D97-AF65-F5344CB8AC3E}">
        <p14:creationId xmlns:p14="http://schemas.microsoft.com/office/powerpoint/2010/main" val="28813395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18 ud af de sidste 19 år er på</a:t>
            </a:r>
            <a:r>
              <a:rPr lang="da-DK" baseline="0" dirty="0"/>
              <a:t> top 19  over de varmeste år siden 1860</a:t>
            </a:r>
          </a:p>
          <a:p>
            <a:endParaRPr lang="da-DK" b="1" dirty="0"/>
          </a:p>
          <a:p>
            <a:r>
              <a:rPr lang="da-DK" b="1" dirty="0"/>
              <a:t>Så kommer </a:t>
            </a:r>
            <a:r>
              <a:rPr lang="da-DK" b="1" dirty="0" err="1"/>
              <a:t>eksemplerne….kobl</a:t>
            </a:r>
            <a:r>
              <a:rPr lang="da-DK" b="1" dirty="0"/>
              <a:t> det til elevernes udsagn og forslag</a:t>
            </a:r>
          </a:p>
        </p:txBody>
      </p:sp>
      <p:sp>
        <p:nvSpPr>
          <p:cNvPr id="4" name="Pladsholder til diasnummer 3"/>
          <p:cNvSpPr>
            <a:spLocks noGrp="1"/>
          </p:cNvSpPr>
          <p:nvPr>
            <p:ph type="sldNum" sz="quarter" idx="10"/>
          </p:nvPr>
        </p:nvSpPr>
        <p:spPr/>
        <p:txBody>
          <a:bodyPr/>
          <a:lstStyle/>
          <a:p>
            <a:fld id="{7962BB6B-1890-4E9B-BEBC-45809E3717FD}" type="slidenum">
              <a:rPr lang="da-DK" smtClean="0"/>
              <a:pPr/>
              <a:t>4</a:t>
            </a:fld>
            <a:endParaRPr lang="da-DK"/>
          </a:p>
        </p:txBody>
      </p:sp>
    </p:spTree>
    <p:extLst>
      <p:ext uri="{BB962C8B-B14F-4D97-AF65-F5344CB8AC3E}">
        <p14:creationId xmlns:p14="http://schemas.microsoft.com/office/powerpoint/2010/main" val="40915906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Her kan vises, hvordan energibesparelser i energiløsninger regnes ud</a:t>
            </a:r>
          </a:p>
          <a:p>
            <a:endParaRPr lang="da-DK" b="1" dirty="0"/>
          </a:p>
          <a:p>
            <a:r>
              <a:rPr lang="da-DK" b="1" dirty="0"/>
              <a:t>Delta U x  delta T x tiden=</a:t>
            </a:r>
          </a:p>
          <a:p>
            <a:endParaRPr lang="da-DK" b="1" dirty="0"/>
          </a:p>
          <a:p>
            <a:r>
              <a:rPr lang="da-DK" b="1" u="sng" dirty="0"/>
              <a:t>Delta U w/grad x (22 – 4)grader  x 227 dage x 24 timer pr. døgn= årlig energibesparelse i kWh</a:t>
            </a:r>
          </a:p>
          <a:p>
            <a:r>
              <a:rPr lang="da-DK" b="1" u="none" dirty="0"/>
              <a:t>  1000</a:t>
            </a:r>
          </a:p>
          <a:p>
            <a:endParaRPr lang="da-DK" b="1" u="none" dirty="0"/>
          </a:p>
          <a:p>
            <a:endParaRPr lang="da-DK" b="1" u="none" dirty="0"/>
          </a:p>
        </p:txBody>
      </p:sp>
      <p:sp>
        <p:nvSpPr>
          <p:cNvPr id="4" name="Pladsholder til slidenummer 3"/>
          <p:cNvSpPr>
            <a:spLocks noGrp="1"/>
          </p:cNvSpPr>
          <p:nvPr>
            <p:ph type="sldNum" sz="quarter" idx="5"/>
          </p:nvPr>
        </p:nvSpPr>
        <p:spPr/>
        <p:txBody>
          <a:bodyPr/>
          <a:lstStyle/>
          <a:p>
            <a:fld id="{5BFCC7E0-5650-4425-9729-AC381188D5EA}" type="slidenum">
              <a:rPr lang="da-DK" smtClean="0"/>
              <a:t>41</a:t>
            </a:fld>
            <a:endParaRPr lang="da-DK"/>
          </a:p>
        </p:txBody>
      </p:sp>
    </p:spTree>
    <p:extLst>
      <p:ext uri="{BB962C8B-B14F-4D97-AF65-F5344CB8AC3E}">
        <p14:creationId xmlns:p14="http://schemas.microsoft.com/office/powerpoint/2010/main" val="20329474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5BFCC7E0-5650-4425-9729-AC381188D5EA}" type="slidenum">
              <a:rPr lang="da-DK" smtClean="0"/>
              <a:t>42</a:t>
            </a:fld>
            <a:endParaRPr lang="da-DK"/>
          </a:p>
        </p:txBody>
      </p:sp>
    </p:spTree>
    <p:extLst>
      <p:ext uri="{BB962C8B-B14F-4D97-AF65-F5344CB8AC3E}">
        <p14:creationId xmlns:p14="http://schemas.microsoft.com/office/powerpoint/2010/main" val="42592468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5BFCC7E0-5650-4425-9729-AC381188D5EA}" type="slidenum">
              <a:rPr lang="da-DK" smtClean="0"/>
              <a:t>43</a:t>
            </a:fld>
            <a:endParaRPr lang="da-DK"/>
          </a:p>
        </p:txBody>
      </p:sp>
    </p:spTree>
    <p:extLst>
      <p:ext uri="{BB962C8B-B14F-4D97-AF65-F5344CB8AC3E}">
        <p14:creationId xmlns:p14="http://schemas.microsoft.com/office/powerpoint/2010/main" val="15507243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5BFCC7E0-5650-4425-9729-AC381188D5EA}" type="slidenum">
              <a:rPr lang="da-DK" smtClean="0"/>
              <a:t>44</a:t>
            </a:fld>
            <a:endParaRPr lang="da-DK"/>
          </a:p>
        </p:txBody>
      </p:sp>
    </p:spTree>
    <p:extLst>
      <p:ext uri="{BB962C8B-B14F-4D97-AF65-F5344CB8AC3E}">
        <p14:creationId xmlns:p14="http://schemas.microsoft.com/office/powerpoint/2010/main" val="22103444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Evt. også nævn støtteordninger – håndværkerfradrag m.m.</a:t>
            </a:r>
          </a:p>
        </p:txBody>
      </p:sp>
      <p:sp>
        <p:nvSpPr>
          <p:cNvPr id="4" name="Slide Number Placeholder 3"/>
          <p:cNvSpPr>
            <a:spLocks noGrp="1"/>
          </p:cNvSpPr>
          <p:nvPr>
            <p:ph type="sldNum" sz="quarter" idx="5"/>
          </p:nvPr>
        </p:nvSpPr>
        <p:spPr/>
        <p:txBody>
          <a:bodyPr/>
          <a:lstStyle/>
          <a:p>
            <a:fld id="{5BFCC7E0-5650-4425-9729-AC381188D5EA}" type="slidenum">
              <a:rPr lang="da-DK" smtClean="0"/>
              <a:t>45</a:t>
            </a:fld>
            <a:endParaRPr lang="da-DK"/>
          </a:p>
        </p:txBody>
      </p:sp>
    </p:spTree>
    <p:extLst>
      <p:ext uri="{BB962C8B-B14F-4D97-AF65-F5344CB8AC3E}">
        <p14:creationId xmlns:p14="http://schemas.microsoft.com/office/powerpoint/2010/main" val="42845654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5BFCC7E0-5650-4425-9729-AC381188D5EA}" type="slidenum">
              <a:rPr lang="da-DK" smtClean="0"/>
              <a:t>46</a:t>
            </a:fld>
            <a:endParaRPr lang="da-DK"/>
          </a:p>
        </p:txBody>
      </p:sp>
    </p:spTree>
    <p:extLst>
      <p:ext uri="{BB962C8B-B14F-4D97-AF65-F5344CB8AC3E}">
        <p14:creationId xmlns:p14="http://schemas.microsoft.com/office/powerpoint/2010/main" val="34664755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Kan tilvælges</a:t>
            </a:r>
          </a:p>
        </p:txBody>
      </p:sp>
      <p:sp>
        <p:nvSpPr>
          <p:cNvPr id="4" name="Pladsholder til slidenummer 3"/>
          <p:cNvSpPr>
            <a:spLocks noGrp="1"/>
          </p:cNvSpPr>
          <p:nvPr>
            <p:ph type="sldNum" sz="quarter" idx="5"/>
          </p:nvPr>
        </p:nvSpPr>
        <p:spPr/>
        <p:txBody>
          <a:bodyPr/>
          <a:lstStyle/>
          <a:p>
            <a:fld id="{5BFCC7E0-5650-4425-9729-AC381188D5EA}" type="slidenum">
              <a:rPr lang="da-DK" smtClean="0"/>
              <a:t>47</a:t>
            </a:fld>
            <a:endParaRPr lang="da-DK"/>
          </a:p>
        </p:txBody>
      </p:sp>
    </p:spTree>
    <p:extLst>
      <p:ext uri="{BB962C8B-B14F-4D97-AF65-F5344CB8AC3E}">
        <p14:creationId xmlns:p14="http://schemas.microsoft.com/office/powerpoint/2010/main" val="37165589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Skjules – kan tilvælges</a:t>
            </a:r>
          </a:p>
        </p:txBody>
      </p:sp>
      <p:sp>
        <p:nvSpPr>
          <p:cNvPr id="4" name="Pladsholder til diasnummer 3"/>
          <p:cNvSpPr>
            <a:spLocks noGrp="1"/>
          </p:cNvSpPr>
          <p:nvPr>
            <p:ph type="sldNum" sz="quarter" idx="10"/>
          </p:nvPr>
        </p:nvSpPr>
        <p:spPr/>
        <p:txBody>
          <a:bodyPr/>
          <a:lstStyle/>
          <a:p>
            <a:fld id="{88E41A9D-83AA-4B85-9F5A-81CB8ED578ED}" type="slidenum">
              <a:rPr lang="da-DK" smtClean="0"/>
              <a:t>48</a:t>
            </a:fld>
            <a:endParaRPr lang="da-DK"/>
          </a:p>
        </p:txBody>
      </p:sp>
    </p:spTree>
    <p:extLst>
      <p:ext uri="{BB962C8B-B14F-4D97-AF65-F5344CB8AC3E}">
        <p14:creationId xmlns:p14="http://schemas.microsoft.com/office/powerpoint/2010/main" val="15668165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5BFCC7E0-5650-4425-9729-AC381188D5EA}" type="slidenum">
              <a:rPr lang="da-DK" smtClean="0"/>
              <a:t>49</a:t>
            </a:fld>
            <a:endParaRPr lang="da-DK"/>
          </a:p>
        </p:txBody>
      </p:sp>
    </p:spTree>
    <p:extLst>
      <p:ext uri="{BB962C8B-B14F-4D97-AF65-F5344CB8AC3E}">
        <p14:creationId xmlns:p14="http://schemas.microsoft.com/office/powerpoint/2010/main" val="29550554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5BFCC7E0-5650-4425-9729-AC381188D5EA}" type="slidenum">
              <a:rPr lang="da-DK" smtClean="0"/>
              <a:t>50</a:t>
            </a:fld>
            <a:endParaRPr lang="da-DK"/>
          </a:p>
        </p:txBody>
      </p:sp>
    </p:spTree>
    <p:extLst>
      <p:ext uri="{BB962C8B-B14F-4D97-AF65-F5344CB8AC3E}">
        <p14:creationId xmlns:p14="http://schemas.microsoft.com/office/powerpoint/2010/main" val="2346384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Hvad  bruges der mest energi til?</a:t>
            </a:r>
          </a:p>
        </p:txBody>
      </p:sp>
      <p:sp>
        <p:nvSpPr>
          <p:cNvPr id="4" name="Pladsholder til slidenummer 3"/>
          <p:cNvSpPr>
            <a:spLocks noGrp="1"/>
          </p:cNvSpPr>
          <p:nvPr>
            <p:ph type="sldNum" sz="quarter" idx="5"/>
          </p:nvPr>
        </p:nvSpPr>
        <p:spPr/>
        <p:txBody>
          <a:bodyPr/>
          <a:lstStyle/>
          <a:p>
            <a:fld id="{5BFCC7E0-5650-4425-9729-AC381188D5EA}" type="slidenum">
              <a:rPr lang="da-DK" smtClean="0"/>
              <a:t>5</a:t>
            </a:fld>
            <a:endParaRPr lang="da-DK"/>
          </a:p>
        </p:txBody>
      </p:sp>
    </p:spTree>
    <p:extLst>
      <p:ext uri="{BB962C8B-B14F-4D97-AF65-F5344CB8AC3E}">
        <p14:creationId xmlns:p14="http://schemas.microsoft.com/office/powerpoint/2010/main" val="4920747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Side 95</a:t>
            </a:r>
          </a:p>
        </p:txBody>
      </p:sp>
      <p:sp>
        <p:nvSpPr>
          <p:cNvPr id="4" name="Pladsholder til slidenummer 3"/>
          <p:cNvSpPr>
            <a:spLocks noGrp="1"/>
          </p:cNvSpPr>
          <p:nvPr>
            <p:ph type="sldNum" sz="quarter" idx="10"/>
          </p:nvPr>
        </p:nvSpPr>
        <p:spPr/>
        <p:txBody>
          <a:bodyPr/>
          <a:lstStyle/>
          <a:p>
            <a:fld id="{5BFCC7E0-5650-4425-9729-AC381188D5EA}" type="slidenum">
              <a:rPr lang="da-DK" smtClean="0"/>
              <a:t>51</a:t>
            </a:fld>
            <a:endParaRPr lang="da-DK"/>
          </a:p>
        </p:txBody>
      </p:sp>
    </p:spTree>
    <p:extLst>
      <p:ext uri="{BB962C8B-B14F-4D97-AF65-F5344CB8AC3E}">
        <p14:creationId xmlns:p14="http://schemas.microsoft.com/office/powerpoint/2010/main" val="70398743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 95</a:t>
            </a:r>
          </a:p>
        </p:txBody>
      </p:sp>
      <p:sp>
        <p:nvSpPr>
          <p:cNvPr id="4" name="Pladsholder til diasnummer 3"/>
          <p:cNvSpPr>
            <a:spLocks noGrp="1"/>
          </p:cNvSpPr>
          <p:nvPr>
            <p:ph type="sldNum" sz="quarter" idx="10"/>
          </p:nvPr>
        </p:nvSpPr>
        <p:spPr/>
        <p:txBody>
          <a:bodyPr/>
          <a:lstStyle/>
          <a:p>
            <a:fld id="{88E41A9D-83AA-4B85-9F5A-81CB8ED578ED}" type="slidenum">
              <a:rPr lang="da-DK" smtClean="0"/>
              <a:t>52</a:t>
            </a:fld>
            <a:endParaRPr lang="da-DK"/>
          </a:p>
        </p:txBody>
      </p:sp>
    </p:spTree>
    <p:extLst>
      <p:ext uri="{BB962C8B-B14F-4D97-AF65-F5344CB8AC3E}">
        <p14:creationId xmlns:p14="http://schemas.microsoft.com/office/powerpoint/2010/main" val="252896629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Side 33</a:t>
            </a:r>
          </a:p>
          <a:p>
            <a:endParaRPr lang="da-DK" dirty="0"/>
          </a:p>
          <a:p>
            <a:r>
              <a:rPr lang="da-DK" dirty="0"/>
              <a:t>Nye farvede ruder, der holder </a:t>
            </a:r>
            <a:r>
              <a:rPr lang="da-DK" dirty="0" err="1"/>
              <a:t>sol-varme</a:t>
            </a:r>
            <a:r>
              <a:rPr lang="da-DK" dirty="0"/>
              <a:t> ude – er på vej</a:t>
            </a:r>
          </a:p>
        </p:txBody>
      </p:sp>
      <p:sp>
        <p:nvSpPr>
          <p:cNvPr id="4" name="Pladsholder til slidenummer 3"/>
          <p:cNvSpPr>
            <a:spLocks noGrp="1"/>
          </p:cNvSpPr>
          <p:nvPr>
            <p:ph type="sldNum" sz="quarter" idx="10"/>
          </p:nvPr>
        </p:nvSpPr>
        <p:spPr/>
        <p:txBody>
          <a:bodyPr/>
          <a:lstStyle/>
          <a:p>
            <a:fld id="{5BFCC7E0-5650-4425-9729-AC381188D5EA}" type="slidenum">
              <a:rPr lang="da-DK" smtClean="0"/>
              <a:t>53</a:t>
            </a:fld>
            <a:endParaRPr lang="da-DK"/>
          </a:p>
        </p:txBody>
      </p:sp>
    </p:spTree>
    <p:extLst>
      <p:ext uri="{BB962C8B-B14F-4D97-AF65-F5344CB8AC3E}">
        <p14:creationId xmlns:p14="http://schemas.microsoft.com/office/powerpoint/2010/main" val="283617202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Side 34</a:t>
            </a:r>
          </a:p>
        </p:txBody>
      </p:sp>
      <p:sp>
        <p:nvSpPr>
          <p:cNvPr id="4" name="Pladsholder til slidenummer 3"/>
          <p:cNvSpPr>
            <a:spLocks noGrp="1"/>
          </p:cNvSpPr>
          <p:nvPr>
            <p:ph type="sldNum" sz="quarter" idx="10"/>
          </p:nvPr>
        </p:nvSpPr>
        <p:spPr/>
        <p:txBody>
          <a:bodyPr/>
          <a:lstStyle/>
          <a:p>
            <a:fld id="{5BFCC7E0-5650-4425-9729-AC381188D5EA}" type="slidenum">
              <a:rPr lang="da-DK" smtClean="0"/>
              <a:t>54</a:t>
            </a:fld>
            <a:endParaRPr lang="da-DK"/>
          </a:p>
        </p:txBody>
      </p:sp>
    </p:spTree>
    <p:extLst>
      <p:ext uri="{BB962C8B-B14F-4D97-AF65-F5344CB8AC3E}">
        <p14:creationId xmlns:p14="http://schemas.microsoft.com/office/powerpoint/2010/main" val="19206832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Kan tilvælges</a:t>
            </a:r>
          </a:p>
        </p:txBody>
      </p:sp>
      <p:sp>
        <p:nvSpPr>
          <p:cNvPr id="4" name="Pladsholder til slidenummer 3"/>
          <p:cNvSpPr>
            <a:spLocks noGrp="1"/>
          </p:cNvSpPr>
          <p:nvPr>
            <p:ph type="sldNum" sz="quarter" idx="10"/>
          </p:nvPr>
        </p:nvSpPr>
        <p:spPr/>
        <p:txBody>
          <a:bodyPr/>
          <a:lstStyle/>
          <a:p>
            <a:fld id="{EB406200-16F2-1E41-AF0E-6BCBC686714A}" type="slidenum">
              <a:rPr lang="da-DK" smtClean="0"/>
              <a:t>55</a:t>
            </a:fld>
            <a:endParaRPr lang="da-DK"/>
          </a:p>
        </p:txBody>
      </p:sp>
    </p:spTree>
    <p:extLst>
      <p:ext uri="{BB962C8B-B14F-4D97-AF65-F5344CB8AC3E}">
        <p14:creationId xmlns:p14="http://schemas.microsoft.com/office/powerpoint/2010/main" val="6230968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Pladsholder til diasbillede 1"/>
          <p:cNvSpPr>
            <a:spLocks noGrp="1" noRot="1" noChangeAspect="1" noTextEdit="1"/>
          </p:cNvSpPr>
          <p:nvPr>
            <p:ph type="sldImg"/>
          </p:nvPr>
        </p:nvSpPr>
        <p:spPr bwMode="auto">
          <a:noFill/>
          <a:ln>
            <a:solidFill>
              <a:srgbClr val="000000"/>
            </a:solidFill>
            <a:miter lim="800000"/>
            <a:headEnd/>
            <a:tailEnd/>
          </a:ln>
        </p:spPr>
      </p:sp>
      <p:sp>
        <p:nvSpPr>
          <p:cNvPr id="27651" name="Pladsholder til not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da-DK"/>
          </a:p>
        </p:txBody>
      </p:sp>
      <p:sp>
        <p:nvSpPr>
          <p:cNvPr id="27652" name="Pladsholder til diasnumm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CB4E141-EA70-4A60-BB34-CA887C86D655}" type="slidenum">
              <a:rPr lang="da-DK" smtClean="0">
                <a:latin typeface="Arial" pitchFamily="34" charset="0"/>
                <a:ea typeface="ＭＳ Ｐゴシック"/>
                <a:cs typeface="ＭＳ Ｐゴシック"/>
              </a:rPr>
              <a:pPr/>
              <a:t>56</a:t>
            </a:fld>
            <a:endParaRPr lang="da-DK">
              <a:latin typeface="Arial" pitchFamily="34" charset="0"/>
              <a:ea typeface="ＭＳ Ｐゴシック"/>
              <a:cs typeface="ＭＳ Ｐゴシック"/>
            </a:endParaRPr>
          </a:p>
        </p:txBody>
      </p:sp>
    </p:spTree>
    <p:extLst>
      <p:ext uri="{BB962C8B-B14F-4D97-AF65-F5344CB8AC3E}">
        <p14:creationId xmlns:p14="http://schemas.microsoft.com/office/powerpoint/2010/main" val="329928872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EB406200-16F2-1E41-AF0E-6BCBC686714A}" type="slidenum">
              <a:rPr lang="da-DK" smtClean="0"/>
              <a:t>57</a:t>
            </a:fld>
            <a:endParaRPr lang="da-DK"/>
          </a:p>
        </p:txBody>
      </p:sp>
    </p:spTree>
    <p:extLst>
      <p:ext uri="{BB962C8B-B14F-4D97-AF65-F5344CB8AC3E}">
        <p14:creationId xmlns:p14="http://schemas.microsoft.com/office/powerpoint/2010/main" val="19205614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Fjern terrændæk her</a:t>
            </a:r>
          </a:p>
        </p:txBody>
      </p:sp>
      <p:sp>
        <p:nvSpPr>
          <p:cNvPr id="4" name="Slide Number Placeholder 3"/>
          <p:cNvSpPr>
            <a:spLocks noGrp="1"/>
          </p:cNvSpPr>
          <p:nvPr>
            <p:ph type="sldNum" sz="quarter" idx="5"/>
          </p:nvPr>
        </p:nvSpPr>
        <p:spPr/>
        <p:txBody>
          <a:bodyPr/>
          <a:lstStyle/>
          <a:p>
            <a:fld id="{5BFCC7E0-5650-4425-9729-AC381188D5EA}" type="slidenum">
              <a:rPr lang="da-DK" smtClean="0"/>
              <a:t>58</a:t>
            </a:fld>
            <a:endParaRPr lang="da-DK"/>
          </a:p>
        </p:txBody>
      </p:sp>
    </p:spTree>
    <p:extLst>
      <p:ext uri="{BB962C8B-B14F-4D97-AF65-F5344CB8AC3E}">
        <p14:creationId xmlns:p14="http://schemas.microsoft.com/office/powerpoint/2010/main" val="4332670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5BFCC7E0-5650-4425-9729-AC381188D5EA}" type="slidenum">
              <a:rPr lang="da-DK" smtClean="0"/>
              <a:t>59</a:t>
            </a:fld>
            <a:endParaRPr lang="da-DK"/>
          </a:p>
        </p:txBody>
      </p:sp>
    </p:spTree>
    <p:extLst>
      <p:ext uri="{BB962C8B-B14F-4D97-AF65-F5344CB8AC3E}">
        <p14:creationId xmlns:p14="http://schemas.microsoft.com/office/powerpoint/2010/main" val="210515459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5BFCC7E0-5650-4425-9729-AC381188D5EA}" type="slidenum">
              <a:rPr lang="da-DK" smtClean="0"/>
              <a:t>60</a:t>
            </a:fld>
            <a:endParaRPr lang="da-DK"/>
          </a:p>
        </p:txBody>
      </p:sp>
    </p:spTree>
    <p:extLst>
      <p:ext uri="{BB962C8B-B14F-4D97-AF65-F5344CB8AC3E}">
        <p14:creationId xmlns:p14="http://schemas.microsoft.com/office/powerpoint/2010/main" val="32782986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Fly = 2 % af Danmarks energiforbrug – bygningsopvarmning = 40%</a:t>
            </a:r>
          </a:p>
        </p:txBody>
      </p:sp>
      <p:sp>
        <p:nvSpPr>
          <p:cNvPr id="4" name="Pladsholder til slidenummer 3"/>
          <p:cNvSpPr>
            <a:spLocks noGrp="1"/>
          </p:cNvSpPr>
          <p:nvPr>
            <p:ph type="sldNum" sz="quarter" idx="5"/>
          </p:nvPr>
        </p:nvSpPr>
        <p:spPr/>
        <p:txBody>
          <a:bodyPr/>
          <a:lstStyle/>
          <a:p>
            <a:fld id="{5BFCC7E0-5650-4425-9729-AC381188D5EA}" type="slidenum">
              <a:rPr lang="da-DK" smtClean="0"/>
              <a:t>6</a:t>
            </a:fld>
            <a:endParaRPr lang="da-DK"/>
          </a:p>
        </p:txBody>
      </p:sp>
    </p:spTree>
    <p:extLst>
      <p:ext uri="{BB962C8B-B14F-4D97-AF65-F5344CB8AC3E}">
        <p14:creationId xmlns:p14="http://schemas.microsoft.com/office/powerpoint/2010/main" val="381430092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5BFCC7E0-5650-4425-9729-AC381188D5EA}" type="slidenum">
              <a:rPr lang="da-DK" smtClean="0"/>
              <a:t>61</a:t>
            </a:fld>
            <a:endParaRPr lang="da-DK"/>
          </a:p>
        </p:txBody>
      </p:sp>
    </p:spTree>
    <p:extLst>
      <p:ext uri="{BB962C8B-B14F-4D97-AF65-F5344CB8AC3E}">
        <p14:creationId xmlns:p14="http://schemas.microsoft.com/office/powerpoint/2010/main" val="126909100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5BFCC7E0-5650-4425-9729-AC381188D5EA}" type="slidenum">
              <a:rPr lang="da-DK" smtClean="0"/>
              <a:t>62</a:t>
            </a:fld>
            <a:endParaRPr lang="da-DK"/>
          </a:p>
        </p:txBody>
      </p:sp>
    </p:spTree>
    <p:extLst>
      <p:ext uri="{BB962C8B-B14F-4D97-AF65-F5344CB8AC3E}">
        <p14:creationId xmlns:p14="http://schemas.microsoft.com/office/powerpoint/2010/main" val="251243746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5BFCC7E0-5650-4425-9729-AC381188D5EA}" type="slidenum">
              <a:rPr lang="da-DK" smtClean="0"/>
              <a:t>63</a:t>
            </a:fld>
            <a:endParaRPr lang="da-DK"/>
          </a:p>
        </p:txBody>
      </p:sp>
    </p:spTree>
    <p:extLst>
      <p:ext uri="{BB962C8B-B14F-4D97-AF65-F5344CB8AC3E}">
        <p14:creationId xmlns:p14="http://schemas.microsoft.com/office/powerpoint/2010/main" val="285954292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5BFCC7E0-5650-4425-9729-AC381188D5EA}" type="slidenum">
              <a:rPr lang="da-DK" smtClean="0"/>
              <a:t>64</a:t>
            </a:fld>
            <a:endParaRPr lang="da-DK"/>
          </a:p>
        </p:txBody>
      </p:sp>
    </p:spTree>
    <p:extLst>
      <p:ext uri="{BB962C8B-B14F-4D97-AF65-F5344CB8AC3E}">
        <p14:creationId xmlns:p14="http://schemas.microsoft.com/office/powerpoint/2010/main" val="230480771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5BFCC7E0-5650-4425-9729-AC381188D5EA}" type="slidenum">
              <a:rPr lang="da-DK" smtClean="0"/>
              <a:t>65</a:t>
            </a:fld>
            <a:endParaRPr lang="da-DK"/>
          </a:p>
        </p:txBody>
      </p:sp>
    </p:spTree>
    <p:extLst>
      <p:ext uri="{BB962C8B-B14F-4D97-AF65-F5344CB8AC3E}">
        <p14:creationId xmlns:p14="http://schemas.microsoft.com/office/powerpoint/2010/main" val="64463957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5BFCC7E0-5650-4425-9729-AC381188D5EA}" type="slidenum">
              <a:rPr lang="da-DK" smtClean="0"/>
              <a:t>66</a:t>
            </a:fld>
            <a:endParaRPr lang="da-DK"/>
          </a:p>
        </p:txBody>
      </p:sp>
    </p:spTree>
    <p:extLst>
      <p:ext uri="{BB962C8B-B14F-4D97-AF65-F5344CB8AC3E}">
        <p14:creationId xmlns:p14="http://schemas.microsoft.com/office/powerpoint/2010/main" val="217036160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5BFCC7E0-5650-4425-9729-AC381188D5EA}" type="slidenum">
              <a:rPr lang="da-DK" smtClean="0"/>
              <a:t>67</a:t>
            </a:fld>
            <a:endParaRPr lang="da-DK"/>
          </a:p>
        </p:txBody>
      </p:sp>
    </p:spTree>
    <p:extLst>
      <p:ext uri="{BB962C8B-B14F-4D97-AF65-F5344CB8AC3E}">
        <p14:creationId xmlns:p14="http://schemas.microsoft.com/office/powerpoint/2010/main" val="287320498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5BFCC7E0-5650-4425-9729-AC381188D5EA}" type="slidenum">
              <a:rPr lang="da-DK" smtClean="0"/>
              <a:t>68</a:t>
            </a:fld>
            <a:endParaRPr lang="da-DK"/>
          </a:p>
        </p:txBody>
      </p:sp>
    </p:spTree>
    <p:extLst>
      <p:ext uri="{BB962C8B-B14F-4D97-AF65-F5344CB8AC3E}">
        <p14:creationId xmlns:p14="http://schemas.microsoft.com/office/powerpoint/2010/main" val="37180247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b="1" dirty="0"/>
              <a:t>Hvad sker der, hvis energiprisen er det dobbelte?</a:t>
            </a:r>
          </a:p>
        </p:txBody>
      </p:sp>
      <p:sp>
        <p:nvSpPr>
          <p:cNvPr id="4" name="Slide Number Placeholder 3"/>
          <p:cNvSpPr>
            <a:spLocks noGrp="1"/>
          </p:cNvSpPr>
          <p:nvPr>
            <p:ph type="sldNum" sz="quarter" idx="5"/>
          </p:nvPr>
        </p:nvSpPr>
        <p:spPr/>
        <p:txBody>
          <a:bodyPr/>
          <a:lstStyle/>
          <a:p>
            <a:fld id="{5BFCC7E0-5650-4425-9729-AC381188D5EA}" type="slidenum">
              <a:rPr lang="da-DK" smtClean="0"/>
              <a:t>69</a:t>
            </a:fld>
            <a:endParaRPr lang="da-DK"/>
          </a:p>
        </p:txBody>
      </p:sp>
    </p:spTree>
    <p:extLst>
      <p:ext uri="{BB962C8B-B14F-4D97-AF65-F5344CB8AC3E}">
        <p14:creationId xmlns:p14="http://schemas.microsoft.com/office/powerpoint/2010/main" val="135473678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5BFCC7E0-5650-4425-9729-AC381188D5EA}" type="slidenum">
              <a:rPr lang="da-DK" smtClean="0"/>
              <a:t>70</a:t>
            </a:fld>
            <a:endParaRPr lang="da-DK"/>
          </a:p>
        </p:txBody>
      </p:sp>
    </p:spTree>
    <p:extLst>
      <p:ext uri="{BB962C8B-B14F-4D97-AF65-F5344CB8AC3E}">
        <p14:creationId xmlns:p14="http://schemas.microsoft.com/office/powerpoint/2010/main" val="34226463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b="1" dirty="0"/>
              <a:t>Det JER, der gør noget – eller kan gøre noget i jeres fremtidige job</a:t>
            </a:r>
          </a:p>
        </p:txBody>
      </p:sp>
      <p:sp>
        <p:nvSpPr>
          <p:cNvPr id="4" name="Slide Number Placeholder 3"/>
          <p:cNvSpPr>
            <a:spLocks noGrp="1"/>
          </p:cNvSpPr>
          <p:nvPr>
            <p:ph type="sldNum" sz="quarter" idx="5"/>
          </p:nvPr>
        </p:nvSpPr>
        <p:spPr/>
        <p:txBody>
          <a:bodyPr/>
          <a:lstStyle/>
          <a:p>
            <a:fld id="{5BFCC7E0-5650-4425-9729-AC381188D5EA}" type="slidenum">
              <a:rPr lang="da-DK" smtClean="0"/>
              <a:t>7</a:t>
            </a:fld>
            <a:endParaRPr lang="da-DK"/>
          </a:p>
        </p:txBody>
      </p:sp>
    </p:spTree>
    <p:extLst>
      <p:ext uri="{BB962C8B-B14F-4D97-AF65-F5344CB8AC3E}">
        <p14:creationId xmlns:p14="http://schemas.microsoft.com/office/powerpoint/2010/main" val="398927671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5BFCC7E0-5650-4425-9729-AC381188D5EA}" type="slidenum">
              <a:rPr lang="da-DK" smtClean="0"/>
              <a:t>71</a:t>
            </a:fld>
            <a:endParaRPr lang="da-DK"/>
          </a:p>
        </p:txBody>
      </p:sp>
    </p:spTree>
    <p:extLst>
      <p:ext uri="{BB962C8B-B14F-4D97-AF65-F5344CB8AC3E}">
        <p14:creationId xmlns:p14="http://schemas.microsoft.com/office/powerpoint/2010/main" val="350420203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5BFCC7E0-5650-4425-9729-AC381188D5EA}" type="slidenum">
              <a:rPr lang="da-DK" smtClean="0"/>
              <a:t>72</a:t>
            </a:fld>
            <a:endParaRPr lang="da-DK"/>
          </a:p>
        </p:txBody>
      </p:sp>
    </p:spTree>
    <p:extLst>
      <p:ext uri="{BB962C8B-B14F-4D97-AF65-F5344CB8AC3E}">
        <p14:creationId xmlns:p14="http://schemas.microsoft.com/office/powerpoint/2010/main" val="263584785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5BFCC7E0-5650-4425-9729-AC381188D5EA}" type="slidenum">
              <a:rPr lang="da-DK" smtClean="0"/>
              <a:t>73</a:t>
            </a:fld>
            <a:endParaRPr lang="da-DK"/>
          </a:p>
        </p:txBody>
      </p:sp>
    </p:spTree>
    <p:extLst>
      <p:ext uri="{BB962C8B-B14F-4D97-AF65-F5344CB8AC3E}">
        <p14:creationId xmlns:p14="http://schemas.microsoft.com/office/powerpoint/2010/main" val="187803092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Støtte-information  - kan tilvælges</a:t>
            </a:r>
          </a:p>
        </p:txBody>
      </p:sp>
      <p:sp>
        <p:nvSpPr>
          <p:cNvPr id="4" name="Pladsholder til slidenummer 3"/>
          <p:cNvSpPr>
            <a:spLocks noGrp="1"/>
          </p:cNvSpPr>
          <p:nvPr>
            <p:ph type="sldNum" sz="quarter" idx="5"/>
          </p:nvPr>
        </p:nvSpPr>
        <p:spPr/>
        <p:txBody>
          <a:bodyPr/>
          <a:lstStyle/>
          <a:p>
            <a:fld id="{5BFCC7E0-5650-4425-9729-AC381188D5EA}" type="slidenum">
              <a:rPr lang="da-DK" smtClean="0"/>
              <a:t>74</a:t>
            </a:fld>
            <a:endParaRPr lang="da-DK"/>
          </a:p>
        </p:txBody>
      </p:sp>
    </p:spTree>
    <p:extLst>
      <p:ext uri="{BB962C8B-B14F-4D97-AF65-F5344CB8AC3E}">
        <p14:creationId xmlns:p14="http://schemas.microsoft.com/office/powerpoint/2010/main" val="208154296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Det er ikke varmemængde, Pia, men effekt</a:t>
            </a:r>
          </a:p>
        </p:txBody>
      </p:sp>
      <p:sp>
        <p:nvSpPr>
          <p:cNvPr id="4" name="Pladsholder til diasnummer 3"/>
          <p:cNvSpPr>
            <a:spLocks noGrp="1"/>
          </p:cNvSpPr>
          <p:nvPr>
            <p:ph type="sldNum" sz="quarter" idx="10"/>
          </p:nvPr>
        </p:nvSpPr>
        <p:spPr/>
        <p:txBody>
          <a:bodyPr/>
          <a:lstStyle/>
          <a:p>
            <a:fld id="{EB406200-16F2-1E41-AF0E-6BCBC686714A}" type="slidenum">
              <a:rPr lang="da-DK" smtClean="0"/>
              <a:t>75</a:t>
            </a:fld>
            <a:endParaRPr lang="da-DK"/>
          </a:p>
        </p:txBody>
      </p:sp>
    </p:spTree>
    <p:extLst>
      <p:ext uri="{BB962C8B-B14F-4D97-AF65-F5344CB8AC3E}">
        <p14:creationId xmlns:p14="http://schemas.microsoft.com/office/powerpoint/2010/main" val="305553171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EB406200-16F2-1E41-AF0E-6BCBC686714A}" type="slidenum">
              <a:rPr lang="da-DK" smtClean="0"/>
              <a:t>76</a:t>
            </a:fld>
            <a:endParaRPr lang="da-DK"/>
          </a:p>
        </p:txBody>
      </p:sp>
    </p:spTree>
    <p:extLst>
      <p:ext uri="{BB962C8B-B14F-4D97-AF65-F5344CB8AC3E}">
        <p14:creationId xmlns:p14="http://schemas.microsoft.com/office/powerpoint/2010/main" val="14120334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5BFCC7E0-5650-4425-9729-AC381188D5EA}" type="slidenum">
              <a:rPr lang="da-DK" smtClean="0"/>
              <a:t>77</a:t>
            </a:fld>
            <a:endParaRPr lang="da-DK"/>
          </a:p>
        </p:txBody>
      </p:sp>
    </p:spTree>
    <p:extLst>
      <p:ext uri="{BB962C8B-B14F-4D97-AF65-F5344CB8AC3E}">
        <p14:creationId xmlns:p14="http://schemas.microsoft.com/office/powerpoint/2010/main" val="145004334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5BFCC7E0-5650-4425-9729-AC381188D5EA}" type="slidenum">
              <a:rPr lang="da-DK" smtClean="0"/>
              <a:t>78</a:t>
            </a:fld>
            <a:endParaRPr lang="da-DK"/>
          </a:p>
        </p:txBody>
      </p:sp>
    </p:spTree>
    <p:extLst>
      <p:ext uri="{BB962C8B-B14F-4D97-AF65-F5344CB8AC3E}">
        <p14:creationId xmlns:p14="http://schemas.microsoft.com/office/powerpoint/2010/main" val="377645555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endParaRPr lang="da-DK" baseline="0" dirty="0"/>
          </a:p>
        </p:txBody>
      </p:sp>
      <p:sp>
        <p:nvSpPr>
          <p:cNvPr id="4" name="Pladsholder til diasnummer 3"/>
          <p:cNvSpPr>
            <a:spLocks noGrp="1"/>
          </p:cNvSpPr>
          <p:nvPr>
            <p:ph type="sldNum" sz="quarter" idx="10"/>
          </p:nvPr>
        </p:nvSpPr>
        <p:spPr/>
        <p:txBody>
          <a:bodyPr/>
          <a:lstStyle/>
          <a:p>
            <a:fld id="{7962BB6B-1890-4E9B-BEBC-45809E3717FD}" type="slidenum">
              <a:rPr lang="da-DK" smtClean="0"/>
              <a:pPr/>
              <a:t>79</a:t>
            </a:fld>
            <a:endParaRPr lang="da-DK" dirty="0"/>
          </a:p>
        </p:txBody>
      </p:sp>
    </p:spTree>
    <p:extLst>
      <p:ext uri="{BB962C8B-B14F-4D97-AF65-F5344CB8AC3E}">
        <p14:creationId xmlns:p14="http://schemas.microsoft.com/office/powerpoint/2010/main" val="138148374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5BFCC7E0-5650-4425-9729-AC381188D5EA}" type="slidenum">
              <a:rPr lang="da-DK" smtClean="0"/>
              <a:t>80</a:t>
            </a:fld>
            <a:endParaRPr lang="da-DK"/>
          </a:p>
        </p:txBody>
      </p:sp>
    </p:spTree>
    <p:extLst>
      <p:ext uri="{BB962C8B-B14F-4D97-AF65-F5344CB8AC3E}">
        <p14:creationId xmlns:p14="http://schemas.microsoft.com/office/powerpoint/2010/main" val="28619536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r>
              <a:rPr lang="da-DK" dirty="0"/>
              <a:t>Vi bruger 40 % af energien på vores bygninger, så der er rigtig store muligheder for at spare på energien hér</a:t>
            </a:r>
          </a:p>
          <a:p>
            <a:endParaRPr lang="da-DK" dirty="0"/>
          </a:p>
          <a:p>
            <a:r>
              <a:rPr lang="da-DK" dirty="0"/>
              <a:t>Den renovering, som der gennemføres nu, skal måske holde i 40 år! Der skal laves energirigtige løsninger, som giver energibesparelser år efter år.  De huse der renoveres i dag, skal konkurrere med bygninger, der bygges ikke bare i.h.t. det nuværende bygningsreglement  men i.h.t. de kommende bygningsreglementer. </a:t>
            </a:r>
          </a:p>
        </p:txBody>
      </p:sp>
      <p:sp>
        <p:nvSpPr>
          <p:cNvPr id="4" name="Pladsholder til diasnummer 3"/>
          <p:cNvSpPr>
            <a:spLocks noGrp="1"/>
          </p:cNvSpPr>
          <p:nvPr>
            <p:ph type="sldNum" sz="quarter" idx="10"/>
          </p:nvPr>
        </p:nvSpPr>
        <p:spPr/>
        <p:txBody>
          <a:bodyPr/>
          <a:lstStyle/>
          <a:p>
            <a:fld id="{7962BB6B-1890-4E9B-BEBC-45809E3717FD}" type="slidenum">
              <a:rPr lang="da-DK" smtClean="0"/>
              <a:pPr/>
              <a:t>8</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idehoved 5"/>
          <p:cNvSpPr>
            <a:spLocks noGrp="1"/>
          </p:cNvSpPr>
          <p:nvPr>
            <p:ph type="hdr" sz="quarter" idx="12"/>
          </p:nvPr>
        </p:nvSpPr>
        <p:spPr/>
        <p:txBody>
          <a:bodyPr/>
          <a:lstStyle/>
          <a:p>
            <a:endParaRPr lang="da-DK"/>
          </a:p>
        </p:txBody>
      </p:sp>
    </p:spTree>
    <p:extLst>
      <p:ext uri="{BB962C8B-B14F-4D97-AF65-F5344CB8AC3E}">
        <p14:creationId xmlns:p14="http://schemas.microsoft.com/office/powerpoint/2010/main" val="398057719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5BFCC7E0-5650-4425-9729-AC381188D5EA}" type="slidenum">
              <a:rPr lang="da-DK" smtClean="0"/>
              <a:t>81</a:t>
            </a:fld>
            <a:endParaRPr lang="da-DK"/>
          </a:p>
        </p:txBody>
      </p:sp>
    </p:spTree>
    <p:extLst>
      <p:ext uri="{BB962C8B-B14F-4D97-AF65-F5344CB8AC3E}">
        <p14:creationId xmlns:p14="http://schemas.microsoft.com/office/powerpoint/2010/main" val="188506687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Oprindelig udarbejdet til enfamiliehuse…men</a:t>
            </a:r>
          </a:p>
        </p:txBody>
      </p:sp>
      <p:sp>
        <p:nvSpPr>
          <p:cNvPr id="4" name="Pladsholder til diasnummer 3"/>
          <p:cNvSpPr>
            <a:spLocks noGrp="1"/>
          </p:cNvSpPr>
          <p:nvPr>
            <p:ph type="sldNum" sz="quarter" idx="10"/>
          </p:nvPr>
        </p:nvSpPr>
        <p:spPr/>
        <p:txBody>
          <a:bodyPr/>
          <a:lstStyle/>
          <a:p>
            <a:fld id="{7962BB6B-1890-4E9B-BEBC-45809E3717FD}" type="slidenum">
              <a:rPr lang="da-DK" smtClean="0"/>
              <a:pPr/>
              <a:t>82</a:t>
            </a:fld>
            <a:endParaRPr lang="da-DK"/>
          </a:p>
        </p:txBody>
      </p:sp>
    </p:spTree>
    <p:extLst>
      <p:ext uri="{BB962C8B-B14F-4D97-AF65-F5344CB8AC3E}">
        <p14:creationId xmlns:p14="http://schemas.microsoft.com/office/powerpoint/2010/main" val="283089410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5BFCC7E0-5650-4425-9729-AC381188D5EA}" type="slidenum">
              <a:rPr lang="da-DK" smtClean="0"/>
              <a:t>83</a:t>
            </a:fld>
            <a:endParaRPr lang="da-DK"/>
          </a:p>
        </p:txBody>
      </p:sp>
    </p:spTree>
    <p:extLst>
      <p:ext uri="{BB962C8B-B14F-4D97-AF65-F5344CB8AC3E}">
        <p14:creationId xmlns:p14="http://schemas.microsoft.com/office/powerpoint/2010/main" val="400074856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Teksteksempel fra energiløsninger og guide</a:t>
            </a:r>
          </a:p>
        </p:txBody>
      </p:sp>
      <p:sp>
        <p:nvSpPr>
          <p:cNvPr id="4" name="Pladsholder til diasnummer 3"/>
          <p:cNvSpPr>
            <a:spLocks noGrp="1"/>
          </p:cNvSpPr>
          <p:nvPr>
            <p:ph type="sldNum" sz="quarter" idx="10"/>
          </p:nvPr>
        </p:nvSpPr>
        <p:spPr/>
        <p:txBody>
          <a:bodyPr/>
          <a:lstStyle/>
          <a:p>
            <a:fld id="{4AC5F9BB-6C0F-4A88-A195-23842412198C}" type="slidenum">
              <a:rPr lang="da-DK" smtClean="0"/>
              <a:t>84</a:t>
            </a:fld>
            <a:endParaRPr lang="da-DK"/>
          </a:p>
        </p:txBody>
      </p:sp>
    </p:spTree>
    <p:extLst>
      <p:ext uri="{BB962C8B-B14F-4D97-AF65-F5344CB8AC3E}">
        <p14:creationId xmlns:p14="http://schemas.microsoft.com/office/powerpoint/2010/main" val="165918433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Eksempel fra guide Sådan</a:t>
            </a:r>
            <a:r>
              <a:rPr lang="da-DK" baseline="0" dirty="0"/>
              <a:t> bruges damspærren ved efterisolering af boliger</a:t>
            </a:r>
          </a:p>
          <a:p>
            <a:r>
              <a:rPr lang="da-DK" baseline="0" dirty="0"/>
              <a:t>Tabel 5 side 22</a:t>
            </a:r>
          </a:p>
          <a:p>
            <a:r>
              <a:rPr lang="da-DK" dirty="0"/>
              <a:t>http://www.byggeriogenergi.dk/_root/media/47648%5FDampspaerre.pdf</a:t>
            </a:r>
          </a:p>
          <a:p>
            <a:endParaRPr lang="da-DK" dirty="0"/>
          </a:p>
        </p:txBody>
      </p:sp>
      <p:sp>
        <p:nvSpPr>
          <p:cNvPr id="4" name="Pladsholder til diasnummer 3"/>
          <p:cNvSpPr>
            <a:spLocks noGrp="1"/>
          </p:cNvSpPr>
          <p:nvPr>
            <p:ph type="sldNum" sz="quarter" idx="10"/>
          </p:nvPr>
        </p:nvSpPr>
        <p:spPr/>
        <p:txBody>
          <a:bodyPr/>
          <a:lstStyle/>
          <a:p>
            <a:fld id="{4AC5F9BB-6C0F-4A88-A195-23842412198C}" type="slidenum">
              <a:rPr lang="da-DK" smtClean="0"/>
              <a:t>85</a:t>
            </a:fld>
            <a:endParaRPr lang="da-DK"/>
          </a:p>
        </p:txBody>
      </p:sp>
    </p:spTree>
    <p:extLst>
      <p:ext uri="{BB962C8B-B14F-4D97-AF65-F5344CB8AC3E}">
        <p14:creationId xmlns:p14="http://schemas.microsoft.com/office/powerpoint/2010/main" val="85954325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5BFCC7E0-5650-4425-9729-AC381188D5EA}" type="slidenum">
              <a:rPr lang="da-DK" smtClean="0"/>
              <a:t>86</a:t>
            </a:fld>
            <a:endParaRPr lang="da-DK"/>
          </a:p>
        </p:txBody>
      </p:sp>
    </p:spTree>
    <p:extLst>
      <p:ext uri="{BB962C8B-B14F-4D97-AF65-F5344CB8AC3E}">
        <p14:creationId xmlns:p14="http://schemas.microsoft.com/office/powerpoint/2010/main" val="354215293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Revner giver 7500-13500 kWh /30 år</a:t>
            </a:r>
          </a:p>
          <a:p>
            <a:endParaRPr lang="da-DK" dirty="0"/>
          </a:p>
          <a:p>
            <a:r>
              <a:rPr lang="da-DK" dirty="0"/>
              <a:t>Sammenpresset isolering  4-20%  730 -8400 kWh / 30 år</a:t>
            </a:r>
          </a:p>
          <a:p>
            <a:endParaRPr lang="da-DK" dirty="0"/>
          </a:p>
          <a:p>
            <a:r>
              <a:rPr lang="da-DK" dirty="0"/>
              <a:t>Højkant – 2-5%</a:t>
            </a:r>
          </a:p>
        </p:txBody>
      </p:sp>
      <p:sp>
        <p:nvSpPr>
          <p:cNvPr id="4" name="Pladsholder til diasnummer 3"/>
          <p:cNvSpPr>
            <a:spLocks noGrp="1"/>
          </p:cNvSpPr>
          <p:nvPr>
            <p:ph type="sldNum" sz="quarter" idx="10"/>
          </p:nvPr>
        </p:nvSpPr>
        <p:spPr/>
        <p:txBody>
          <a:bodyPr/>
          <a:lstStyle/>
          <a:p>
            <a:fld id="{7962BB6B-1890-4E9B-BEBC-45809E3717FD}" type="slidenum">
              <a:rPr lang="da-DK" smtClean="0"/>
              <a:pPr/>
              <a:t>87</a:t>
            </a:fld>
            <a:endParaRPr lang="da-DK"/>
          </a:p>
        </p:txBody>
      </p:sp>
    </p:spTree>
    <p:extLst>
      <p:ext uri="{BB962C8B-B14F-4D97-AF65-F5344CB8AC3E}">
        <p14:creationId xmlns:p14="http://schemas.microsoft.com/office/powerpoint/2010/main" val="348271628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5BFCC7E0-5650-4425-9729-AC381188D5EA}" type="slidenum">
              <a:rPr lang="da-DK" smtClean="0"/>
              <a:t>88</a:t>
            </a:fld>
            <a:endParaRPr lang="da-DK"/>
          </a:p>
        </p:txBody>
      </p:sp>
    </p:spTree>
    <p:extLst>
      <p:ext uri="{BB962C8B-B14F-4D97-AF65-F5344CB8AC3E}">
        <p14:creationId xmlns:p14="http://schemas.microsoft.com/office/powerpoint/2010/main" val="426974612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5BFCC7E0-5650-4425-9729-AC381188D5EA}" type="slidenum">
              <a:rPr lang="da-DK" smtClean="0"/>
              <a:t>89</a:t>
            </a:fld>
            <a:endParaRPr lang="da-DK"/>
          </a:p>
        </p:txBody>
      </p:sp>
    </p:spTree>
    <p:extLst>
      <p:ext uri="{BB962C8B-B14F-4D97-AF65-F5344CB8AC3E}">
        <p14:creationId xmlns:p14="http://schemas.microsoft.com/office/powerpoint/2010/main" val="242149242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dirty="0">
                <a:hlinkClick r:id="rId3"/>
              </a:rPr>
              <a:t>http://www.byggeriogenergi.dk/isoleringsmateriale-lambdavaerdi</a:t>
            </a:r>
            <a:endParaRPr lang="da-DK" dirty="0"/>
          </a:p>
          <a:p>
            <a:endParaRPr lang="da-DK" dirty="0"/>
          </a:p>
        </p:txBody>
      </p:sp>
      <p:sp>
        <p:nvSpPr>
          <p:cNvPr id="4" name="Pladsholder til diasnummer 3"/>
          <p:cNvSpPr>
            <a:spLocks noGrp="1"/>
          </p:cNvSpPr>
          <p:nvPr>
            <p:ph type="sldNum" sz="quarter" idx="10"/>
          </p:nvPr>
        </p:nvSpPr>
        <p:spPr/>
        <p:txBody>
          <a:bodyPr/>
          <a:lstStyle/>
          <a:p>
            <a:fld id="{4AC5F9BB-6C0F-4A88-A195-23842412198C}" type="slidenum">
              <a:rPr lang="da-DK" smtClean="0"/>
              <a:t>90</a:t>
            </a:fld>
            <a:endParaRPr lang="da-DK"/>
          </a:p>
        </p:txBody>
      </p:sp>
    </p:spTree>
    <p:extLst>
      <p:ext uri="{BB962C8B-B14F-4D97-AF65-F5344CB8AC3E}">
        <p14:creationId xmlns:p14="http://schemas.microsoft.com/office/powerpoint/2010/main" val="39457009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r>
              <a:rPr lang="da-DK" dirty="0"/>
              <a:t>Energiforbruget til enfamiliehuse udgør ca. </a:t>
            </a:r>
            <a:r>
              <a:rPr lang="da-DK" dirty="0" err="1"/>
              <a:t>havldelen</a:t>
            </a:r>
            <a:r>
              <a:rPr lang="da-DK" dirty="0"/>
              <a:t> af det samlede energiforbrug til bygninger, 16 % går til etageboliger og 17 % til handel service mens det offentlige og industri står for ca. 9% hver. </a:t>
            </a:r>
          </a:p>
          <a:p>
            <a:r>
              <a:rPr lang="da-DK" dirty="0"/>
              <a:t>Der ligger altså et stort besparelsespotentiale og venter i  enfamiliehusene, og samtidig er det relativt ”nemt” (billigt) at gennemføre besparelserne hér. </a:t>
            </a:r>
          </a:p>
          <a:p>
            <a:r>
              <a:rPr lang="da-DK" dirty="0"/>
              <a:t>I hver enkel husholdning bruges 75 % af energien på varme og andre 11 % på varmt brugsvand, mens elektricitet står for 11 %. Hvis boligejerne virkelig vil gøre noget ved deres energiforbrug, så er der altså ingen vej udenom  at forbedre boligens klimaskærm og/eller varmeanlæg. </a:t>
            </a:r>
          </a:p>
          <a:p>
            <a:endParaRPr lang="da-DK" dirty="0"/>
          </a:p>
        </p:txBody>
      </p:sp>
      <p:sp>
        <p:nvSpPr>
          <p:cNvPr id="4" name="Pladsholder til diasnummer 3"/>
          <p:cNvSpPr>
            <a:spLocks noGrp="1"/>
          </p:cNvSpPr>
          <p:nvPr>
            <p:ph type="sldNum" sz="quarter" idx="10"/>
          </p:nvPr>
        </p:nvSpPr>
        <p:spPr/>
        <p:txBody>
          <a:bodyPr/>
          <a:lstStyle/>
          <a:p>
            <a:fld id="{7962BB6B-1890-4E9B-BEBC-45809E3717FD}" type="slidenum">
              <a:rPr lang="da-DK" smtClean="0"/>
              <a:pPr/>
              <a:t>9</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idehoved 5"/>
          <p:cNvSpPr>
            <a:spLocks noGrp="1"/>
          </p:cNvSpPr>
          <p:nvPr>
            <p:ph type="hdr" sz="quarter" idx="12"/>
          </p:nvPr>
        </p:nvSpPr>
        <p:spPr/>
        <p:txBody>
          <a:bodyPr/>
          <a:lstStyle/>
          <a:p>
            <a:endParaRPr lang="da-DK"/>
          </a:p>
        </p:txBody>
      </p:sp>
    </p:spTree>
    <p:extLst>
      <p:ext uri="{BB962C8B-B14F-4D97-AF65-F5344CB8AC3E}">
        <p14:creationId xmlns:p14="http://schemas.microsoft.com/office/powerpoint/2010/main" val="40680137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857364"/>
            <a:ext cx="7772400" cy="1470025"/>
          </a:xfrm>
        </p:spPr>
        <p:txBody>
          <a:bodyPr/>
          <a:lstStyle>
            <a:lvl1pPr algn="ctr">
              <a:defRPr/>
            </a:lvl1pPr>
          </a:lstStyle>
          <a:p>
            <a:r>
              <a:rPr lang="da-DK" dirty="0"/>
              <a:t>Klik for at redigere titeltypografi i masteren</a:t>
            </a:r>
          </a:p>
        </p:txBody>
      </p:sp>
      <p:sp>
        <p:nvSpPr>
          <p:cNvPr id="3" name="Undertitel 2"/>
          <p:cNvSpPr>
            <a:spLocks noGrp="1"/>
          </p:cNvSpPr>
          <p:nvPr>
            <p:ph type="subTitle" idx="1"/>
          </p:nvPr>
        </p:nvSpPr>
        <p:spPr>
          <a:xfrm>
            <a:off x="1371600" y="3613139"/>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Klik for at redigere undertiteltypografien i masteren</a:t>
            </a:r>
          </a:p>
        </p:txBody>
      </p:sp>
      <p:sp>
        <p:nvSpPr>
          <p:cNvPr id="4" name="Pladsholder til dato 3"/>
          <p:cNvSpPr>
            <a:spLocks noGrp="1"/>
          </p:cNvSpPr>
          <p:nvPr>
            <p:ph type="dt" sz="half" idx="10"/>
          </p:nvPr>
        </p:nvSpPr>
        <p:spPr/>
        <p:txBody>
          <a:bodyPr/>
          <a:lstStyle>
            <a:lvl1pPr>
              <a:defRPr/>
            </a:lvl1pPr>
          </a:lstStyle>
          <a:p>
            <a:pPr>
              <a:defRPr/>
            </a:pPr>
            <a:fld id="{D189FBB4-B52F-44E3-B985-0E62F5AEEC16}" type="datetimeFigureOut">
              <a:rPr lang="da-DK"/>
              <a:pPr>
                <a:defRPr/>
              </a:pPr>
              <a:t>09.05.2022</a:t>
            </a:fld>
            <a:endParaRPr lang="da-DK" dirty="0"/>
          </a:p>
        </p:txBody>
      </p:sp>
      <p:sp>
        <p:nvSpPr>
          <p:cNvPr id="5" name="Pladsholder til diasnummer 5"/>
          <p:cNvSpPr>
            <a:spLocks noGrp="1"/>
          </p:cNvSpPr>
          <p:nvPr>
            <p:ph type="sldNum" sz="quarter" idx="11"/>
          </p:nvPr>
        </p:nvSpPr>
        <p:spPr/>
        <p:txBody>
          <a:bodyPr/>
          <a:lstStyle>
            <a:lvl1pPr>
              <a:defRPr/>
            </a:lvl1pPr>
          </a:lstStyle>
          <a:p>
            <a:pPr>
              <a:defRPr/>
            </a:pPr>
            <a:fld id="{036A2F6B-5550-4564-B0EE-988533D75C00}" type="slidenum">
              <a:rPr lang="da-DK"/>
              <a:pPr>
                <a:defRPr/>
              </a:pPr>
              <a:t>‹#›</a:t>
            </a:fld>
            <a:endParaRPr lang="da-DK"/>
          </a:p>
        </p:txBody>
      </p:sp>
    </p:spTree>
    <p:extLst>
      <p:ext uri="{BB962C8B-B14F-4D97-AF65-F5344CB8AC3E}">
        <p14:creationId xmlns:p14="http://schemas.microsoft.com/office/powerpoint/2010/main" val="11678898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 i masteren</a:t>
            </a:r>
          </a:p>
        </p:txBody>
      </p:sp>
      <p:sp>
        <p:nvSpPr>
          <p:cNvPr id="3" name="Pladsholder til lodret titel 2"/>
          <p:cNvSpPr>
            <a:spLocks noGrp="1"/>
          </p:cNvSpPr>
          <p:nvPr>
            <p:ph type="body" orient="vert" idx="1"/>
          </p:nvPr>
        </p:nvSpPr>
        <p:spPr/>
        <p:txBody>
          <a:bodyPr vert="eaVert"/>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lvl1pPr>
              <a:defRPr/>
            </a:lvl1pPr>
          </a:lstStyle>
          <a:p>
            <a:pPr>
              <a:defRPr/>
            </a:pPr>
            <a:fld id="{493903BF-81FF-4457-A25A-AE6348E72F5F}" type="datetimeFigureOut">
              <a:rPr lang="da-DK"/>
              <a:pPr>
                <a:defRPr/>
              </a:pPr>
              <a:t>09.05.2022</a:t>
            </a:fld>
            <a:endParaRPr lang="da-DK" dirty="0"/>
          </a:p>
        </p:txBody>
      </p:sp>
      <p:sp>
        <p:nvSpPr>
          <p:cNvPr id="5" name="Pladsholder til sidefod 4"/>
          <p:cNvSpPr>
            <a:spLocks noGrp="1"/>
          </p:cNvSpPr>
          <p:nvPr>
            <p:ph type="ftr" sz="quarter" idx="11"/>
          </p:nvPr>
        </p:nvSpPr>
        <p:spPr/>
        <p:txBody>
          <a:bodyPr/>
          <a:lstStyle>
            <a:lvl1pPr>
              <a:defRPr/>
            </a:lvl1pPr>
          </a:lstStyle>
          <a:p>
            <a:pPr>
              <a:defRPr/>
            </a:pPr>
            <a:endParaRPr lang="da-DK"/>
          </a:p>
        </p:txBody>
      </p:sp>
      <p:sp>
        <p:nvSpPr>
          <p:cNvPr id="6" name="Pladsholder til diasnummer 5"/>
          <p:cNvSpPr>
            <a:spLocks noGrp="1"/>
          </p:cNvSpPr>
          <p:nvPr>
            <p:ph type="sldNum" sz="quarter" idx="12"/>
          </p:nvPr>
        </p:nvSpPr>
        <p:spPr/>
        <p:txBody>
          <a:bodyPr/>
          <a:lstStyle>
            <a:lvl1pPr>
              <a:defRPr/>
            </a:lvl1pPr>
          </a:lstStyle>
          <a:p>
            <a:pPr>
              <a:defRPr/>
            </a:pPr>
            <a:fld id="{C1891B6A-A419-49FC-A749-B9CB9EE0D889}" type="slidenum">
              <a:rPr lang="da-DK"/>
              <a:pPr>
                <a:defRPr/>
              </a:pPr>
              <a:t>‹#›</a:t>
            </a:fld>
            <a:endParaRPr lang="da-DK"/>
          </a:p>
        </p:txBody>
      </p:sp>
    </p:spTree>
    <p:extLst>
      <p:ext uri="{BB962C8B-B14F-4D97-AF65-F5344CB8AC3E}">
        <p14:creationId xmlns:p14="http://schemas.microsoft.com/office/powerpoint/2010/main" val="1609591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a:t>Klik for at redigere titeltypografi i masteren</a:t>
            </a:r>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lvl1pPr>
              <a:defRPr/>
            </a:lvl1pPr>
          </a:lstStyle>
          <a:p>
            <a:pPr>
              <a:defRPr/>
            </a:pPr>
            <a:fld id="{97B39AA8-9064-49FE-AEB2-D1F61CBEF422}" type="datetimeFigureOut">
              <a:rPr lang="da-DK"/>
              <a:pPr>
                <a:defRPr/>
              </a:pPr>
              <a:t>09.05.2022</a:t>
            </a:fld>
            <a:endParaRPr lang="da-DK" dirty="0"/>
          </a:p>
        </p:txBody>
      </p:sp>
      <p:sp>
        <p:nvSpPr>
          <p:cNvPr id="5" name="Pladsholder til sidefod 4"/>
          <p:cNvSpPr>
            <a:spLocks noGrp="1"/>
          </p:cNvSpPr>
          <p:nvPr>
            <p:ph type="ftr" sz="quarter" idx="11"/>
          </p:nvPr>
        </p:nvSpPr>
        <p:spPr/>
        <p:txBody>
          <a:bodyPr/>
          <a:lstStyle>
            <a:lvl1pPr>
              <a:defRPr/>
            </a:lvl1pPr>
          </a:lstStyle>
          <a:p>
            <a:pPr>
              <a:defRPr/>
            </a:pPr>
            <a:endParaRPr lang="da-DK"/>
          </a:p>
        </p:txBody>
      </p:sp>
      <p:sp>
        <p:nvSpPr>
          <p:cNvPr id="6" name="Pladsholder til diasnummer 5"/>
          <p:cNvSpPr>
            <a:spLocks noGrp="1"/>
          </p:cNvSpPr>
          <p:nvPr>
            <p:ph type="sldNum" sz="quarter" idx="12"/>
          </p:nvPr>
        </p:nvSpPr>
        <p:spPr/>
        <p:txBody>
          <a:bodyPr/>
          <a:lstStyle>
            <a:lvl1pPr>
              <a:defRPr/>
            </a:lvl1pPr>
          </a:lstStyle>
          <a:p>
            <a:pPr>
              <a:defRPr/>
            </a:pPr>
            <a:fld id="{297F1CA5-571B-4916-8C30-AFD868178F22}" type="slidenum">
              <a:rPr lang="da-DK"/>
              <a:pPr>
                <a:defRPr/>
              </a:pPr>
              <a:t>‹#›</a:t>
            </a:fld>
            <a:endParaRPr lang="da-DK"/>
          </a:p>
        </p:txBody>
      </p:sp>
    </p:spTree>
    <p:extLst>
      <p:ext uri="{BB962C8B-B14F-4D97-AF65-F5344CB8AC3E}">
        <p14:creationId xmlns:p14="http://schemas.microsoft.com/office/powerpoint/2010/main" val="30254720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ndhold">
    <p:spTree>
      <p:nvGrpSpPr>
        <p:cNvPr id="1" name=""/>
        <p:cNvGrpSpPr/>
        <p:nvPr/>
      </p:nvGrpSpPr>
      <p:grpSpPr>
        <a:xfrm>
          <a:off x="0" y="0"/>
          <a:ext cx="0" cy="0"/>
          <a:chOff x="0" y="0"/>
          <a:chExt cx="0" cy="0"/>
        </a:xfrm>
      </p:grpSpPr>
      <p:sp>
        <p:nvSpPr>
          <p:cNvPr id="17" name="Pladsholder til tekst 16"/>
          <p:cNvSpPr>
            <a:spLocks noGrp="1"/>
          </p:cNvSpPr>
          <p:nvPr>
            <p:ph type="body" sz="quarter" idx="11"/>
          </p:nvPr>
        </p:nvSpPr>
        <p:spPr>
          <a:xfrm>
            <a:off x="755576" y="1484784"/>
            <a:ext cx="6912768" cy="648072"/>
          </a:xfrm>
          <a:prstGeom prst="rect">
            <a:avLst/>
          </a:prstGeom>
        </p:spPr>
        <p:txBody>
          <a:bodyPr/>
          <a:lstStyle>
            <a:lvl1pPr>
              <a:defRPr sz="3600" b="1">
                <a:solidFill>
                  <a:schemeClr val="tx1"/>
                </a:solidFill>
              </a:defRPr>
            </a:lvl1pPr>
          </a:lstStyle>
          <a:p>
            <a:pPr lvl="0"/>
            <a:r>
              <a:rPr lang="da-DK" dirty="0"/>
              <a:t>Klik for at redigere i master</a:t>
            </a:r>
          </a:p>
        </p:txBody>
      </p:sp>
      <p:sp>
        <p:nvSpPr>
          <p:cNvPr id="21" name="Pladsholder til tekst 20"/>
          <p:cNvSpPr>
            <a:spLocks noGrp="1"/>
          </p:cNvSpPr>
          <p:nvPr>
            <p:ph type="body" sz="quarter" idx="12"/>
          </p:nvPr>
        </p:nvSpPr>
        <p:spPr>
          <a:xfrm>
            <a:off x="755576" y="2276872"/>
            <a:ext cx="6264696" cy="914400"/>
          </a:xfrm>
          <a:prstGeom prst="rect">
            <a:avLst/>
          </a:prstGeo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17192865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foto indsæt selv3">
    <p:spTree>
      <p:nvGrpSpPr>
        <p:cNvPr id="1" name=""/>
        <p:cNvGrpSpPr/>
        <p:nvPr/>
      </p:nvGrpSpPr>
      <p:grpSpPr>
        <a:xfrm>
          <a:off x="0" y="0"/>
          <a:ext cx="0" cy="0"/>
          <a:chOff x="0" y="0"/>
          <a:chExt cx="0" cy="0"/>
        </a:xfrm>
      </p:grpSpPr>
      <p:sp>
        <p:nvSpPr>
          <p:cNvPr id="3" name="Pladsholder til tekst 2"/>
          <p:cNvSpPr>
            <a:spLocks noGrp="1"/>
          </p:cNvSpPr>
          <p:nvPr>
            <p:ph type="body" idx="1"/>
          </p:nvPr>
        </p:nvSpPr>
        <p:spPr>
          <a:xfrm>
            <a:off x="457200" y="692696"/>
            <a:ext cx="6203032"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typografi i masteren</a:t>
            </a:r>
          </a:p>
        </p:txBody>
      </p:sp>
      <p:sp>
        <p:nvSpPr>
          <p:cNvPr id="4" name="Pladsholder til indhold 3"/>
          <p:cNvSpPr>
            <a:spLocks noGrp="1"/>
          </p:cNvSpPr>
          <p:nvPr>
            <p:ph sz="half" idx="2"/>
          </p:nvPr>
        </p:nvSpPr>
        <p:spPr>
          <a:xfrm>
            <a:off x="457200" y="1628800"/>
            <a:ext cx="6635080" cy="4203464"/>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dirty="0"/>
              <a:t>Klik for at redigere typografi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6" name="Pladsholder til billede 6"/>
          <p:cNvSpPr>
            <a:spLocks noGrp="1"/>
          </p:cNvSpPr>
          <p:nvPr>
            <p:ph type="pic" sz="quarter" idx="10" hasCustomPrompt="1"/>
          </p:nvPr>
        </p:nvSpPr>
        <p:spPr>
          <a:xfrm>
            <a:off x="7347958" y="1080059"/>
            <a:ext cx="1796042" cy="4752528"/>
          </a:xfrm>
          <a:prstGeom prst="rect">
            <a:avLst/>
          </a:prstGeom>
        </p:spPr>
        <p:txBody>
          <a:bodyPr/>
          <a:lstStyle>
            <a:lvl1pPr algn="ctr">
              <a:defRPr sz="1200"/>
            </a:lvl1pPr>
          </a:lstStyle>
          <a:p>
            <a:r>
              <a:rPr lang="da-DK" dirty="0"/>
              <a:t>Indsæt selv billede her</a:t>
            </a:r>
          </a:p>
        </p:txBody>
      </p:sp>
    </p:spTree>
    <p:extLst>
      <p:ext uri="{BB962C8B-B14F-4D97-AF65-F5344CB8AC3E}">
        <p14:creationId xmlns:p14="http://schemas.microsoft.com/office/powerpoint/2010/main" val="15256870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6" name="Tekstfelt 5"/>
          <p:cNvSpPr txBox="1"/>
          <p:nvPr userDrawn="1"/>
        </p:nvSpPr>
        <p:spPr>
          <a:xfrm>
            <a:off x="7415537" y="658556"/>
            <a:ext cx="184666" cy="369332"/>
          </a:xfrm>
          <a:prstGeom prst="rect">
            <a:avLst/>
          </a:prstGeom>
          <a:noFill/>
        </p:spPr>
        <p:txBody>
          <a:bodyPr wrap="none" rtlCol="0">
            <a:spAutoFit/>
          </a:bodyPr>
          <a:lstStyle/>
          <a:p>
            <a:endParaRPr lang="da-DK" dirty="0"/>
          </a:p>
        </p:txBody>
      </p:sp>
    </p:spTree>
    <p:extLst>
      <p:ext uri="{BB962C8B-B14F-4D97-AF65-F5344CB8AC3E}">
        <p14:creationId xmlns:p14="http://schemas.microsoft.com/office/powerpoint/2010/main" val="1855581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 i masteren</a:t>
            </a:r>
          </a:p>
        </p:txBody>
      </p:sp>
      <p:sp>
        <p:nvSpPr>
          <p:cNvPr id="3" name="Pladsholder til indhold 2"/>
          <p:cNvSpPr>
            <a:spLocks noGrp="1"/>
          </p:cNvSpPr>
          <p:nvPr>
            <p:ph idx="1"/>
          </p:nvPr>
        </p:nvSpPr>
        <p:spPr/>
        <p:txBody>
          <a:body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lvl1pPr>
              <a:defRPr/>
            </a:lvl1pPr>
          </a:lstStyle>
          <a:p>
            <a:pPr>
              <a:defRPr/>
            </a:pPr>
            <a:fld id="{535993AF-EE00-413B-A11C-35E2AF138B8B}" type="datetimeFigureOut">
              <a:rPr lang="da-DK"/>
              <a:pPr>
                <a:defRPr/>
              </a:pPr>
              <a:t>09.05.2022</a:t>
            </a:fld>
            <a:endParaRPr lang="da-DK" dirty="0"/>
          </a:p>
        </p:txBody>
      </p:sp>
      <p:sp>
        <p:nvSpPr>
          <p:cNvPr id="5" name="Pladsholder til sidefod 4"/>
          <p:cNvSpPr>
            <a:spLocks noGrp="1"/>
          </p:cNvSpPr>
          <p:nvPr>
            <p:ph type="ftr" sz="quarter" idx="11"/>
          </p:nvPr>
        </p:nvSpPr>
        <p:spPr/>
        <p:txBody>
          <a:bodyPr/>
          <a:lstStyle>
            <a:lvl1pPr>
              <a:defRPr/>
            </a:lvl1pPr>
          </a:lstStyle>
          <a:p>
            <a:pPr>
              <a:defRPr/>
            </a:pPr>
            <a:endParaRPr lang="da-DK"/>
          </a:p>
        </p:txBody>
      </p:sp>
      <p:sp>
        <p:nvSpPr>
          <p:cNvPr id="6" name="Pladsholder til diasnummer 5"/>
          <p:cNvSpPr>
            <a:spLocks noGrp="1"/>
          </p:cNvSpPr>
          <p:nvPr>
            <p:ph type="sldNum" sz="quarter" idx="12"/>
          </p:nvPr>
        </p:nvSpPr>
        <p:spPr/>
        <p:txBody>
          <a:bodyPr/>
          <a:lstStyle>
            <a:lvl1pPr>
              <a:defRPr/>
            </a:lvl1pPr>
          </a:lstStyle>
          <a:p>
            <a:pPr>
              <a:defRPr/>
            </a:pPr>
            <a:fld id="{E34B4CA0-BB90-4686-A6A7-5799B894D6CD}" type="slidenum">
              <a:rPr lang="da-DK"/>
              <a:pPr>
                <a:defRPr/>
              </a:pPr>
              <a:t>‹#›</a:t>
            </a:fld>
            <a:endParaRPr lang="da-DK"/>
          </a:p>
        </p:txBody>
      </p:sp>
    </p:spTree>
    <p:extLst>
      <p:ext uri="{BB962C8B-B14F-4D97-AF65-F5344CB8AC3E}">
        <p14:creationId xmlns:p14="http://schemas.microsoft.com/office/powerpoint/2010/main" val="1232025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a:t>Klik for at redigere titeltypografi i masteren</a:t>
            </a:r>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typografi i masteren</a:t>
            </a:r>
          </a:p>
        </p:txBody>
      </p:sp>
      <p:sp>
        <p:nvSpPr>
          <p:cNvPr id="4" name="Pladsholder til dato 3"/>
          <p:cNvSpPr>
            <a:spLocks noGrp="1"/>
          </p:cNvSpPr>
          <p:nvPr>
            <p:ph type="dt" sz="half" idx="10"/>
          </p:nvPr>
        </p:nvSpPr>
        <p:spPr/>
        <p:txBody>
          <a:bodyPr/>
          <a:lstStyle>
            <a:lvl1pPr>
              <a:defRPr/>
            </a:lvl1pPr>
          </a:lstStyle>
          <a:p>
            <a:pPr>
              <a:defRPr/>
            </a:pPr>
            <a:fld id="{7F109F72-7A5D-443D-916E-B6D7B2CD1663}" type="datetimeFigureOut">
              <a:rPr lang="da-DK"/>
              <a:pPr>
                <a:defRPr/>
              </a:pPr>
              <a:t>09.05.2022</a:t>
            </a:fld>
            <a:endParaRPr lang="da-DK" dirty="0"/>
          </a:p>
        </p:txBody>
      </p:sp>
      <p:sp>
        <p:nvSpPr>
          <p:cNvPr id="5" name="Pladsholder til sidefod 4"/>
          <p:cNvSpPr>
            <a:spLocks noGrp="1"/>
          </p:cNvSpPr>
          <p:nvPr>
            <p:ph type="ftr" sz="quarter" idx="11"/>
          </p:nvPr>
        </p:nvSpPr>
        <p:spPr/>
        <p:txBody>
          <a:bodyPr/>
          <a:lstStyle>
            <a:lvl1pPr>
              <a:defRPr/>
            </a:lvl1pPr>
          </a:lstStyle>
          <a:p>
            <a:pPr>
              <a:defRPr/>
            </a:pPr>
            <a:endParaRPr lang="da-DK"/>
          </a:p>
        </p:txBody>
      </p:sp>
      <p:sp>
        <p:nvSpPr>
          <p:cNvPr id="6" name="Pladsholder til diasnummer 5"/>
          <p:cNvSpPr>
            <a:spLocks noGrp="1"/>
          </p:cNvSpPr>
          <p:nvPr>
            <p:ph type="sldNum" sz="quarter" idx="12"/>
          </p:nvPr>
        </p:nvSpPr>
        <p:spPr/>
        <p:txBody>
          <a:bodyPr/>
          <a:lstStyle>
            <a:lvl1pPr>
              <a:defRPr/>
            </a:lvl1pPr>
          </a:lstStyle>
          <a:p>
            <a:pPr>
              <a:defRPr/>
            </a:pPr>
            <a:fld id="{6A32EC11-F2E3-4F03-8726-4C4D2A36C6A7}" type="slidenum">
              <a:rPr lang="da-DK"/>
              <a:pPr>
                <a:defRPr/>
              </a:pPr>
              <a:t>‹#›</a:t>
            </a:fld>
            <a:endParaRPr lang="da-DK"/>
          </a:p>
        </p:txBody>
      </p:sp>
    </p:spTree>
    <p:extLst>
      <p:ext uri="{BB962C8B-B14F-4D97-AF65-F5344CB8AC3E}">
        <p14:creationId xmlns:p14="http://schemas.microsoft.com/office/powerpoint/2010/main" val="3863904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 i masteren</a:t>
            </a:r>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3"/>
          <p:cNvSpPr>
            <a:spLocks noGrp="1"/>
          </p:cNvSpPr>
          <p:nvPr>
            <p:ph type="dt" sz="half" idx="10"/>
          </p:nvPr>
        </p:nvSpPr>
        <p:spPr/>
        <p:txBody>
          <a:bodyPr/>
          <a:lstStyle>
            <a:lvl1pPr>
              <a:defRPr/>
            </a:lvl1pPr>
          </a:lstStyle>
          <a:p>
            <a:pPr>
              <a:defRPr/>
            </a:pPr>
            <a:fld id="{05EE2B98-74B3-45F9-8FB8-B9475BDA3A71}" type="datetimeFigureOut">
              <a:rPr lang="da-DK"/>
              <a:pPr>
                <a:defRPr/>
              </a:pPr>
              <a:t>09.05.2022</a:t>
            </a:fld>
            <a:endParaRPr lang="da-DK" dirty="0"/>
          </a:p>
        </p:txBody>
      </p:sp>
      <p:sp>
        <p:nvSpPr>
          <p:cNvPr id="6" name="Pladsholder til sidefod 4"/>
          <p:cNvSpPr>
            <a:spLocks noGrp="1"/>
          </p:cNvSpPr>
          <p:nvPr>
            <p:ph type="ftr" sz="quarter" idx="11"/>
          </p:nvPr>
        </p:nvSpPr>
        <p:spPr/>
        <p:txBody>
          <a:bodyPr/>
          <a:lstStyle>
            <a:lvl1pPr>
              <a:defRPr/>
            </a:lvl1pPr>
          </a:lstStyle>
          <a:p>
            <a:pPr>
              <a:defRPr/>
            </a:pPr>
            <a:endParaRPr lang="da-DK"/>
          </a:p>
        </p:txBody>
      </p:sp>
      <p:sp>
        <p:nvSpPr>
          <p:cNvPr id="7" name="Pladsholder til diasnummer 5"/>
          <p:cNvSpPr>
            <a:spLocks noGrp="1"/>
          </p:cNvSpPr>
          <p:nvPr>
            <p:ph type="sldNum" sz="quarter" idx="12"/>
          </p:nvPr>
        </p:nvSpPr>
        <p:spPr/>
        <p:txBody>
          <a:bodyPr/>
          <a:lstStyle>
            <a:lvl1pPr>
              <a:defRPr/>
            </a:lvl1pPr>
          </a:lstStyle>
          <a:p>
            <a:pPr>
              <a:defRPr/>
            </a:pPr>
            <a:fld id="{0D6341B8-637E-4394-8CE7-D6664D452057}" type="slidenum">
              <a:rPr lang="da-DK"/>
              <a:pPr>
                <a:defRPr/>
              </a:pPr>
              <a:t>‹#›</a:t>
            </a:fld>
            <a:endParaRPr lang="da-DK"/>
          </a:p>
        </p:txBody>
      </p:sp>
    </p:spTree>
    <p:extLst>
      <p:ext uri="{BB962C8B-B14F-4D97-AF65-F5344CB8AC3E}">
        <p14:creationId xmlns:p14="http://schemas.microsoft.com/office/powerpoint/2010/main" val="5596550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a:t>Klik for at redigere titeltypografi i masteren</a:t>
            </a:r>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typografi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typografi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3"/>
          <p:cNvSpPr>
            <a:spLocks noGrp="1"/>
          </p:cNvSpPr>
          <p:nvPr>
            <p:ph type="dt" sz="half" idx="10"/>
          </p:nvPr>
        </p:nvSpPr>
        <p:spPr/>
        <p:txBody>
          <a:bodyPr/>
          <a:lstStyle>
            <a:lvl1pPr>
              <a:defRPr/>
            </a:lvl1pPr>
          </a:lstStyle>
          <a:p>
            <a:pPr>
              <a:defRPr/>
            </a:pPr>
            <a:fld id="{55769A08-F197-4B54-839F-DA2A3114076D}" type="datetimeFigureOut">
              <a:rPr lang="da-DK"/>
              <a:pPr>
                <a:defRPr/>
              </a:pPr>
              <a:t>09.05.2022</a:t>
            </a:fld>
            <a:endParaRPr lang="da-DK" dirty="0"/>
          </a:p>
        </p:txBody>
      </p:sp>
      <p:sp>
        <p:nvSpPr>
          <p:cNvPr id="8" name="Pladsholder til sidefod 4"/>
          <p:cNvSpPr>
            <a:spLocks noGrp="1"/>
          </p:cNvSpPr>
          <p:nvPr>
            <p:ph type="ftr" sz="quarter" idx="11"/>
          </p:nvPr>
        </p:nvSpPr>
        <p:spPr/>
        <p:txBody>
          <a:bodyPr/>
          <a:lstStyle>
            <a:lvl1pPr>
              <a:defRPr/>
            </a:lvl1pPr>
          </a:lstStyle>
          <a:p>
            <a:pPr>
              <a:defRPr/>
            </a:pPr>
            <a:endParaRPr lang="da-DK"/>
          </a:p>
        </p:txBody>
      </p:sp>
      <p:sp>
        <p:nvSpPr>
          <p:cNvPr id="9" name="Pladsholder til diasnummer 5"/>
          <p:cNvSpPr>
            <a:spLocks noGrp="1"/>
          </p:cNvSpPr>
          <p:nvPr>
            <p:ph type="sldNum" sz="quarter" idx="12"/>
          </p:nvPr>
        </p:nvSpPr>
        <p:spPr/>
        <p:txBody>
          <a:bodyPr/>
          <a:lstStyle>
            <a:lvl1pPr>
              <a:defRPr/>
            </a:lvl1pPr>
          </a:lstStyle>
          <a:p>
            <a:pPr>
              <a:defRPr/>
            </a:pPr>
            <a:fld id="{53E98BA8-3712-4ECA-B6A6-DDEC51C151B9}" type="slidenum">
              <a:rPr lang="da-DK"/>
              <a:pPr>
                <a:defRPr/>
              </a:pPr>
              <a:t>‹#›</a:t>
            </a:fld>
            <a:endParaRPr lang="da-DK"/>
          </a:p>
        </p:txBody>
      </p:sp>
    </p:spTree>
    <p:extLst>
      <p:ext uri="{BB962C8B-B14F-4D97-AF65-F5344CB8AC3E}">
        <p14:creationId xmlns:p14="http://schemas.microsoft.com/office/powerpoint/2010/main" val="2819919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 i masteren</a:t>
            </a:r>
          </a:p>
        </p:txBody>
      </p:sp>
      <p:sp>
        <p:nvSpPr>
          <p:cNvPr id="3" name="Pladsholder til dato 3"/>
          <p:cNvSpPr>
            <a:spLocks noGrp="1"/>
          </p:cNvSpPr>
          <p:nvPr>
            <p:ph type="dt" sz="half" idx="10"/>
          </p:nvPr>
        </p:nvSpPr>
        <p:spPr/>
        <p:txBody>
          <a:bodyPr/>
          <a:lstStyle>
            <a:lvl1pPr>
              <a:defRPr/>
            </a:lvl1pPr>
          </a:lstStyle>
          <a:p>
            <a:pPr>
              <a:defRPr/>
            </a:pPr>
            <a:fld id="{EE2CC416-8AD1-41B9-85EA-23F10FB6EC9B}" type="datetimeFigureOut">
              <a:rPr lang="da-DK"/>
              <a:pPr>
                <a:defRPr/>
              </a:pPr>
              <a:t>09.05.2022</a:t>
            </a:fld>
            <a:endParaRPr lang="da-DK" dirty="0"/>
          </a:p>
        </p:txBody>
      </p:sp>
      <p:sp>
        <p:nvSpPr>
          <p:cNvPr id="4" name="Pladsholder til sidefod 4"/>
          <p:cNvSpPr>
            <a:spLocks noGrp="1"/>
          </p:cNvSpPr>
          <p:nvPr>
            <p:ph type="ftr" sz="quarter" idx="11"/>
          </p:nvPr>
        </p:nvSpPr>
        <p:spPr/>
        <p:txBody>
          <a:bodyPr/>
          <a:lstStyle>
            <a:lvl1pPr>
              <a:defRPr/>
            </a:lvl1pPr>
          </a:lstStyle>
          <a:p>
            <a:pPr>
              <a:defRPr/>
            </a:pPr>
            <a:endParaRPr lang="da-DK"/>
          </a:p>
        </p:txBody>
      </p:sp>
      <p:sp>
        <p:nvSpPr>
          <p:cNvPr id="5" name="Pladsholder til diasnummer 5"/>
          <p:cNvSpPr>
            <a:spLocks noGrp="1"/>
          </p:cNvSpPr>
          <p:nvPr>
            <p:ph type="sldNum" sz="quarter" idx="12"/>
          </p:nvPr>
        </p:nvSpPr>
        <p:spPr/>
        <p:txBody>
          <a:bodyPr/>
          <a:lstStyle>
            <a:lvl1pPr>
              <a:defRPr/>
            </a:lvl1pPr>
          </a:lstStyle>
          <a:p>
            <a:pPr>
              <a:defRPr/>
            </a:pPr>
            <a:fld id="{EB8EBFC7-4F91-47F3-97F1-940949BAC4C3}" type="slidenum">
              <a:rPr lang="da-DK"/>
              <a:pPr>
                <a:defRPr/>
              </a:pPr>
              <a:t>‹#›</a:t>
            </a:fld>
            <a:endParaRPr lang="da-DK"/>
          </a:p>
        </p:txBody>
      </p:sp>
    </p:spTree>
    <p:extLst>
      <p:ext uri="{BB962C8B-B14F-4D97-AF65-F5344CB8AC3E}">
        <p14:creationId xmlns:p14="http://schemas.microsoft.com/office/powerpoint/2010/main" val="1738410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3"/>
          <p:cNvSpPr>
            <a:spLocks noGrp="1"/>
          </p:cNvSpPr>
          <p:nvPr>
            <p:ph type="dt" sz="half" idx="10"/>
          </p:nvPr>
        </p:nvSpPr>
        <p:spPr/>
        <p:txBody>
          <a:bodyPr/>
          <a:lstStyle>
            <a:lvl1pPr>
              <a:defRPr/>
            </a:lvl1pPr>
          </a:lstStyle>
          <a:p>
            <a:pPr>
              <a:defRPr/>
            </a:pPr>
            <a:fld id="{D6EB989A-B387-4725-82DF-5D120D149011}" type="datetimeFigureOut">
              <a:rPr lang="da-DK"/>
              <a:pPr>
                <a:defRPr/>
              </a:pPr>
              <a:t>09.05.2022</a:t>
            </a:fld>
            <a:endParaRPr lang="da-DK" dirty="0"/>
          </a:p>
        </p:txBody>
      </p:sp>
      <p:sp>
        <p:nvSpPr>
          <p:cNvPr id="3" name="Pladsholder til sidefod 4"/>
          <p:cNvSpPr>
            <a:spLocks noGrp="1"/>
          </p:cNvSpPr>
          <p:nvPr>
            <p:ph type="ftr" sz="quarter" idx="11"/>
          </p:nvPr>
        </p:nvSpPr>
        <p:spPr/>
        <p:txBody>
          <a:bodyPr/>
          <a:lstStyle>
            <a:lvl1pPr>
              <a:defRPr/>
            </a:lvl1pPr>
          </a:lstStyle>
          <a:p>
            <a:pPr>
              <a:defRPr/>
            </a:pPr>
            <a:endParaRPr lang="da-DK"/>
          </a:p>
        </p:txBody>
      </p:sp>
      <p:sp>
        <p:nvSpPr>
          <p:cNvPr id="4" name="Pladsholder til diasnummer 5"/>
          <p:cNvSpPr>
            <a:spLocks noGrp="1"/>
          </p:cNvSpPr>
          <p:nvPr>
            <p:ph type="sldNum" sz="quarter" idx="12"/>
          </p:nvPr>
        </p:nvSpPr>
        <p:spPr/>
        <p:txBody>
          <a:bodyPr/>
          <a:lstStyle>
            <a:lvl1pPr>
              <a:defRPr/>
            </a:lvl1pPr>
          </a:lstStyle>
          <a:p>
            <a:pPr>
              <a:defRPr/>
            </a:pPr>
            <a:fld id="{19CE7FD7-2F20-4CDF-A8F0-BAF3C40A47F4}" type="slidenum">
              <a:rPr lang="da-DK"/>
              <a:pPr>
                <a:defRPr/>
              </a:pPr>
              <a:t>‹#›</a:t>
            </a:fld>
            <a:endParaRPr lang="da-DK"/>
          </a:p>
        </p:txBody>
      </p:sp>
    </p:spTree>
    <p:extLst>
      <p:ext uri="{BB962C8B-B14F-4D97-AF65-F5344CB8AC3E}">
        <p14:creationId xmlns:p14="http://schemas.microsoft.com/office/powerpoint/2010/main" val="62852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a:t>Klik for at redigere titeltypografi i masteren</a:t>
            </a:r>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typografi i masteren</a:t>
            </a:r>
          </a:p>
        </p:txBody>
      </p:sp>
      <p:sp>
        <p:nvSpPr>
          <p:cNvPr id="5" name="Pladsholder til dato 3"/>
          <p:cNvSpPr>
            <a:spLocks noGrp="1"/>
          </p:cNvSpPr>
          <p:nvPr>
            <p:ph type="dt" sz="half" idx="10"/>
          </p:nvPr>
        </p:nvSpPr>
        <p:spPr/>
        <p:txBody>
          <a:bodyPr/>
          <a:lstStyle>
            <a:lvl1pPr>
              <a:defRPr/>
            </a:lvl1pPr>
          </a:lstStyle>
          <a:p>
            <a:pPr>
              <a:defRPr/>
            </a:pPr>
            <a:fld id="{CB373E56-4960-4A27-97EA-BB0E6137A25A}" type="datetimeFigureOut">
              <a:rPr lang="da-DK"/>
              <a:pPr>
                <a:defRPr/>
              </a:pPr>
              <a:t>09.05.2022</a:t>
            </a:fld>
            <a:endParaRPr lang="da-DK" dirty="0"/>
          </a:p>
        </p:txBody>
      </p:sp>
      <p:sp>
        <p:nvSpPr>
          <p:cNvPr id="6" name="Pladsholder til sidefod 4"/>
          <p:cNvSpPr>
            <a:spLocks noGrp="1"/>
          </p:cNvSpPr>
          <p:nvPr>
            <p:ph type="ftr" sz="quarter" idx="11"/>
          </p:nvPr>
        </p:nvSpPr>
        <p:spPr/>
        <p:txBody>
          <a:bodyPr/>
          <a:lstStyle>
            <a:lvl1pPr>
              <a:defRPr/>
            </a:lvl1pPr>
          </a:lstStyle>
          <a:p>
            <a:pPr>
              <a:defRPr/>
            </a:pPr>
            <a:endParaRPr lang="da-DK"/>
          </a:p>
        </p:txBody>
      </p:sp>
      <p:sp>
        <p:nvSpPr>
          <p:cNvPr id="7" name="Pladsholder til diasnummer 5"/>
          <p:cNvSpPr>
            <a:spLocks noGrp="1"/>
          </p:cNvSpPr>
          <p:nvPr>
            <p:ph type="sldNum" sz="quarter" idx="12"/>
          </p:nvPr>
        </p:nvSpPr>
        <p:spPr/>
        <p:txBody>
          <a:bodyPr/>
          <a:lstStyle>
            <a:lvl1pPr>
              <a:defRPr/>
            </a:lvl1pPr>
          </a:lstStyle>
          <a:p>
            <a:pPr>
              <a:defRPr/>
            </a:pPr>
            <a:fld id="{FF577FE1-BD12-4DA0-8CAA-9590ADC89844}" type="slidenum">
              <a:rPr lang="da-DK"/>
              <a:pPr>
                <a:defRPr/>
              </a:pPr>
              <a:t>‹#›</a:t>
            </a:fld>
            <a:endParaRPr lang="da-DK"/>
          </a:p>
        </p:txBody>
      </p:sp>
    </p:spTree>
    <p:extLst>
      <p:ext uri="{BB962C8B-B14F-4D97-AF65-F5344CB8AC3E}">
        <p14:creationId xmlns:p14="http://schemas.microsoft.com/office/powerpoint/2010/main" val="1596718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a:t>Klik for at redigere titeltypografi i masteren</a:t>
            </a:r>
          </a:p>
        </p:txBody>
      </p:sp>
      <p:sp>
        <p:nvSpPr>
          <p:cNvPr id="3" name="Pladsholder til billed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a-DK" noProof="0"/>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typografi i masteren</a:t>
            </a:r>
          </a:p>
        </p:txBody>
      </p:sp>
      <p:sp>
        <p:nvSpPr>
          <p:cNvPr id="5" name="Pladsholder til dato 3"/>
          <p:cNvSpPr>
            <a:spLocks noGrp="1"/>
          </p:cNvSpPr>
          <p:nvPr>
            <p:ph type="dt" sz="half" idx="10"/>
          </p:nvPr>
        </p:nvSpPr>
        <p:spPr/>
        <p:txBody>
          <a:bodyPr/>
          <a:lstStyle>
            <a:lvl1pPr>
              <a:defRPr/>
            </a:lvl1pPr>
          </a:lstStyle>
          <a:p>
            <a:pPr>
              <a:defRPr/>
            </a:pPr>
            <a:fld id="{F034A6DE-EDD5-401C-83B3-C0E021A28C1F}" type="datetimeFigureOut">
              <a:rPr lang="da-DK"/>
              <a:pPr>
                <a:defRPr/>
              </a:pPr>
              <a:t>09.05.2022</a:t>
            </a:fld>
            <a:endParaRPr lang="da-DK" dirty="0"/>
          </a:p>
        </p:txBody>
      </p:sp>
      <p:sp>
        <p:nvSpPr>
          <p:cNvPr id="6" name="Pladsholder til sidefod 4"/>
          <p:cNvSpPr>
            <a:spLocks noGrp="1"/>
          </p:cNvSpPr>
          <p:nvPr>
            <p:ph type="ftr" sz="quarter" idx="11"/>
          </p:nvPr>
        </p:nvSpPr>
        <p:spPr/>
        <p:txBody>
          <a:bodyPr/>
          <a:lstStyle>
            <a:lvl1pPr>
              <a:defRPr/>
            </a:lvl1pPr>
          </a:lstStyle>
          <a:p>
            <a:pPr>
              <a:defRPr/>
            </a:pPr>
            <a:endParaRPr lang="da-DK"/>
          </a:p>
        </p:txBody>
      </p:sp>
      <p:sp>
        <p:nvSpPr>
          <p:cNvPr id="7" name="Pladsholder til diasnummer 5"/>
          <p:cNvSpPr>
            <a:spLocks noGrp="1"/>
          </p:cNvSpPr>
          <p:nvPr>
            <p:ph type="sldNum" sz="quarter" idx="12"/>
          </p:nvPr>
        </p:nvSpPr>
        <p:spPr/>
        <p:txBody>
          <a:bodyPr/>
          <a:lstStyle>
            <a:lvl1pPr>
              <a:defRPr/>
            </a:lvl1pPr>
          </a:lstStyle>
          <a:p>
            <a:pPr>
              <a:defRPr/>
            </a:pPr>
            <a:fld id="{4404E25E-AC9E-4AC1-A704-0EDD046D3583}" type="slidenum">
              <a:rPr lang="da-DK"/>
              <a:pPr>
                <a:defRPr/>
              </a:pPr>
              <a:t>‹#›</a:t>
            </a:fld>
            <a:endParaRPr lang="da-DK"/>
          </a:p>
        </p:txBody>
      </p:sp>
    </p:spTree>
    <p:extLst>
      <p:ext uri="{BB962C8B-B14F-4D97-AF65-F5344CB8AC3E}">
        <p14:creationId xmlns:p14="http://schemas.microsoft.com/office/powerpoint/2010/main" val="4232496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8" name="Pladsholder til titel 1"/>
          <p:cNvSpPr>
            <a:spLocks noGrp="1"/>
          </p:cNvSpPr>
          <p:nvPr>
            <p:ph type="title"/>
          </p:nvPr>
        </p:nvSpPr>
        <p:spPr bwMode="auto">
          <a:xfrm>
            <a:off x="457200" y="1203325"/>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a-DK" altLang="da-DK"/>
              <a:t>Klik for at redigere titeltypografi i masteren</a:t>
            </a:r>
          </a:p>
        </p:txBody>
      </p:sp>
      <p:sp>
        <p:nvSpPr>
          <p:cNvPr id="1029" name="Pladsholder til tekst 2"/>
          <p:cNvSpPr>
            <a:spLocks noGrp="1"/>
          </p:cNvSpPr>
          <p:nvPr>
            <p:ph type="body" idx="1"/>
          </p:nvPr>
        </p:nvSpPr>
        <p:spPr bwMode="auto">
          <a:xfrm>
            <a:off x="457200" y="2528888"/>
            <a:ext cx="8229600" cy="3257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a-DK" altLang="da-DK" dirty="0"/>
              <a:t>Klik for at redigere typografi i masteren</a:t>
            </a:r>
          </a:p>
          <a:p>
            <a:pPr lvl="1"/>
            <a:r>
              <a:rPr lang="da-DK" altLang="da-DK" dirty="0"/>
              <a:t>Andet niveau</a:t>
            </a:r>
          </a:p>
          <a:p>
            <a:pPr lvl="2"/>
            <a:r>
              <a:rPr lang="da-DK" altLang="da-DK" dirty="0"/>
              <a:t>Tredje niveau</a:t>
            </a:r>
          </a:p>
          <a:p>
            <a:pPr lvl="3"/>
            <a:r>
              <a:rPr lang="da-DK" altLang="da-DK" dirty="0"/>
              <a:t>Fjerde niveau</a:t>
            </a:r>
          </a:p>
          <a:p>
            <a:pPr lvl="4"/>
            <a:r>
              <a:rPr lang="da-DK" altLang="da-DK" dirty="0"/>
              <a:t>Femte niveau</a:t>
            </a:r>
          </a:p>
        </p:txBody>
      </p:sp>
      <p:sp>
        <p:nvSpPr>
          <p:cNvPr id="4" name="Pladsholder til dato 3"/>
          <p:cNvSpPr>
            <a:spLocks noGrp="1"/>
          </p:cNvSpPr>
          <p:nvPr>
            <p:ph type="dt" sz="half" idx="2"/>
          </p:nvPr>
        </p:nvSpPr>
        <p:spPr>
          <a:xfrm>
            <a:off x="457200" y="6492875"/>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8A8D2973-2419-4E8B-8693-BB2315C73D06}" type="datetimeFigureOut">
              <a:rPr lang="da-DK"/>
              <a:pPr>
                <a:defRPr/>
              </a:pPr>
              <a:t>09.05.2022</a:t>
            </a:fld>
            <a:endParaRPr lang="da-DK" dirty="0"/>
          </a:p>
        </p:txBody>
      </p:sp>
      <p:sp>
        <p:nvSpPr>
          <p:cNvPr id="5" name="Pladsholder til sidefod 4"/>
          <p:cNvSpPr>
            <a:spLocks noGrp="1"/>
          </p:cNvSpPr>
          <p:nvPr>
            <p:ph type="ftr" sz="quarter" idx="3"/>
          </p:nvPr>
        </p:nvSpPr>
        <p:spPr>
          <a:xfrm>
            <a:off x="3276600" y="6021388"/>
            <a:ext cx="28956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cs typeface="+mn-cs"/>
              </a:defRPr>
            </a:lvl1pPr>
          </a:lstStyle>
          <a:p>
            <a:pPr>
              <a:defRPr/>
            </a:pPr>
            <a:endParaRPr lang="da-DK"/>
          </a:p>
        </p:txBody>
      </p:sp>
      <p:sp>
        <p:nvSpPr>
          <p:cNvPr id="6" name="Pladsholder til diasnummer 5"/>
          <p:cNvSpPr>
            <a:spLocks noGrp="1"/>
          </p:cNvSpPr>
          <p:nvPr>
            <p:ph type="sldNum" sz="quarter" idx="4"/>
          </p:nvPr>
        </p:nvSpPr>
        <p:spPr>
          <a:xfrm>
            <a:off x="6553200" y="6492875"/>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E16E907E-BCDB-4856-B1F5-C2D75060CD2A}" type="slidenum">
              <a:rPr lang="da-DK"/>
              <a:pPr>
                <a:defRPr/>
              </a:pPr>
              <a:t>‹#›</a:t>
            </a:fld>
            <a:endParaRPr lang="da-DK"/>
          </a:p>
        </p:txBody>
      </p:sp>
      <p:pic>
        <p:nvPicPr>
          <p:cNvPr id="1033" name="Picture 2"/>
          <p:cNvPicPr>
            <a:picLocks noChangeAspect="1" noChangeArrowheads="1"/>
          </p:cNvPicPr>
          <p:nvPr userDrawn="1"/>
        </p:nvPicPr>
        <p:blipFill>
          <a:blip r:embed="rId16" cstate="screen">
            <a:extLst>
              <a:ext uri="{28A0092B-C50C-407E-A947-70E740481C1C}">
                <a14:useLocalDpi xmlns:a14="http://schemas.microsoft.com/office/drawing/2010/main"/>
              </a:ext>
            </a:extLst>
          </a:blip>
          <a:stretch>
            <a:fillRect/>
          </a:stretch>
        </p:blipFill>
        <p:spPr bwMode="auto">
          <a:xfrm>
            <a:off x="6143625" y="175826"/>
            <a:ext cx="2709863" cy="5055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71"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2" r:id="rId12"/>
    <p:sldLayoutId id="2147483673" r:id="rId13"/>
    <p:sldLayoutId id="2147483674" r:id="rId14"/>
  </p:sldLayoutIdLst>
  <p:txStyles>
    <p:titleStyle>
      <a:lvl1pPr algn="l" rtl="0" eaLnBrk="0" fontAlgn="base" hangingPunct="0">
        <a:spcBef>
          <a:spcPct val="0"/>
        </a:spcBef>
        <a:spcAft>
          <a:spcPct val="0"/>
        </a:spcAft>
        <a:defRPr sz="4400" b="1" kern="1200">
          <a:solidFill>
            <a:schemeClr val="tx1"/>
          </a:solidFill>
          <a:latin typeface="Trebuchet MS" pitchFamily="34" charset="0"/>
          <a:ea typeface="+mj-ea"/>
          <a:cs typeface="+mj-cs"/>
        </a:defRPr>
      </a:lvl1pPr>
      <a:lvl2pPr algn="l" rtl="0" eaLnBrk="0" fontAlgn="base" hangingPunct="0">
        <a:spcBef>
          <a:spcPct val="0"/>
        </a:spcBef>
        <a:spcAft>
          <a:spcPct val="0"/>
        </a:spcAft>
        <a:defRPr sz="4400" b="1">
          <a:solidFill>
            <a:schemeClr val="tx1"/>
          </a:solidFill>
          <a:latin typeface="Trebuchet MS" pitchFamily="34" charset="0"/>
        </a:defRPr>
      </a:lvl2pPr>
      <a:lvl3pPr algn="l" rtl="0" eaLnBrk="0" fontAlgn="base" hangingPunct="0">
        <a:spcBef>
          <a:spcPct val="0"/>
        </a:spcBef>
        <a:spcAft>
          <a:spcPct val="0"/>
        </a:spcAft>
        <a:defRPr sz="4400" b="1">
          <a:solidFill>
            <a:schemeClr val="tx1"/>
          </a:solidFill>
          <a:latin typeface="Trebuchet MS" pitchFamily="34" charset="0"/>
        </a:defRPr>
      </a:lvl3pPr>
      <a:lvl4pPr algn="l" rtl="0" eaLnBrk="0" fontAlgn="base" hangingPunct="0">
        <a:spcBef>
          <a:spcPct val="0"/>
        </a:spcBef>
        <a:spcAft>
          <a:spcPct val="0"/>
        </a:spcAft>
        <a:defRPr sz="4400" b="1">
          <a:solidFill>
            <a:schemeClr val="tx1"/>
          </a:solidFill>
          <a:latin typeface="Trebuchet MS" pitchFamily="34" charset="0"/>
        </a:defRPr>
      </a:lvl4pPr>
      <a:lvl5pPr algn="l" rtl="0" eaLnBrk="0" fontAlgn="base" hangingPunct="0">
        <a:spcBef>
          <a:spcPct val="0"/>
        </a:spcBef>
        <a:spcAft>
          <a:spcPct val="0"/>
        </a:spcAft>
        <a:defRPr sz="4400" b="1">
          <a:solidFill>
            <a:schemeClr val="tx1"/>
          </a:solidFill>
          <a:latin typeface="Trebuchet MS" pitchFamily="34" charset="0"/>
        </a:defRPr>
      </a:lvl5pPr>
      <a:lvl6pPr marL="457200" algn="l" rtl="0" fontAlgn="base">
        <a:spcBef>
          <a:spcPct val="0"/>
        </a:spcBef>
        <a:spcAft>
          <a:spcPct val="0"/>
        </a:spcAft>
        <a:defRPr sz="4400">
          <a:solidFill>
            <a:schemeClr val="tx1"/>
          </a:solidFill>
          <a:latin typeface="Trebuchet MS" pitchFamily="34" charset="0"/>
        </a:defRPr>
      </a:lvl6pPr>
      <a:lvl7pPr marL="914400" algn="l" rtl="0" fontAlgn="base">
        <a:spcBef>
          <a:spcPct val="0"/>
        </a:spcBef>
        <a:spcAft>
          <a:spcPct val="0"/>
        </a:spcAft>
        <a:defRPr sz="4400">
          <a:solidFill>
            <a:schemeClr val="tx1"/>
          </a:solidFill>
          <a:latin typeface="Trebuchet MS" pitchFamily="34" charset="0"/>
        </a:defRPr>
      </a:lvl7pPr>
      <a:lvl8pPr marL="1371600" algn="l" rtl="0" fontAlgn="base">
        <a:spcBef>
          <a:spcPct val="0"/>
        </a:spcBef>
        <a:spcAft>
          <a:spcPct val="0"/>
        </a:spcAft>
        <a:defRPr sz="4400">
          <a:solidFill>
            <a:schemeClr val="tx1"/>
          </a:solidFill>
          <a:latin typeface="Trebuchet MS" pitchFamily="34" charset="0"/>
        </a:defRPr>
      </a:lvl8pPr>
      <a:lvl9pPr marL="1828800" algn="l" rtl="0" fontAlgn="base">
        <a:spcBef>
          <a:spcPct val="0"/>
        </a:spcBef>
        <a:spcAft>
          <a:spcPct val="0"/>
        </a:spcAft>
        <a:defRPr sz="4400">
          <a:solidFill>
            <a:schemeClr val="tx1"/>
          </a:solidFill>
          <a:latin typeface="Trebuchet MS"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595959"/>
          </a:solidFill>
          <a:latin typeface="Trebuchet MS" pitchFamily="34" charset="0"/>
          <a:ea typeface="Tahoma" pitchFamily="34" charset="0"/>
          <a:cs typeface="Tahoma" pitchFamily="34" charset="0"/>
        </a:defRPr>
      </a:lvl1pPr>
      <a:lvl2pPr marL="742950" indent="-285750" algn="l" rtl="0" eaLnBrk="0" fontAlgn="base" hangingPunct="0">
        <a:spcBef>
          <a:spcPct val="20000"/>
        </a:spcBef>
        <a:spcAft>
          <a:spcPct val="0"/>
        </a:spcAft>
        <a:buFont typeface="Arial" charset="0"/>
        <a:buChar char="–"/>
        <a:defRPr sz="2800" kern="1200">
          <a:solidFill>
            <a:srgbClr val="595959"/>
          </a:solidFill>
          <a:latin typeface="Trebuchet MS" pitchFamily="34" charset="0"/>
          <a:ea typeface="Tahoma" pitchFamily="34" charset="0"/>
          <a:cs typeface="Tahoma" pitchFamily="34" charset="0"/>
        </a:defRPr>
      </a:lvl2pPr>
      <a:lvl3pPr marL="1143000" indent="-228600" algn="l" rtl="0" eaLnBrk="0" fontAlgn="base" hangingPunct="0">
        <a:spcBef>
          <a:spcPct val="20000"/>
        </a:spcBef>
        <a:spcAft>
          <a:spcPct val="0"/>
        </a:spcAft>
        <a:buFont typeface="Arial" charset="0"/>
        <a:buChar char="•"/>
        <a:defRPr sz="2400" kern="1200">
          <a:solidFill>
            <a:srgbClr val="595959"/>
          </a:solidFill>
          <a:latin typeface="Trebuchet MS" pitchFamily="34" charset="0"/>
          <a:ea typeface="Tahoma" pitchFamily="34" charset="0"/>
          <a:cs typeface="Tahoma" pitchFamily="34" charset="0"/>
        </a:defRPr>
      </a:lvl3pPr>
      <a:lvl4pPr marL="1600200" indent="-228600" algn="l" rtl="0" eaLnBrk="0" fontAlgn="base" hangingPunct="0">
        <a:spcBef>
          <a:spcPct val="20000"/>
        </a:spcBef>
        <a:spcAft>
          <a:spcPct val="0"/>
        </a:spcAft>
        <a:buFont typeface="Arial" charset="0"/>
        <a:buChar char="–"/>
        <a:defRPr sz="2000" kern="1200">
          <a:solidFill>
            <a:srgbClr val="595959"/>
          </a:solidFill>
          <a:latin typeface="Trebuchet MS" pitchFamily="34" charset="0"/>
          <a:ea typeface="Tahoma" pitchFamily="34" charset="0"/>
          <a:cs typeface="Tahoma" pitchFamily="34" charset="0"/>
        </a:defRPr>
      </a:lvl4pPr>
      <a:lvl5pPr marL="2057400" indent="-228600" algn="l" rtl="0" eaLnBrk="0" fontAlgn="base" hangingPunct="0">
        <a:spcBef>
          <a:spcPct val="20000"/>
        </a:spcBef>
        <a:spcAft>
          <a:spcPct val="0"/>
        </a:spcAft>
        <a:buFont typeface="Arial" charset="0"/>
        <a:buChar char="»"/>
        <a:defRPr sz="2000" kern="1200">
          <a:solidFill>
            <a:srgbClr val="595959"/>
          </a:solidFill>
          <a:latin typeface="Trebuchet MS"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hyperlink" Target="https://byggeriogenergi.dk/energiloesninger/enfamiliehuse/tjeklister-til-bygningsgennemgang/tjeklister-boer-der-energirenoveres/"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byggeriogenergi.dk/energiloesninger/"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15.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3" Type="http://schemas.openxmlformats.org/officeDocument/2006/relationships/hyperlink" Target="https://www.byggeriogenergi.dk/film/klimaskaerm-praktiske-anvisninger/udvendig-efterisolering-af-skraavaeg/"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4.xml"/><Relationship Id="rId1" Type="http://schemas.openxmlformats.org/officeDocument/2006/relationships/slideLayout" Target="../slideLayouts/slideLayout12.xml"/><Relationship Id="rId4" Type="http://schemas.openxmlformats.org/officeDocument/2006/relationships/image" Target="../media/image15.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54.xml"/><Relationship Id="rId1" Type="http://schemas.openxmlformats.org/officeDocument/2006/relationships/slideLayout" Target="../slideLayouts/slideLayout13.xml"/><Relationship Id="rId6" Type="http://schemas.openxmlformats.org/officeDocument/2006/relationships/image" Target="../media/image70.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jpeg"/><Relationship Id="rId9" Type="http://schemas.openxmlformats.org/officeDocument/2006/relationships/image" Target="../media/image73.png"/></Relationships>
</file>

<file path=ppt/slides/_rels/slide5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5.xml"/><Relationship Id="rId1" Type="http://schemas.openxmlformats.org/officeDocument/2006/relationships/slideLayout" Target="../slideLayouts/slideLayout14.xml"/><Relationship Id="rId5" Type="http://schemas.openxmlformats.org/officeDocument/2006/relationships/image" Target="../media/image77.jpeg"/><Relationship Id="rId4" Type="http://schemas.openxmlformats.org/officeDocument/2006/relationships/image" Target="../media/image76.jpeg"/></Relationships>
</file>

<file path=ppt/slides/_rels/slide57.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78.jpeg"/><Relationship Id="rId7" Type="http://schemas.openxmlformats.org/officeDocument/2006/relationships/image" Target="../media/image72.png"/><Relationship Id="rId2" Type="http://schemas.openxmlformats.org/officeDocument/2006/relationships/notesSlide" Target="../notesSlides/notesSlide56.xml"/><Relationship Id="rId1" Type="http://schemas.openxmlformats.org/officeDocument/2006/relationships/slideLayout" Target="../slideLayouts/slideLayout13.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 Id="rId9" Type="http://schemas.openxmlformats.org/officeDocument/2006/relationships/image" Target="../media/image74.png"/></Relationships>
</file>

<file path=ppt/slides/_rels/slide5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7.xml"/><Relationship Id="rId1" Type="http://schemas.openxmlformats.org/officeDocument/2006/relationships/slideLayout" Target="../slideLayouts/slideLayout12.xml"/><Relationship Id="rId4" Type="http://schemas.openxmlformats.org/officeDocument/2006/relationships/image" Target="../media/image15.jpe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hyperlink" Target="http://www.sparenergi.be10.sbi.dk/"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6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0.xml"/><Relationship Id="rId1" Type="http://schemas.openxmlformats.org/officeDocument/2006/relationships/slideLayout" Target="../slideLayouts/slideLayout12.xml"/><Relationship Id="rId4" Type="http://schemas.openxmlformats.org/officeDocument/2006/relationships/image" Target="../media/image15.jpeg"/></Relationships>
</file>

<file path=ppt/slides/_rels/slide6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6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5.xml"/><Relationship Id="rId1" Type="http://schemas.openxmlformats.org/officeDocument/2006/relationships/slideLayout" Target="../slideLayouts/slideLayout12.xml"/><Relationship Id="rId5" Type="http://schemas.openxmlformats.org/officeDocument/2006/relationships/image" Target="../media/image97.png"/><Relationship Id="rId4" Type="http://schemas.openxmlformats.org/officeDocument/2006/relationships/image" Target="../media/image96.png"/></Relationships>
</file>

<file path=ppt/slides/_rels/slide7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s://byggeriogenergi.dk/media/1693/utaetheder.pdf" TargetMode="External"/><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82.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8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85.xml.rels><?xml version="1.0" encoding="UTF-8" standalone="yes"?>
<Relationships xmlns="http://schemas.openxmlformats.org/package/2006/relationships"><Relationship Id="rId3" Type="http://schemas.openxmlformats.org/officeDocument/2006/relationships/hyperlink" Target="http://www.byggeriogenergi.dk/_root/media/47648_Dampspaerre.pdf" TargetMode="External"/><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8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86.xml"/><Relationship Id="rId1" Type="http://schemas.openxmlformats.org/officeDocument/2006/relationships/slideLayout" Target="../slideLayouts/slideLayout2.xml"/><Relationship Id="rId5" Type="http://schemas.openxmlformats.org/officeDocument/2006/relationships/image" Target="../media/image111.png"/><Relationship Id="rId4" Type="http://schemas.openxmlformats.org/officeDocument/2006/relationships/image" Target="../media/image110.png"/></Relationships>
</file>

<file path=ppt/slides/_rels/slide8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8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boks 3"/>
          <p:cNvSpPr txBox="1"/>
          <p:nvPr/>
        </p:nvSpPr>
        <p:spPr>
          <a:xfrm>
            <a:off x="467544" y="2276872"/>
            <a:ext cx="8280920" cy="2523896"/>
          </a:xfrm>
          <a:prstGeom prst="rect">
            <a:avLst/>
          </a:prstGeom>
          <a:noFill/>
        </p:spPr>
        <p:txBody>
          <a:bodyPr wrap="square" rtlCol="0">
            <a:spAutoFit/>
          </a:bodyPr>
          <a:lstStyle/>
          <a:p>
            <a:pPr algn="ctr" fontAlgn="auto">
              <a:lnSpc>
                <a:spcPct val="114000"/>
              </a:lnSpc>
              <a:spcBef>
                <a:spcPct val="20000"/>
              </a:spcBef>
              <a:spcAft>
                <a:spcPts val="0"/>
              </a:spcAft>
              <a:defRPr/>
            </a:pPr>
            <a:r>
              <a:rPr lang="da-DK" sz="5400" dirty="0">
                <a:solidFill>
                  <a:schemeClr val="tx1">
                    <a:tint val="75000"/>
                  </a:schemeClr>
                </a:solidFill>
                <a:latin typeface="Trebuchet MS" pitchFamily="34" charset="0"/>
                <a:ea typeface="Tahoma" pitchFamily="34" charset="0"/>
                <a:cs typeface="Tahoma" pitchFamily="34" charset="0"/>
              </a:rPr>
              <a:t>Besparelsesmuligheder i klimaskærmen</a:t>
            </a:r>
          </a:p>
          <a:p>
            <a:pPr algn="ctr" fontAlgn="auto">
              <a:lnSpc>
                <a:spcPct val="114000"/>
              </a:lnSpc>
              <a:spcBef>
                <a:spcPct val="20000"/>
              </a:spcBef>
              <a:spcAft>
                <a:spcPts val="0"/>
              </a:spcAft>
              <a:defRPr/>
            </a:pPr>
            <a:r>
              <a:rPr lang="da-DK" sz="2800" dirty="0">
                <a:solidFill>
                  <a:schemeClr val="tx1">
                    <a:tint val="75000"/>
                  </a:schemeClr>
                </a:solidFill>
                <a:latin typeface="Trebuchet MS" pitchFamily="34" charset="0"/>
                <a:ea typeface="Tahoma" pitchFamily="34" charset="0"/>
                <a:cs typeface="Tahoma" pitchFamily="34" charset="0"/>
              </a:rPr>
              <a:t>Energiløsninger</a:t>
            </a:r>
            <a:endParaRPr lang="da-DK"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43608" y="783411"/>
            <a:ext cx="6835775" cy="276999"/>
          </a:xfrm>
        </p:spPr>
        <p:txBody>
          <a:bodyPr/>
          <a:lstStyle/>
          <a:p>
            <a:r>
              <a:rPr lang="da-DK" sz="1800" dirty="0"/>
              <a:t>Bygningens energimæssige ydeevne</a:t>
            </a:r>
          </a:p>
        </p:txBody>
      </p:sp>
      <p:pic>
        <p:nvPicPr>
          <p:cNvPr id="2051" name="Billede 2"/>
          <p:cNvPicPr>
            <a:picLocks noChangeAspect="1" noChangeArrowheads="1"/>
          </p:cNvPicPr>
          <p:nvPr/>
        </p:nvPicPr>
        <p:blipFill>
          <a:blip r:embed="rId3"/>
          <a:srcRect/>
          <a:stretch>
            <a:fillRect/>
          </a:stretch>
        </p:blipFill>
        <p:spPr bwMode="auto">
          <a:xfrm>
            <a:off x="642910" y="1214422"/>
            <a:ext cx="8229344" cy="5027622"/>
          </a:xfrm>
          <a:prstGeom prst="rect">
            <a:avLst/>
          </a:prstGeom>
          <a:noFill/>
          <a:ln w="9525">
            <a:noFill/>
            <a:miter lim="800000"/>
            <a:headEnd/>
            <a:tailEnd/>
          </a:ln>
        </p:spPr>
      </p:pic>
      <p:sp>
        <p:nvSpPr>
          <p:cNvPr id="10" name="Rektangulær billedforklaring 9"/>
          <p:cNvSpPr/>
          <p:nvPr/>
        </p:nvSpPr>
        <p:spPr>
          <a:xfrm>
            <a:off x="6012160" y="5373216"/>
            <a:ext cx="720080" cy="855712"/>
          </a:xfrm>
          <a:prstGeom prst="wedgeRectCallout">
            <a:avLst>
              <a:gd name="adj1" fmla="val -5670"/>
              <a:gd name="adj2" fmla="val -55009"/>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BR  10</a:t>
            </a:r>
          </a:p>
        </p:txBody>
      </p:sp>
      <p:sp>
        <p:nvSpPr>
          <p:cNvPr id="11" name="Rektangulær billedforklaring 10"/>
          <p:cNvSpPr/>
          <p:nvPr/>
        </p:nvSpPr>
        <p:spPr>
          <a:xfrm>
            <a:off x="6876256" y="5373216"/>
            <a:ext cx="720080" cy="855712"/>
          </a:xfrm>
          <a:prstGeom prst="wedgeRectCallout">
            <a:avLst>
              <a:gd name="adj1" fmla="val -5670"/>
              <a:gd name="adj2" fmla="val -55009"/>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BR  15 og BR 20</a:t>
            </a:r>
          </a:p>
        </p:txBody>
      </p:sp>
      <p:sp>
        <p:nvSpPr>
          <p:cNvPr id="12" name="Rektangulær billedforklaring 11"/>
          <p:cNvSpPr/>
          <p:nvPr/>
        </p:nvSpPr>
        <p:spPr>
          <a:xfrm>
            <a:off x="7740352" y="5373216"/>
            <a:ext cx="720080" cy="855712"/>
          </a:xfrm>
          <a:prstGeom prst="wedgeRectCallout">
            <a:avLst>
              <a:gd name="adj1" fmla="val -5670"/>
              <a:gd name="adj2" fmla="val -55009"/>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BR  20</a:t>
            </a:r>
          </a:p>
        </p:txBody>
      </p:sp>
      <p:sp>
        <p:nvSpPr>
          <p:cNvPr id="4" name="Tekstboks 3"/>
          <p:cNvSpPr txBox="1"/>
          <p:nvPr/>
        </p:nvSpPr>
        <p:spPr>
          <a:xfrm>
            <a:off x="3923928" y="2358516"/>
            <a:ext cx="1944216" cy="1938992"/>
          </a:xfrm>
          <a:prstGeom prst="rect">
            <a:avLst/>
          </a:prstGeom>
          <a:noFill/>
        </p:spPr>
        <p:txBody>
          <a:bodyPr wrap="square" rtlCol="0">
            <a:spAutoFit/>
          </a:bodyPr>
          <a:lstStyle/>
          <a:p>
            <a:r>
              <a:rPr lang="da-DK" dirty="0"/>
              <a:t>BR10: 50 kWh/m2 plus 1600 kWh for hele bygningen</a:t>
            </a:r>
          </a:p>
        </p:txBody>
      </p:sp>
      <p:cxnSp>
        <p:nvCxnSpPr>
          <p:cNvPr id="6" name="Lige pilforbindelse 5"/>
          <p:cNvCxnSpPr/>
          <p:nvPr/>
        </p:nvCxnSpPr>
        <p:spPr>
          <a:xfrm>
            <a:off x="5580112" y="4214701"/>
            <a:ext cx="576064" cy="58245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Tekstboks 12"/>
          <p:cNvSpPr txBox="1"/>
          <p:nvPr/>
        </p:nvSpPr>
        <p:spPr>
          <a:xfrm>
            <a:off x="6048632" y="1988840"/>
            <a:ext cx="1944216" cy="1200329"/>
          </a:xfrm>
          <a:prstGeom prst="rect">
            <a:avLst/>
          </a:prstGeom>
          <a:noFill/>
        </p:spPr>
        <p:txBody>
          <a:bodyPr wrap="square" rtlCol="0">
            <a:spAutoFit/>
          </a:bodyPr>
          <a:lstStyle/>
          <a:p>
            <a:r>
              <a:rPr lang="da-DK" dirty="0"/>
              <a:t>BR15 og BR 20: 35 kWh/m2 plus 1100 kWh for hele bygningen</a:t>
            </a:r>
          </a:p>
        </p:txBody>
      </p:sp>
      <p:cxnSp>
        <p:nvCxnSpPr>
          <p:cNvPr id="9" name="Lige pilforbindelse 8"/>
          <p:cNvCxnSpPr/>
          <p:nvPr/>
        </p:nvCxnSpPr>
        <p:spPr>
          <a:xfrm>
            <a:off x="7112442" y="3789040"/>
            <a:ext cx="0" cy="11521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Tekstboks 14"/>
          <p:cNvSpPr txBox="1"/>
          <p:nvPr/>
        </p:nvSpPr>
        <p:spPr>
          <a:xfrm>
            <a:off x="7740351" y="3560683"/>
            <a:ext cx="1316131" cy="1200329"/>
          </a:xfrm>
          <a:prstGeom prst="rect">
            <a:avLst/>
          </a:prstGeom>
          <a:noFill/>
        </p:spPr>
        <p:txBody>
          <a:bodyPr wrap="square" rtlCol="0">
            <a:spAutoFit/>
          </a:bodyPr>
          <a:lstStyle/>
          <a:p>
            <a:r>
              <a:rPr lang="da-DK" dirty="0"/>
              <a:t>BR20: frivillig</a:t>
            </a:r>
          </a:p>
          <a:p>
            <a:r>
              <a:rPr lang="da-DK" dirty="0"/>
              <a:t>20 kWh/m2</a:t>
            </a:r>
          </a:p>
        </p:txBody>
      </p:sp>
      <p:cxnSp>
        <p:nvCxnSpPr>
          <p:cNvPr id="16" name="Lige pilforbindelse 15"/>
          <p:cNvCxnSpPr/>
          <p:nvPr/>
        </p:nvCxnSpPr>
        <p:spPr>
          <a:xfrm flipH="1">
            <a:off x="8084551" y="4581128"/>
            <a:ext cx="187940" cy="5040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37251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9512" y="500046"/>
            <a:ext cx="8229600" cy="1143000"/>
          </a:xfrm>
        </p:spPr>
        <p:txBody>
          <a:bodyPr/>
          <a:lstStyle/>
          <a:p>
            <a:r>
              <a:rPr lang="da-DK" dirty="0"/>
              <a:t>Hvad kan vi gøre?</a:t>
            </a:r>
          </a:p>
        </p:txBody>
      </p:sp>
      <p:sp>
        <p:nvSpPr>
          <p:cNvPr id="3" name="Pladsholder til indhold 2"/>
          <p:cNvSpPr>
            <a:spLocks noGrp="1"/>
          </p:cNvSpPr>
          <p:nvPr>
            <p:ph idx="1"/>
          </p:nvPr>
        </p:nvSpPr>
        <p:spPr>
          <a:xfrm>
            <a:off x="539552" y="1772816"/>
            <a:ext cx="6951663" cy="541687"/>
          </a:xfrm>
        </p:spPr>
        <p:txBody>
          <a:bodyPr/>
          <a:lstStyle/>
          <a:p>
            <a:r>
              <a:rPr lang="da-DK" sz="2000" dirty="0"/>
              <a:t>Spare på energien</a:t>
            </a:r>
          </a:p>
          <a:p>
            <a:r>
              <a:rPr lang="da-DK" sz="2000" dirty="0"/>
              <a:t>Bruge vedvarende energi</a:t>
            </a:r>
          </a:p>
        </p:txBody>
      </p:sp>
      <p:pic>
        <p:nvPicPr>
          <p:cNvPr id="4" name="Billede 3" descr="Marts_april_09 036.jpg"/>
          <p:cNvPicPr>
            <a:picLocks noChangeAspect="1"/>
          </p:cNvPicPr>
          <p:nvPr/>
        </p:nvPicPr>
        <p:blipFill>
          <a:blip r:embed="rId3" cstate="print"/>
          <a:stretch>
            <a:fillRect/>
          </a:stretch>
        </p:blipFill>
        <p:spPr>
          <a:xfrm>
            <a:off x="5072066" y="1071546"/>
            <a:ext cx="3493306" cy="2619980"/>
          </a:xfrm>
          <a:prstGeom prst="rect">
            <a:avLst/>
          </a:prstGeom>
        </p:spPr>
      </p:pic>
      <p:pic>
        <p:nvPicPr>
          <p:cNvPr id="6" name="Billede 5" descr="Marts_april_09 037.jpg"/>
          <p:cNvPicPr>
            <a:picLocks noChangeAspect="1"/>
          </p:cNvPicPr>
          <p:nvPr/>
        </p:nvPicPr>
        <p:blipFill>
          <a:blip r:embed="rId4" cstate="print"/>
          <a:stretch>
            <a:fillRect/>
          </a:stretch>
        </p:blipFill>
        <p:spPr>
          <a:xfrm>
            <a:off x="928662" y="2928934"/>
            <a:ext cx="3493306" cy="2619980"/>
          </a:xfrm>
          <a:prstGeom prst="rect">
            <a:avLst/>
          </a:prstGeom>
        </p:spPr>
      </p:pic>
      <p:sp>
        <p:nvSpPr>
          <p:cNvPr id="5" name="Tekstboks 4"/>
          <p:cNvSpPr txBox="1"/>
          <p:nvPr/>
        </p:nvSpPr>
        <p:spPr>
          <a:xfrm>
            <a:off x="4860032" y="4581128"/>
            <a:ext cx="3254831" cy="1569660"/>
          </a:xfrm>
          <a:prstGeom prst="rect">
            <a:avLst/>
          </a:prstGeom>
          <a:noFill/>
        </p:spPr>
        <p:txBody>
          <a:bodyPr wrap="square" rtlCol="0">
            <a:spAutoFit/>
          </a:bodyPr>
          <a:lstStyle/>
          <a:p>
            <a:r>
              <a:rPr lang="da-DK" sz="2400" dirty="0">
                <a:latin typeface="Trebuchet MS"/>
                <a:cs typeface="Trebuchet MS"/>
              </a:rPr>
              <a:t>-men først vil vi undersøge, hvor meget energi, der bruges i huset  </a:t>
            </a:r>
          </a:p>
        </p:txBody>
      </p:sp>
      <p:cxnSp>
        <p:nvCxnSpPr>
          <p:cNvPr id="8" name="Lige pilforbindelse 7"/>
          <p:cNvCxnSpPr/>
          <p:nvPr/>
        </p:nvCxnSpPr>
        <p:spPr>
          <a:xfrm>
            <a:off x="3851920" y="1916832"/>
            <a:ext cx="100811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Lige pilforbindelse 9"/>
          <p:cNvCxnSpPr/>
          <p:nvPr/>
        </p:nvCxnSpPr>
        <p:spPr>
          <a:xfrm flipH="1">
            <a:off x="2195736" y="2636912"/>
            <a:ext cx="72008" cy="29202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94249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476672"/>
            <a:ext cx="8229600" cy="1143000"/>
          </a:xfrm>
        </p:spPr>
        <p:txBody>
          <a:bodyPr/>
          <a:lstStyle/>
          <a:p>
            <a:r>
              <a:rPr lang="da-DK" dirty="0"/>
              <a:t>Metode – tjek energiforbruget</a:t>
            </a:r>
          </a:p>
        </p:txBody>
      </p:sp>
      <p:sp>
        <p:nvSpPr>
          <p:cNvPr id="3" name="Pladsholder til indhold 2"/>
          <p:cNvSpPr>
            <a:spLocks noGrp="1"/>
          </p:cNvSpPr>
          <p:nvPr>
            <p:ph idx="1"/>
          </p:nvPr>
        </p:nvSpPr>
        <p:spPr>
          <a:xfrm>
            <a:off x="467544" y="1556792"/>
            <a:ext cx="8229600" cy="3257550"/>
          </a:xfrm>
        </p:spPr>
        <p:txBody>
          <a:bodyPr>
            <a:noAutofit/>
          </a:bodyPr>
          <a:lstStyle/>
          <a:p>
            <a:pPr marL="0" indent="0">
              <a:buNone/>
            </a:pPr>
            <a:r>
              <a:rPr lang="da-DK" sz="2800" b="1" dirty="0"/>
              <a:t>Energibesparelsesforløb: </a:t>
            </a:r>
            <a:endParaRPr lang="da-DK" sz="2800" dirty="0"/>
          </a:p>
          <a:p>
            <a:pPr lvl="0"/>
            <a:r>
              <a:rPr lang="da-DK" sz="2800" dirty="0"/>
              <a:t>Find evt. ud af hvor stor energiforbruget er nu</a:t>
            </a:r>
          </a:p>
          <a:p>
            <a:pPr lvl="0"/>
            <a:r>
              <a:rPr lang="da-DK" sz="2800" dirty="0"/>
              <a:t>Sammenlign energiforbruget med andre huse (nøgletal)</a:t>
            </a:r>
          </a:p>
          <a:p>
            <a:pPr lvl="0"/>
            <a:r>
              <a:rPr lang="da-DK" sz="2800" dirty="0"/>
              <a:t>Hvis energiforbruget er stort er der  i hvert fald energibesparelser at hente</a:t>
            </a:r>
          </a:p>
          <a:p>
            <a:pPr marL="0" lvl="0" indent="0">
              <a:buNone/>
            </a:pPr>
            <a:r>
              <a:rPr lang="da-DK" sz="2800" dirty="0"/>
              <a:t>Derefter brug tjeklisterne til at finde  energibesparelser på hhv.  klimaskærm og tekniske installationer </a:t>
            </a:r>
          </a:p>
          <a:p>
            <a:pPr lvl="0"/>
            <a:r>
              <a:rPr lang="da-DK" sz="2800" dirty="0"/>
              <a:t>(Beregn evt. energibesparelser (modul 2))</a:t>
            </a:r>
          </a:p>
          <a:p>
            <a:endParaRPr lang="da-DK" sz="2800" dirty="0"/>
          </a:p>
        </p:txBody>
      </p:sp>
    </p:spTree>
    <p:extLst>
      <p:ext uri="{BB962C8B-B14F-4D97-AF65-F5344CB8AC3E}">
        <p14:creationId xmlns:p14="http://schemas.microsoft.com/office/powerpoint/2010/main" val="32045615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395536" y="1124744"/>
            <a:ext cx="8604447" cy="3456384"/>
          </a:xfrm>
        </p:spPr>
        <p:txBody>
          <a:bodyPr/>
          <a:lstStyle/>
          <a:p>
            <a:pPr marL="0" indent="0">
              <a:buNone/>
            </a:pPr>
            <a:r>
              <a:rPr lang="da-DK" sz="3600" b="1" dirty="0">
                <a:solidFill>
                  <a:schemeClr val="tx1"/>
                </a:solidFill>
              </a:rPr>
              <a:t>Find husets energiforbrug</a:t>
            </a:r>
          </a:p>
          <a:p>
            <a:pPr lvl="1"/>
            <a:r>
              <a:rPr lang="da-DK" dirty="0"/>
              <a:t>Spørg efter olieregning – gasregning - fjernvarmeregning – </a:t>
            </a:r>
          </a:p>
          <a:p>
            <a:pPr lvl="1"/>
            <a:r>
              <a:rPr lang="da-DK" dirty="0"/>
              <a:t>Tjek om der bruges supplerende varme: Brænde – træpiller</a:t>
            </a:r>
          </a:p>
          <a:p>
            <a:pPr lvl="1"/>
            <a:r>
              <a:rPr lang="da-DK" dirty="0"/>
              <a:t>Skriv ind i skemaet og omregn til kWh</a:t>
            </a:r>
          </a:p>
          <a:p>
            <a:pPr lvl="1"/>
            <a:r>
              <a:rPr lang="da-DK" dirty="0"/>
              <a:t>Sammenlig med tabel for varmeforbrug for huse gennem tiderne </a:t>
            </a:r>
          </a:p>
        </p:txBody>
      </p:sp>
    </p:spTree>
    <p:extLst>
      <p:ext uri="{BB962C8B-B14F-4D97-AF65-F5344CB8AC3E}">
        <p14:creationId xmlns:p14="http://schemas.microsoft.com/office/powerpoint/2010/main" val="3893269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ladsholder til tekst 16"/>
          <p:cNvSpPr>
            <a:spLocks noGrp="1"/>
          </p:cNvSpPr>
          <p:nvPr>
            <p:ph type="body" sz="quarter" idx="12"/>
          </p:nvPr>
        </p:nvSpPr>
        <p:spPr/>
        <p:txBody>
          <a:bodyPr/>
          <a:lstStyle/>
          <a:p>
            <a:endParaRPr lang="da-DK"/>
          </a:p>
        </p:txBody>
      </p:sp>
      <p:pic>
        <p:nvPicPr>
          <p:cNvPr id="4" name="Billede 3" descr="http://files.cb.dk/default.aspx?usr=D1172&amp;obj=132671&amp;fn=101.jpg&amp;action=image&amp;width=300&amp;bredde=300&amp;height=200&amp;hoejde=200&amp;Encoder=JPG&amp;JpgQuality=90"/>
          <p:cNvPicPr/>
          <p:nvPr/>
        </p:nvPicPr>
        <p:blipFill>
          <a:blip r:embed="rId3">
            <a:extLst>
              <a:ext uri="{28A0092B-C50C-407E-A947-70E740481C1C}">
                <a14:useLocalDpi xmlns:a14="http://schemas.microsoft.com/office/drawing/2010/main" val="0"/>
              </a:ext>
            </a:extLst>
          </a:blip>
          <a:srcRect/>
          <a:stretch>
            <a:fillRect/>
          </a:stretch>
        </p:blipFill>
        <p:spPr bwMode="auto">
          <a:xfrm>
            <a:off x="2051720" y="1628800"/>
            <a:ext cx="4400550" cy="3438525"/>
          </a:xfrm>
          <a:prstGeom prst="rect">
            <a:avLst/>
          </a:prstGeom>
          <a:noFill/>
          <a:ln>
            <a:noFill/>
          </a:ln>
        </p:spPr>
      </p:pic>
      <p:sp>
        <p:nvSpPr>
          <p:cNvPr id="5" name="Afrundet rektangulær billedforklaring 4"/>
          <p:cNvSpPr/>
          <p:nvPr/>
        </p:nvSpPr>
        <p:spPr>
          <a:xfrm>
            <a:off x="467544" y="1484784"/>
            <a:ext cx="1944216" cy="1080120"/>
          </a:xfrm>
          <a:prstGeom prst="wedgeRoundRectCallout">
            <a:avLst>
              <a:gd name="adj1" fmla="val 68313"/>
              <a:gd name="adj2" fmla="val 9850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ekstboks 5"/>
          <p:cNvSpPr txBox="1"/>
          <p:nvPr/>
        </p:nvSpPr>
        <p:spPr>
          <a:xfrm>
            <a:off x="719572" y="1628800"/>
            <a:ext cx="1440160" cy="923330"/>
          </a:xfrm>
          <a:prstGeom prst="rect">
            <a:avLst/>
          </a:prstGeom>
          <a:noFill/>
        </p:spPr>
        <p:txBody>
          <a:bodyPr wrap="square" rtlCol="0">
            <a:spAutoFit/>
          </a:bodyPr>
          <a:lstStyle/>
          <a:p>
            <a:r>
              <a:rPr lang="da-DK" dirty="0"/>
              <a:t>Loft 100 m</a:t>
            </a:r>
            <a:r>
              <a:rPr lang="da-DK" sz="2000" baseline="30000" dirty="0"/>
              <a:t>2</a:t>
            </a:r>
            <a:r>
              <a:rPr lang="da-DK" dirty="0"/>
              <a:t> isoleret med 125 mm</a:t>
            </a:r>
          </a:p>
        </p:txBody>
      </p:sp>
      <p:sp>
        <p:nvSpPr>
          <p:cNvPr id="7" name="Afrundet rektangulær billedforklaring 6"/>
          <p:cNvSpPr/>
          <p:nvPr/>
        </p:nvSpPr>
        <p:spPr>
          <a:xfrm>
            <a:off x="5364088" y="2276872"/>
            <a:ext cx="2168302" cy="1152128"/>
          </a:xfrm>
          <a:prstGeom prst="wedgeRoundRectCallout">
            <a:avLst>
              <a:gd name="adj1" fmla="val -89432"/>
              <a:gd name="adj2" fmla="val 4204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ekstboks 7"/>
          <p:cNvSpPr txBox="1"/>
          <p:nvPr/>
        </p:nvSpPr>
        <p:spPr>
          <a:xfrm>
            <a:off x="5580112" y="2552130"/>
            <a:ext cx="1872208" cy="923330"/>
          </a:xfrm>
          <a:prstGeom prst="rect">
            <a:avLst/>
          </a:prstGeom>
          <a:noFill/>
        </p:spPr>
        <p:txBody>
          <a:bodyPr wrap="square" rtlCol="0">
            <a:spAutoFit/>
          </a:bodyPr>
          <a:lstStyle/>
          <a:p>
            <a:r>
              <a:rPr lang="da-DK" dirty="0"/>
              <a:t>20 m</a:t>
            </a:r>
            <a:r>
              <a:rPr lang="da-DK" baseline="30000" dirty="0"/>
              <a:t>2</a:t>
            </a:r>
            <a:r>
              <a:rPr lang="da-DK" dirty="0"/>
              <a:t> ældre 2-lags termovinduer</a:t>
            </a:r>
          </a:p>
        </p:txBody>
      </p:sp>
      <p:sp>
        <p:nvSpPr>
          <p:cNvPr id="9" name="Afrundet rektangulær billedforklaring 8"/>
          <p:cNvSpPr/>
          <p:nvPr/>
        </p:nvSpPr>
        <p:spPr>
          <a:xfrm>
            <a:off x="5076056" y="3501008"/>
            <a:ext cx="2376264" cy="1080120"/>
          </a:xfrm>
          <a:prstGeom prst="wedgeRoundRectCallout">
            <a:avLst>
              <a:gd name="adj1" fmla="val -56933"/>
              <a:gd name="adj2" fmla="val -4572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Tekstboks 9"/>
          <p:cNvSpPr txBox="1"/>
          <p:nvPr/>
        </p:nvSpPr>
        <p:spPr>
          <a:xfrm>
            <a:off x="5336146" y="3453419"/>
            <a:ext cx="2376264" cy="1200329"/>
          </a:xfrm>
          <a:prstGeom prst="rect">
            <a:avLst/>
          </a:prstGeom>
          <a:noFill/>
        </p:spPr>
        <p:txBody>
          <a:bodyPr wrap="square" rtlCol="0">
            <a:spAutoFit/>
          </a:bodyPr>
          <a:lstStyle/>
          <a:p>
            <a:r>
              <a:rPr lang="da-DK" dirty="0"/>
              <a:t>80 m</a:t>
            </a:r>
            <a:r>
              <a:rPr lang="da-DK" baseline="30000" dirty="0"/>
              <a:t>2</a:t>
            </a:r>
            <a:r>
              <a:rPr lang="da-DK" dirty="0"/>
              <a:t> </a:t>
            </a:r>
            <a:r>
              <a:rPr lang="da-DK" dirty="0" err="1"/>
              <a:t>uisoleret</a:t>
            </a:r>
            <a:r>
              <a:rPr lang="da-DK" dirty="0"/>
              <a:t> hulmur –mursten - mursten– 80 mm -hulrum</a:t>
            </a:r>
          </a:p>
        </p:txBody>
      </p:sp>
      <p:sp>
        <p:nvSpPr>
          <p:cNvPr id="11" name="Afrundet rektangulær billedforklaring 10"/>
          <p:cNvSpPr/>
          <p:nvPr/>
        </p:nvSpPr>
        <p:spPr>
          <a:xfrm>
            <a:off x="719572" y="3501008"/>
            <a:ext cx="1692188" cy="1080120"/>
          </a:xfrm>
          <a:prstGeom prst="wedgeRoundRectCallout">
            <a:avLst>
              <a:gd name="adj1" fmla="val 52144"/>
              <a:gd name="adj2" fmla="val -5183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Tekstboks 11"/>
          <p:cNvSpPr txBox="1"/>
          <p:nvPr/>
        </p:nvSpPr>
        <p:spPr>
          <a:xfrm>
            <a:off x="971600" y="3789040"/>
            <a:ext cx="1296144" cy="369332"/>
          </a:xfrm>
          <a:prstGeom prst="rect">
            <a:avLst/>
          </a:prstGeom>
          <a:noFill/>
        </p:spPr>
        <p:txBody>
          <a:bodyPr wrap="square" rtlCol="0">
            <a:spAutoFit/>
          </a:bodyPr>
          <a:lstStyle/>
          <a:p>
            <a:r>
              <a:rPr lang="da-DK" dirty="0"/>
              <a:t>5 m</a:t>
            </a:r>
            <a:r>
              <a:rPr lang="da-DK" baseline="30000" dirty="0"/>
              <a:t>2</a:t>
            </a:r>
            <a:r>
              <a:rPr lang="da-DK" dirty="0"/>
              <a:t> døre</a:t>
            </a:r>
          </a:p>
        </p:txBody>
      </p:sp>
      <p:sp>
        <p:nvSpPr>
          <p:cNvPr id="13" name="Afrundet rektangulær billedforklaring 12"/>
          <p:cNvSpPr/>
          <p:nvPr/>
        </p:nvSpPr>
        <p:spPr>
          <a:xfrm>
            <a:off x="3743908" y="3789040"/>
            <a:ext cx="1512168" cy="1278285"/>
          </a:xfrm>
          <a:prstGeom prst="wedgeRoundRectCallout">
            <a:avLst>
              <a:gd name="adj1" fmla="val -86290"/>
              <a:gd name="adj2" fmla="val -5304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Tekstboks 13"/>
          <p:cNvSpPr txBox="1"/>
          <p:nvPr/>
        </p:nvSpPr>
        <p:spPr>
          <a:xfrm>
            <a:off x="3707904" y="3980964"/>
            <a:ext cx="1692188" cy="954107"/>
          </a:xfrm>
          <a:prstGeom prst="rect">
            <a:avLst/>
          </a:prstGeom>
          <a:noFill/>
        </p:spPr>
        <p:txBody>
          <a:bodyPr wrap="square" rtlCol="0">
            <a:spAutoFit/>
          </a:bodyPr>
          <a:lstStyle/>
          <a:p>
            <a:r>
              <a:rPr lang="da-DK" sz="1400" dirty="0"/>
              <a:t>Terrændæk m. 50 mm isolering- </a:t>
            </a:r>
            <a:r>
              <a:rPr lang="da-DK" sz="1400" dirty="0" err="1"/>
              <a:t>trædæk</a:t>
            </a:r>
            <a:r>
              <a:rPr lang="da-DK" sz="1400" dirty="0"/>
              <a:t> på strøer på beton</a:t>
            </a:r>
          </a:p>
        </p:txBody>
      </p:sp>
      <p:pic>
        <p:nvPicPr>
          <p:cNvPr id="15" name="Picture 1"/>
          <p:cNvPicPr>
            <a:picLocks noChangeAspect="1" noChangeArrowheads="1"/>
          </p:cNvPicPr>
          <p:nvPr/>
        </p:nvPicPr>
        <p:blipFill>
          <a:blip r:embed="rId4" cstate="print"/>
          <a:srcRect/>
          <a:stretch>
            <a:fillRect/>
          </a:stretch>
        </p:blipFill>
        <p:spPr bwMode="auto">
          <a:xfrm>
            <a:off x="2672814" y="3191299"/>
            <a:ext cx="396309" cy="597739"/>
          </a:xfrm>
          <a:prstGeom prst="rect">
            <a:avLst/>
          </a:prstGeom>
          <a:noFill/>
          <a:ln w="9525">
            <a:noFill/>
            <a:miter lim="800000"/>
            <a:headEnd/>
            <a:tailEnd/>
          </a:ln>
        </p:spPr>
      </p:pic>
      <p:sp>
        <p:nvSpPr>
          <p:cNvPr id="18" name="Titel 1"/>
          <p:cNvSpPr txBox="1">
            <a:spLocks/>
          </p:cNvSpPr>
          <p:nvPr/>
        </p:nvSpPr>
        <p:spPr>
          <a:xfrm>
            <a:off x="323528" y="5301208"/>
            <a:ext cx="8229600" cy="1143000"/>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Trebuchet MS" panose="020B0603020202020204" pitchFamily="34" charset="0"/>
                <a:ea typeface="+mj-ea"/>
                <a:cs typeface="+mj-cs"/>
              </a:defRPr>
            </a:lvl1pPr>
          </a:lstStyle>
          <a:p>
            <a:r>
              <a:rPr lang="da-DK" sz="3200" dirty="0"/>
              <a:t>Hvad kan der spares på klimaskærm på dette hus fra 1969, som bruger 2500 liter olie/år?</a:t>
            </a:r>
          </a:p>
        </p:txBody>
      </p:sp>
      <p:sp>
        <p:nvSpPr>
          <p:cNvPr id="16" name="Afrundet rektangulær billedforklaring 6">
            <a:extLst>
              <a:ext uri="{FF2B5EF4-FFF2-40B4-BE49-F238E27FC236}">
                <a16:creationId xmlns:a16="http://schemas.microsoft.com/office/drawing/2014/main" id="{C06CEC2F-CBF3-4718-8EB8-CED0C4BE1C21}"/>
              </a:ext>
            </a:extLst>
          </p:cNvPr>
          <p:cNvSpPr/>
          <p:nvPr/>
        </p:nvSpPr>
        <p:spPr>
          <a:xfrm>
            <a:off x="4251995" y="1076836"/>
            <a:ext cx="2168302" cy="1152128"/>
          </a:xfrm>
          <a:prstGeom prst="wedgeRoundRectCallout">
            <a:avLst>
              <a:gd name="adj1" fmla="val -83681"/>
              <a:gd name="adj2" fmla="val 9976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dirty="0">
                <a:solidFill>
                  <a:schemeClr val="tx1"/>
                </a:solidFill>
              </a:rPr>
              <a:t>24 m </a:t>
            </a:r>
            <a:r>
              <a:rPr lang="da-DK" dirty="0" err="1">
                <a:solidFill>
                  <a:schemeClr val="tx1"/>
                </a:solidFill>
              </a:rPr>
              <a:t>uisoleret</a:t>
            </a:r>
            <a:r>
              <a:rPr lang="da-DK" dirty="0">
                <a:solidFill>
                  <a:schemeClr val="tx1"/>
                </a:solidFill>
              </a:rPr>
              <a:t> tag-rem – 25 cm høj</a:t>
            </a:r>
          </a:p>
        </p:txBody>
      </p:sp>
      <p:sp>
        <p:nvSpPr>
          <p:cNvPr id="19" name="Afrundet rektangulær billedforklaring 6">
            <a:extLst>
              <a:ext uri="{FF2B5EF4-FFF2-40B4-BE49-F238E27FC236}">
                <a16:creationId xmlns:a16="http://schemas.microsoft.com/office/drawing/2014/main" id="{7DB12034-ADDA-42E6-A17C-7562F3830151}"/>
              </a:ext>
            </a:extLst>
          </p:cNvPr>
          <p:cNvSpPr/>
          <p:nvPr/>
        </p:nvSpPr>
        <p:spPr>
          <a:xfrm>
            <a:off x="2208723" y="-9525"/>
            <a:ext cx="2168302" cy="1152128"/>
          </a:xfrm>
          <a:prstGeom prst="wedgeRoundRectCallout">
            <a:avLst>
              <a:gd name="adj1" fmla="val -15153"/>
              <a:gd name="adj2" fmla="val 24316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dirty="0">
                <a:solidFill>
                  <a:schemeClr val="tx1"/>
                </a:solidFill>
              </a:rPr>
              <a:t>Gammel oliekedel – </a:t>
            </a:r>
          </a:p>
        </p:txBody>
      </p:sp>
    </p:spTree>
    <p:extLst>
      <p:ext uri="{BB962C8B-B14F-4D97-AF65-F5344CB8AC3E}">
        <p14:creationId xmlns:p14="http://schemas.microsoft.com/office/powerpoint/2010/main" val="13492162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ladsholder til tekst 16"/>
          <p:cNvSpPr>
            <a:spLocks noGrp="1"/>
          </p:cNvSpPr>
          <p:nvPr>
            <p:ph type="body" sz="quarter" idx="12"/>
          </p:nvPr>
        </p:nvSpPr>
        <p:spPr/>
        <p:txBody>
          <a:bodyPr/>
          <a:lstStyle/>
          <a:p>
            <a:endParaRPr lang="da-DK"/>
          </a:p>
        </p:txBody>
      </p:sp>
      <p:pic>
        <p:nvPicPr>
          <p:cNvPr id="4" name="Billede 3" descr="http://files.cb.dk/default.aspx?usr=D1172&amp;obj=132671&amp;fn=101.jpg&amp;action=image&amp;width=300&amp;bredde=300&amp;height=200&amp;hoejde=200&amp;Encoder=JPG&amp;JpgQuality=90"/>
          <p:cNvPicPr/>
          <p:nvPr/>
        </p:nvPicPr>
        <p:blipFill>
          <a:blip r:embed="rId3">
            <a:extLst>
              <a:ext uri="{28A0092B-C50C-407E-A947-70E740481C1C}">
                <a14:useLocalDpi xmlns:a14="http://schemas.microsoft.com/office/drawing/2010/main" val="0"/>
              </a:ext>
            </a:extLst>
          </a:blip>
          <a:srcRect/>
          <a:stretch>
            <a:fillRect/>
          </a:stretch>
        </p:blipFill>
        <p:spPr bwMode="auto">
          <a:xfrm>
            <a:off x="2051720" y="1628800"/>
            <a:ext cx="4400550" cy="3438525"/>
          </a:xfrm>
          <a:prstGeom prst="rect">
            <a:avLst/>
          </a:prstGeom>
          <a:noFill/>
          <a:ln>
            <a:noFill/>
          </a:ln>
        </p:spPr>
      </p:pic>
      <p:sp>
        <p:nvSpPr>
          <p:cNvPr id="5" name="Afrundet rektangulær billedforklaring 4"/>
          <p:cNvSpPr/>
          <p:nvPr/>
        </p:nvSpPr>
        <p:spPr>
          <a:xfrm>
            <a:off x="467544" y="1484784"/>
            <a:ext cx="1944216" cy="1080120"/>
          </a:xfrm>
          <a:prstGeom prst="wedgeRoundRectCallout">
            <a:avLst>
              <a:gd name="adj1" fmla="val 68313"/>
              <a:gd name="adj2" fmla="val 9850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ekstboks 5"/>
          <p:cNvSpPr txBox="1"/>
          <p:nvPr/>
        </p:nvSpPr>
        <p:spPr>
          <a:xfrm>
            <a:off x="719572" y="1628800"/>
            <a:ext cx="1440160" cy="923330"/>
          </a:xfrm>
          <a:prstGeom prst="rect">
            <a:avLst/>
          </a:prstGeom>
          <a:noFill/>
        </p:spPr>
        <p:txBody>
          <a:bodyPr wrap="square" rtlCol="0">
            <a:spAutoFit/>
          </a:bodyPr>
          <a:lstStyle/>
          <a:p>
            <a:r>
              <a:rPr lang="da-DK" dirty="0"/>
              <a:t>Loft 100 m</a:t>
            </a:r>
            <a:r>
              <a:rPr lang="da-DK" sz="2000" baseline="30000" dirty="0"/>
              <a:t>2</a:t>
            </a:r>
            <a:r>
              <a:rPr lang="da-DK" dirty="0"/>
              <a:t> isoleret med 125 mm</a:t>
            </a:r>
          </a:p>
        </p:txBody>
      </p:sp>
      <p:sp>
        <p:nvSpPr>
          <p:cNvPr id="7" name="Afrundet rektangulær billedforklaring 6"/>
          <p:cNvSpPr/>
          <p:nvPr/>
        </p:nvSpPr>
        <p:spPr>
          <a:xfrm>
            <a:off x="5364088" y="2276872"/>
            <a:ext cx="2168302" cy="1152128"/>
          </a:xfrm>
          <a:prstGeom prst="wedgeRoundRectCallout">
            <a:avLst>
              <a:gd name="adj1" fmla="val -89432"/>
              <a:gd name="adj2" fmla="val 4204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ekstboks 7"/>
          <p:cNvSpPr txBox="1"/>
          <p:nvPr/>
        </p:nvSpPr>
        <p:spPr>
          <a:xfrm>
            <a:off x="5580112" y="2552130"/>
            <a:ext cx="1872208" cy="923330"/>
          </a:xfrm>
          <a:prstGeom prst="rect">
            <a:avLst/>
          </a:prstGeom>
          <a:noFill/>
        </p:spPr>
        <p:txBody>
          <a:bodyPr wrap="square" rtlCol="0">
            <a:spAutoFit/>
          </a:bodyPr>
          <a:lstStyle/>
          <a:p>
            <a:r>
              <a:rPr lang="da-DK" dirty="0"/>
              <a:t>20 m</a:t>
            </a:r>
            <a:r>
              <a:rPr lang="da-DK" baseline="30000" dirty="0"/>
              <a:t>2</a:t>
            </a:r>
            <a:r>
              <a:rPr lang="da-DK" dirty="0"/>
              <a:t> ældre 2-lags termovinduer</a:t>
            </a:r>
          </a:p>
        </p:txBody>
      </p:sp>
      <p:sp>
        <p:nvSpPr>
          <p:cNvPr id="9" name="Afrundet rektangulær billedforklaring 8"/>
          <p:cNvSpPr/>
          <p:nvPr/>
        </p:nvSpPr>
        <p:spPr>
          <a:xfrm>
            <a:off x="5076056" y="3501008"/>
            <a:ext cx="2376264" cy="1080120"/>
          </a:xfrm>
          <a:prstGeom prst="wedgeRoundRectCallout">
            <a:avLst>
              <a:gd name="adj1" fmla="val -56933"/>
              <a:gd name="adj2" fmla="val -4572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Tekstboks 9"/>
          <p:cNvSpPr txBox="1"/>
          <p:nvPr/>
        </p:nvSpPr>
        <p:spPr>
          <a:xfrm>
            <a:off x="5336146" y="3453419"/>
            <a:ext cx="2376264" cy="1200329"/>
          </a:xfrm>
          <a:prstGeom prst="rect">
            <a:avLst/>
          </a:prstGeom>
          <a:noFill/>
        </p:spPr>
        <p:txBody>
          <a:bodyPr wrap="square" rtlCol="0">
            <a:spAutoFit/>
          </a:bodyPr>
          <a:lstStyle/>
          <a:p>
            <a:r>
              <a:rPr lang="da-DK" dirty="0"/>
              <a:t>80 m</a:t>
            </a:r>
            <a:r>
              <a:rPr lang="da-DK" baseline="30000" dirty="0"/>
              <a:t>2</a:t>
            </a:r>
            <a:r>
              <a:rPr lang="da-DK" dirty="0"/>
              <a:t> </a:t>
            </a:r>
            <a:r>
              <a:rPr lang="da-DK" dirty="0" err="1"/>
              <a:t>uisoleret</a:t>
            </a:r>
            <a:r>
              <a:rPr lang="da-DK" dirty="0"/>
              <a:t> hulmur –mursten - mursten– 80 mm -hulrum</a:t>
            </a:r>
          </a:p>
        </p:txBody>
      </p:sp>
      <p:sp>
        <p:nvSpPr>
          <p:cNvPr id="11" name="Afrundet rektangulær billedforklaring 10"/>
          <p:cNvSpPr/>
          <p:nvPr/>
        </p:nvSpPr>
        <p:spPr>
          <a:xfrm>
            <a:off x="719572" y="3501008"/>
            <a:ext cx="1692188" cy="1080120"/>
          </a:xfrm>
          <a:prstGeom prst="wedgeRoundRectCallout">
            <a:avLst>
              <a:gd name="adj1" fmla="val 52144"/>
              <a:gd name="adj2" fmla="val -5183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Tekstboks 11"/>
          <p:cNvSpPr txBox="1"/>
          <p:nvPr/>
        </p:nvSpPr>
        <p:spPr>
          <a:xfrm>
            <a:off x="971600" y="3789040"/>
            <a:ext cx="1296144" cy="369332"/>
          </a:xfrm>
          <a:prstGeom prst="rect">
            <a:avLst/>
          </a:prstGeom>
          <a:noFill/>
        </p:spPr>
        <p:txBody>
          <a:bodyPr wrap="square" rtlCol="0">
            <a:spAutoFit/>
          </a:bodyPr>
          <a:lstStyle/>
          <a:p>
            <a:r>
              <a:rPr lang="da-DK" dirty="0"/>
              <a:t>5 m</a:t>
            </a:r>
            <a:r>
              <a:rPr lang="da-DK" baseline="30000" dirty="0"/>
              <a:t>2</a:t>
            </a:r>
            <a:r>
              <a:rPr lang="da-DK" dirty="0"/>
              <a:t> døre</a:t>
            </a:r>
          </a:p>
        </p:txBody>
      </p:sp>
      <p:sp>
        <p:nvSpPr>
          <p:cNvPr id="13" name="Afrundet rektangulær billedforklaring 12"/>
          <p:cNvSpPr/>
          <p:nvPr/>
        </p:nvSpPr>
        <p:spPr>
          <a:xfrm>
            <a:off x="3743908" y="3789040"/>
            <a:ext cx="1512168" cy="1278285"/>
          </a:xfrm>
          <a:prstGeom prst="wedgeRoundRectCallout">
            <a:avLst>
              <a:gd name="adj1" fmla="val -86290"/>
              <a:gd name="adj2" fmla="val -5304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Tekstboks 13"/>
          <p:cNvSpPr txBox="1"/>
          <p:nvPr/>
        </p:nvSpPr>
        <p:spPr>
          <a:xfrm>
            <a:off x="3707904" y="3980964"/>
            <a:ext cx="1692188" cy="954107"/>
          </a:xfrm>
          <a:prstGeom prst="rect">
            <a:avLst/>
          </a:prstGeom>
          <a:noFill/>
        </p:spPr>
        <p:txBody>
          <a:bodyPr wrap="square" rtlCol="0">
            <a:spAutoFit/>
          </a:bodyPr>
          <a:lstStyle/>
          <a:p>
            <a:r>
              <a:rPr lang="da-DK" sz="1400" dirty="0"/>
              <a:t>Terrændæk m. 50 mm isolering- </a:t>
            </a:r>
            <a:r>
              <a:rPr lang="da-DK" sz="1400" dirty="0" err="1"/>
              <a:t>trædæk</a:t>
            </a:r>
            <a:r>
              <a:rPr lang="da-DK" sz="1400" dirty="0"/>
              <a:t> på strøer på beton</a:t>
            </a:r>
          </a:p>
        </p:txBody>
      </p:sp>
      <p:sp>
        <p:nvSpPr>
          <p:cNvPr id="18" name="Titel 1"/>
          <p:cNvSpPr txBox="1">
            <a:spLocks/>
          </p:cNvSpPr>
          <p:nvPr/>
        </p:nvSpPr>
        <p:spPr>
          <a:xfrm>
            <a:off x="467544" y="5157730"/>
            <a:ext cx="8229600" cy="1143000"/>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Trebuchet MS" panose="020B0603020202020204" pitchFamily="34" charset="0"/>
                <a:ea typeface="+mj-ea"/>
                <a:cs typeface="+mj-cs"/>
              </a:defRPr>
            </a:lvl1pPr>
          </a:lstStyle>
          <a:p>
            <a:r>
              <a:rPr lang="da-DK" sz="3200" dirty="0"/>
              <a:t>Hvad kan der spares på klimaskærm på dette hus fra 1969, som bruger 20.000 kWh fjernvarme årligt</a:t>
            </a:r>
          </a:p>
        </p:txBody>
      </p:sp>
      <p:sp>
        <p:nvSpPr>
          <p:cNvPr id="16" name="Afrundet rektangulær billedforklaring 6">
            <a:extLst>
              <a:ext uri="{FF2B5EF4-FFF2-40B4-BE49-F238E27FC236}">
                <a16:creationId xmlns:a16="http://schemas.microsoft.com/office/drawing/2014/main" id="{C06CEC2F-CBF3-4718-8EB8-CED0C4BE1C21}"/>
              </a:ext>
            </a:extLst>
          </p:cNvPr>
          <p:cNvSpPr/>
          <p:nvPr/>
        </p:nvSpPr>
        <p:spPr>
          <a:xfrm>
            <a:off x="4251995" y="1076836"/>
            <a:ext cx="2168302" cy="1152128"/>
          </a:xfrm>
          <a:prstGeom prst="wedgeRoundRectCallout">
            <a:avLst>
              <a:gd name="adj1" fmla="val -83681"/>
              <a:gd name="adj2" fmla="val 9976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dirty="0">
                <a:solidFill>
                  <a:schemeClr val="tx1"/>
                </a:solidFill>
              </a:rPr>
              <a:t>24 m </a:t>
            </a:r>
            <a:r>
              <a:rPr lang="da-DK" dirty="0" err="1">
                <a:solidFill>
                  <a:schemeClr val="tx1"/>
                </a:solidFill>
              </a:rPr>
              <a:t>uisoleret</a:t>
            </a:r>
            <a:r>
              <a:rPr lang="da-DK" dirty="0">
                <a:solidFill>
                  <a:schemeClr val="tx1"/>
                </a:solidFill>
              </a:rPr>
              <a:t> tag-rem – 25 cm høj</a:t>
            </a:r>
          </a:p>
        </p:txBody>
      </p:sp>
      <p:sp>
        <p:nvSpPr>
          <p:cNvPr id="19" name="Afrundet rektangulær billedforklaring 6">
            <a:extLst>
              <a:ext uri="{FF2B5EF4-FFF2-40B4-BE49-F238E27FC236}">
                <a16:creationId xmlns:a16="http://schemas.microsoft.com/office/drawing/2014/main" id="{7DB12034-ADDA-42E6-A17C-7562F3830151}"/>
              </a:ext>
            </a:extLst>
          </p:cNvPr>
          <p:cNvSpPr/>
          <p:nvPr/>
        </p:nvSpPr>
        <p:spPr>
          <a:xfrm>
            <a:off x="2208723" y="-9525"/>
            <a:ext cx="2168302" cy="1152128"/>
          </a:xfrm>
          <a:prstGeom prst="wedgeRoundRectCallout">
            <a:avLst>
              <a:gd name="adj1" fmla="val -15153"/>
              <a:gd name="adj2" fmla="val 24316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dirty="0">
                <a:solidFill>
                  <a:schemeClr val="tx1"/>
                </a:solidFill>
              </a:rPr>
              <a:t>Fjernvarme– </a:t>
            </a:r>
          </a:p>
        </p:txBody>
      </p:sp>
    </p:spTree>
    <p:extLst>
      <p:ext uri="{BB962C8B-B14F-4D97-AF65-F5344CB8AC3E}">
        <p14:creationId xmlns:p14="http://schemas.microsoft.com/office/powerpoint/2010/main" val="18587774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ladsholder til tekst 12"/>
          <p:cNvSpPr>
            <a:spLocks noGrp="1"/>
          </p:cNvSpPr>
          <p:nvPr>
            <p:ph type="body" sz="quarter" idx="12"/>
          </p:nvPr>
        </p:nvSpPr>
        <p:spPr/>
        <p:txBody>
          <a:bodyPr/>
          <a:lstStyle/>
          <a:p>
            <a:endParaRPr lang="da-DK"/>
          </a:p>
        </p:txBody>
      </p:sp>
      <p:sp>
        <p:nvSpPr>
          <p:cNvPr id="2" name="Titel 1"/>
          <p:cNvSpPr>
            <a:spLocks noGrp="1"/>
          </p:cNvSpPr>
          <p:nvPr>
            <p:ph type="title" idx="4294967295"/>
          </p:nvPr>
        </p:nvSpPr>
        <p:spPr>
          <a:xfrm>
            <a:off x="539552" y="548680"/>
            <a:ext cx="8229600" cy="1079822"/>
          </a:xfrm>
          <a:prstGeom prst="rect">
            <a:avLst/>
          </a:prstGeom>
        </p:spPr>
        <p:txBody>
          <a:bodyPr/>
          <a:lstStyle/>
          <a:p>
            <a:r>
              <a:rPr lang="da-DK" sz="3600" dirty="0"/>
              <a:t>Husets energinøgletal</a:t>
            </a:r>
            <a:br>
              <a:rPr lang="da-DK" sz="3600" dirty="0"/>
            </a:br>
            <a:br>
              <a:rPr lang="da-DK" sz="3600" dirty="0"/>
            </a:br>
            <a:r>
              <a:rPr lang="da-DK" sz="2400" dirty="0"/>
              <a:t>Skriv det oplyste areal og forbrug i skemaet</a:t>
            </a:r>
          </a:p>
        </p:txBody>
      </p:sp>
      <p:graphicFrame>
        <p:nvGraphicFramePr>
          <p:cNvPr id="4" name="Tabel 3"/>
          <p:cNvGraphicFramePr>
            <a:graphicFrameLocks noGrp="1"/>
          </p:cNvGraphicFramePr>
          <p:nvPr/>
        </p:nvGraphicFramePr>
        <p:xfrm>
          <a:off x="683568" y="1988840"/>
          <a:ext cx="7858180" cy="3291840"/>
        </p:xfrm>
        <a:graphic>
          <a:graphicData uri="http://schemas.openxmlformats.org/drawingml/2006/table">
            <a:tbl>
              <a:tblPr/>
              <a:tblGrid>
                <a:gridCol w="6228155">
                  <a:extLst>
                    <a:ext uri="{9D8B030D-6E8A-4147-A177-3AD203B41FA5}">
                      <a16:colId xmlns:a16="http://schemas.microsoft.com/office/drawing/2014/main" val="20000"/>
                    </a:ext>
                  </a:extLst>
                </a:gridCol>
                <a:gridCol w="1630025">
                  <a:extLst>
                    <a:ext uri="{9D8B030D-6E8A-4147-A177-3AD203B41FA5}">
                      <a16:colId xmlns:a16="http://schemas.microsoft.com/office/drawing/2014/main" val="20001"/>
                    </a:ext>
                  </a:extLst>
                </a:gridCol>
              </a:tblGrid>
              <a:tr h="273845">
                <a:tc>
                  <a:txBody>
                    <a:bodyPr/>
                    <a:lstStyle/>
                    <a:p>
                      <a:pPr algn="l" fontAlgn="b"/>
                      <a:endParaRPr lang="da-DK" sz="2400" b="0" i="0" u="none" strike="noStrike" dirty="0">
                        <a:solidFill>
                          <a:srgbClr val="000000"/>
                        </a:solidFill>
                        <a:latin typeface="Calibri"/>
                      </a:endParaRPr>
                    </a:p>
                    <a:p>
                      <a:pPr algn="l" fontAlgn="b"/>
                      <a:r>
                        <a:rPr lang="da-DK" sz="2400" b="0" i="0" u="none" strike="noStrike" dirty="0">
                          <a:solidFill>
                            <a:srgbClr val="000000"/>
                          </a:solidFill>
                          <a:latin typeface="Calibri"/>
                        </a:rPr>
                        <a:t>A, Opvarmet areal [m</a:t>
                      </a:r>
                      <a:r>
                        <a:rPr lang="da-DK" sz="2400" b="0" i="0" u="none" strike="noStrike" baseline="30000" dirty="0">
                          <a:solidFill>
                            <a:srgbClr val="000000"/>
                          </a:solidFill>
                          <a:latin typeface="Calibri"/>
                        </a:rPr>
                        <a:t>2</a:t>
                      </a:r>
                      <a:r>
                        <a:rPr lang="da-DK" sz="2400" b="0" i="0" u="none" strike="noStrike" dirty="0">
                          <a:solidFill>
                            <a:srgbClr val="000000"/>
                          </a:solidFill>
                          <a:latin typeface="Calibri"/>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da-DK" sz="1100" b="0" i="0" u="none" strike="noStrike" dirty="0">
                        <a:solidFill>
                          <a:schemeClr val="accent3">
                            <a:lumMod val="60000"/>
                            <a:lumOff val="40000"/>
                          </a:schemeClr>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0"/>
                  </a:ext>
                </a:extLst>
              </a:tr>
              <a:tr h="273845">
                <a:tc>
                  <a:txBody>
                    <a:bodyPr/>
                    <a:lstStyle/>
                    <a:p>
                      <a:pPr algn="l" fontAlgn="b"/>
                      <a:r>
                        <a:rPr lang="da-DK" sz="2400" b="0" i="0" u="none" strike="noStrike" dirty="0">
                          <a:solidFill>
                            <a:srgbClr val="000000"/>
                          </a:solidFill>
                          <a:latin typeface="Calibri"/>
                        </a:rPr>
                        <a:t>B, Olieforbrug (liter pr. år)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da-DK" sz="1100" b="0" i="0" u="none" strike="noStrike" dirty="0">
                          <a:solidFill>
                            <a:schemeClr val="accent3">
                              <a:lumMod val="60000"/>
                              <a:lumOff val="40000"/>
                            </a:schemeClr>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1"/>
                  </a:ext>
                </a:extLst>
              </a:tr>
              <a:tr h="273845">
                <a:tc>
                  <a:txBody>
                    <a:bodyPr/>
                    <a:lstStyle/>
                    <a:p>
                      <a:pPr algn="l" fontAlgn="b"/>
                      <a:r>
                        <a:rPr lang="da-DK" sz="2400" b="0" i="0" u="none" strike="noStrike" dirty="0">
                          <a:solidFill>
                            <a:srgbClr val="000000"/>
                          </a:solidFill>
                          <a:latin typeface="Calibri"/>
                        </a:rPr>
                        <a:t>C, Naturgasforbrug [m</a:t>
                      </a:r>
                      <a:r>
                        <a:rPr lang="da-DK" sz="2400" b="0" i="0" u="none" strike="noStrike" baseline="30000" dirty="0">
                          <a:solidFill>
                            <a:srgbClr val="000000"/>
                          </a:solidFill>
                          <a:latin typeface="Calibri"/>
                        </a:rPr>
                        <a:t>3</a:t>
                      </a:r>
                      <a:r>
                        <a:rPr lang="da-DK" sz="2400" b="0" i="0" u="none" strike="noStrike" dirty="0">
                          <a:solidFill>
                            <a:srgbClr val="000000"/>
                          </a:solidFill>
                          <a:latin typeface="Calibri"/>
                        </a:rPr>
                        <a:t> pr. år)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da-DK" sz="1100" b="0" i="0" u="none" strike="noStrike" dirty="0">
                          <a:solidFill>
                            <a:schemeClr val="accent3">
                              <a:lumMod val="60000"/>
                              <a:lumOff val="40000"/>
                            </a:schemeClr>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2"/>
                  </a:ext>
                </a:extLst>
              </a:tr>
              <a:tr h="273845">
                <a:tc>
                  <a:txBody>
                    <a:bodyPr/>
                    <a:lstStyle/>
                    <a:p>
                      <a:pPr algn="l" fontAlgn="b"/>
                      <a:r>
                        <a:rPr lang="da-DK" sz="2400" b="0" i="0" u="none" strike="noStrike" dirty="0">
                          <a:solidFill>
                            <a:srgbClr val="000000"/>
                          </a:solidFill>
                          <a:latin typeface="Calibri"/>
                        </a:rPr>
                        <a:t>D, Fjernvarmeforbrug [MWh pr. år]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da-DK" sz="1100" b="0" i="0" u="none" strike="noStrike" dirty="0">
                          <a:solidFill>
                            <a:schemeClr val="accent3">
                              <a:lumMod val="60000"/>
                              <a:lumOff val="40000"/>
                            </a:schemeClr>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3"/>
                  </a:ext>
                </a:extLst>
              </a:tr>
              <a:tr h="273845">
                <a:tc>
                  <a:txBody>
                    <a:bodyPr/>
                    <a:lstStyle/>
                    <a:p>
                      <a:pPr algn="l" fontAlgn="b"/>
                      <a:r>
                        <a:rPr lang="da-DK" sz="2400" b="0" i="0" u="none" strike="noStrike" dirty="0">
                          <a:solidFill>
                            <a:srgbClr val="000000"/>
                          </a:solidFill>
                          <a:latin typeface="Calibri"/>
                        </a:rPr>
                        <a:t>E, Elforbrug [kWh pr. år]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da-DK" sz="1100" b="0" i="0" u="none" strike="noStrike" dirty="0">
                          <a:solidFill>
                            <a:schemeClr val="accent3">
                              <a:lumMod val="60000"/>
                              <a:lumOff val="40000"/>
                            </a:schemeClr>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4"/>
                  </a:ext>
                </a:extLst>
              </a:tr>
              <a:tr h="273845">
                <a:tc>
                  <a:txBody>
                    <a:bodyPr/>
                    <a:lstStyle/>
                    <a:p>
                      <a:pPr algn="l" fontAlgn="b"/>
                      <a:r>
                        <a:rPr lang="da-DK" sz="2400" b="0" i="0" u="none" strike="noStrike" dirty="0">
                          <a:solidFill>
                            <a:srgbClr val="000000"/>
                          </a:solidFill>
                          <a:latin typeface="Calibri"/>
                        </a:rPr>
                        <a:t>F, Brænde,</a:t>
                      </a:r>
                      <a:r>
                        <a:rPr lang="da-DK" sz="2400" b="0" i="0" u="none" strike="noStrike" baseline="0" dirty="0">
                          <a:solidFill>
                            <a:srgbClr val="000000"/>
                          </a:solidFill>
                          <a:latin typeface="Calibri"/>
                        </a:rPr>
                        <a:t> træpiller</a:t>
                      </a:r>
                      <a:endParaRPr lang="da-DK" sz="24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da-DK" sz="1100" b="0" i="0" u="none" strike="noStrike" dirty="0">
                        <a:solidFill>
                          <a:schemeClr val="accent3">
                            <a:lumMod val="60000"/>
                            <a:lumOff val="40000"/>
                          </a:schemeClr>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5"/>
                  </a:ext>
                </a:extLst>
              </a:tr>
              <a:tr h="273845">
                <a:tc>
                  <a:txBody>
                    <a:bodyPr/>
                    <a:lstStyle/>
                    <a:p>
                      <a:pPr algn="l" fontAlgn="b"/>
                      <a:r>
                        <a:rPr lang="da-DK" sz="2400" b="0" i="0" u="none" strike="noStrike" dirty="0">
                          <a:solidFill>
                            <a:srgbClr val="000000"/>
                          </a:solidFill>
                          <a:latin typeface="Calibri"/>
                        </a:rPr>
                        <a:t>G, Omregning til kWh fra olie, gas eller</a:t>
                      </a:r>
                      <a:r>
                        <a:rPr lang="da-DK" sz="2400" b="0" i="0" u="none" strike="noStrike" baseline="0" dirty="0">
                          <a:solidFill>
                            <a:srgbClr val="000000"/>
                          </a:solidFill>
                          <a:latin typeface="Calibri"/>
                        </a:rPr>
                        <a:t> fjernvarme</a:t>
                      </a:r>
                      <a:endParaRPr lang="da-DK" sz="24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da-DK" sz="1100" b="0" i="0" u="none" strike="noStrike" dirty="0">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0006"/>
                  </a:ext>
                </a:extLst>
              </a:tr>
              <a:tr h="273845">
                <a:tc>
                  <a:txBody>
                    <a:bodyPr/>
                    <a:lstStyle/>
                    <a:p>
                      <a:pPr algn="l" fontAlgn="b"/>
                      <a:r>
                        <a:rPr lang="da-DK" sz="2400" b="0" i="0" u="none" strike="noStrike" dirty="0">
                          <a:solidFill>
                            <a:srgbClr val="000000"/>
                          </a:solidFill>
                          <a:latin typeface="Calibri"/>
                        </a:rPr>
                        <a:t>H, Energinøgletal for opvarmning  kWh/m</a:t>
                      </a:r>
                      <a:r>
                        <a:rPr lang="da-DK" sz="2400" b="0" i="0" u="none" strike="noStrike" baseline="30000" dirty="0">
                          <a:solidFill>
                            <a:srgbClr val="000000"/>
                          </a:solidFill>
                          <a:latin typeface="Calibri"/>
                        </a:rPr>
                        <a:t>2</a:t>
                      </a:r>
                      <a:r>
                        <a:rPr lang="da-DK" sz="2400" b="0" i="0" u="none" strike="noStrike" baseline="0" dirty="0">
                          <a:solidFill>
                            <a:srgbClr val="000000"/>
                          </a:solidFill>
                          <a:latin typeface="Calibri"/>
                        </a:rPr>
                        <a:t> pr. år</a:t>
                      </a:r>
                      <a:endParaRPr lang="da-DK" sz="24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da-DK" sz="11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0007"/>
                  </a:ext>
                </a:extLst>
              </a:tr>
            </a:tbl>
          </a:graphicData>
        </a:graphic>
      </p:graphicFrame>
      <p:sp>
        <p:nvSpPr>
          <p:cNvPr id="6" name="Tekstboks 5"/>
          <p:cNvSpPr txBox="1"/>
          <p:nvPr/>
        </p:nvSpPr>
        <p:spPr>
          <a:xfrm>
            <a:off x="827584" y="5301208"/>
            <a:ext cx="7571858" cy="1231106"/>
          </a:xfrm>
          <a:prstGeom prst="rect">
            <a:avLst/>
          </a:prstGeom>
          <a:noFill/>
        </p:spPr>
        <p:txBody>
          <a:bodyPr wrap="square" rtlCol="0">
            <a:spAutoFit/>
          </a:bodyPr>
          <a:lstStyle/>
          <a:p>
            <a:r>
              <a:rPr lang="da-DK" sz="1400" dirty="0">
                <a:solidFill>
                  <a:srgbClr val="000000"/>
                </a:solidFill>
              </a:rPr>
              <a:t>1 liter olie svarer til 10 kWh , 1 m</a:t>
            </a:r>
            <a:r>
              <a:rPr lang="da-DK" sz="1400" baseline="30000" dirty="0">
                <a:solidFill>
                  <a:srgbClr val="000000"/>
                </a:solidFill>
              </a:rPr>
              <a:t>3</a:t>
            </a:r>
            <a:r>
              <a:rPr lang="da-DK" sz="1400" dirty="0">
                <a:solidFill>
                  <a:srgbClr val="000000"/>
                </a:solidFill>
              </a:rPr>
              <a:t> gas svarer til 11 kWh, </a:t>
            </a:r>
          </a:p>
          <a:p>
            <a:r>
              <a:rPr lang="da-DK" sz="1400" dirty="0">
                <a:solidFill>
                  <a:srgbClr val="000000"/>
                </a:solidFill>
              </a:rPr>
              <a:t>1 rummeter brænde svarer til 1300 – 1900 kWh (20% fugt) afhængig af brændeovn og stakning , </a:t>
            </a:r>
          </a:p>
          <a:p>
            <a:r>
              <a:rPr lang="da-DK" sz="1400" dirty="0">
                <a:solidFill>
                  <a:srgbClr val="000000"/>
                </a:solidFill>
              </a:rPr>
              <a:t>1 kg træpiller svarer til 3,9 kWh (i effektiv forbrænding)</a:t>
            </a:r>
          </a:p>
          <a:p>
            <a:r>
              <a:rPr lang="da-DK" sz="1400" dirty="0">
                <a:solidFill>
                  <a:srgbClr val="000000"/>
                </a:solidFill>
              </a:rPr>
              <a:t>1 MWh = 1000 kWh</a:t>
            </a:r>
          </a:p>
          <a:p>
            <a:endParaRPr lang="da-DK" dirty="0"/>
          </a:p>
        </p:txBody>
      </p:sp>
    </p:spTree>
    <p:extLst>
      <p:ext uri="{BB962C8B-B14F-4D97-AF65-F5344CB8AC3E}">
        <p14:creationId xmlns:p14="http://schemas.microsoft.com/office/powerpoint/2010/main" val="19347954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tekst 4"/>
          <p:cNvSpPr>
            <a:spLocks noGrp="1"/>
          </p:cNvSpPr>
          <p:nvPr>
            <p:ph type="body" sz="quarter" idx="11"/>
          </p:nvPr>
        </p:nvSpPr>
        <p:spPr/>
        <p:txBody>
          <a:bodyPr/>
          <a:lstStyle/>
          <a:p>
            <a:endParaRPr lang="da-DK"/>
          </a:p>
        </p:txBody>
      </p:sp>
      <p:sp>
        <p:nvSpPr>
          <p:cNvPr id="7" name="Pladsholder til tekst 6"/>
          <p:cNvSpPr>
            <a:spLocks noGrp="1"/>
          </p:cNvSpPr>
          <p:nvPr>
            <p:ph type="body" sz="quarter" idx="12"/>
          </p:nvPr>
        </p:nvSpPr>
        <p:spPr/>
        <p:txBody>
          <a:bodyPr/>
          <a:lstStyle/>
          <a:p>
            <a:endParaRPr lang="da-DK"/>
          </a:p>
        </p:txBody>
      </p:sp>
      <p:sp>
        <p:nvSpPr>
          <p:cNvPr id="2" name="Titel 1"/>
          <p:cNvSpPr>
            <a:spLocks noGrp="1"/>
          </p:cNvSpPr>
          <p:nvPr>
            <p:ph type="title" idx="4294967295"/>
          </p:nvPr>
        </p:nvSpPr>
        <p:spPr>
          <a:xfrm>
            <a:off x="395536" y="548680"/>
            <a:ext cx="8229600" cy="1439862"/>
          </a:xfrm>
          <a:prstGeom prst="rect">
            <a:avLst/>
          </a:prstGeom>
        </p:spPr>
        <p:txBody>
          <a:bodyPr/>
          <a:lstStyle/>
          <a:p>
            <a:r>
              <a:rPr lang="da-DK" sz="3600" b="1" dirty="0"/>
              <a:t>Husets energinøgletal </a:t>
            </a:r>
            <a:br>
              <a:rPr lang="da-DK" sz="2400" b="1" dirty="0"/>
            </a:br>
            <a:r>
              <a:rPr lang="da-DK" sz="2400" b="1" dirty="0"/>
              <a:t>– 100 m</a:t>
            </a:r>
            <a:r>
              <a:rPr lang="da-DK" sz="2400" b="1" baseline="30000" dirty="0"/>
              <a:t>2 </a:t>
            </a:r>
            <a:r>
              <a:rPr lang="da-DK" sz="2400" b="1" dirty="0"/>
              <a:t>hus fra 1969</a:t>
            </a:r>
            <a:br>
              <a:rPr lang="da-DK" dirty="0"/>
            </a:br>
            <a:endParaRPr lang="da-DK" sz="2400" dirty="0"/>
          </a:p>
        </p:txBody>
      </p:sp>
      <p:graphicFrame>
        <p:nvGraphicFramePr>
          <p:cNvPr id="4" name="Tabel 3"/>
          <p:cNvGraphicFramePr>
            <a:graphicFrameLocks noGrp="1"/>
          </p:cNvGraphicFramePr>
          <p:nvPr>
            <p:extLst>
              <p:ext uri="{D42A27DB-BD31-4B8C-83A1-F6EECF244321}">
                <p14:modId xmlns:p14="http://schemas.microsoft.com/office/powerpoint/2010/main" val="1830791317"/>
              </p:ext>
            </p:extLst>
          </p:nvPr>
        </p:nvGraphicFramePr>
        <p:xfrm>
          <a:off x="539552" y="1484784"/>
          <a:ext cx="7858180" cy="3291840"/>
        </p:xfrm>
        <a:graphic>
          <a:graphicData uri="http://schemas.openxmlformats.org/drawingml/2006/table">
            <a:tbl>
              <a:tblPr/>
              <a:tblGrid>
                <a:gridCol w="6228155">
                  <a:extLst>
                    <a:ext uri="{9D8B030D-6E8A-4147-A177-3AD203B41FA5}">
                      <a16:colId xmlns:a16="http://schemas.microsoft.com/office/drawing/2014/main" val="20000"/>
                    </a:ext>
                  </a:extLst>
                </a:gridCol>
                <a:gridCol w="1630025">
                  <a:extLst>
                    <a:ext uri="{9D8B030D-6E8A-4147-A177-3AD203B41FA5}">
                      <a16:colId xmlns:a16="http://schemas.microsoft.com/office/drawing/2014/main" val="20001"/>
                    </a:ext>
                  </a:extLst>
                </a:gridCol>
              </a:tblGrid>
              <a:tr h="273845">
                <a:tc>
                  <a:txBody>
                    <a:bodyPr/>
                    <a:lstStyle/>
                    <a:p>
                      <a:pPr algn="l" fontAlgn="b"/>
                      <a:endParaRPr lang="da-DK" sz="2400" b="0" i="0" u="none" strike="noStrike" dirty="0">
                        <a:solidFill>
                          <a:srgbClr val="000000"/>
                        </a:solidFill>
                        <a:latin typeface="Calibri"/>
                      </a:endParaRPr>
                    </a:p>
                    <a:p>
                      <a:pPr algn="l" fontAlgn="b"/>
                      <a:r>
                        <a:rPr lang="da-DK" sz="2400" b="0" i="0" u="none" strike="noStrike" dirty="0">
                          <a:solidFill>
                            <a:srgbClr val="000000"/>
                          </a:solidFill>
                          <a:latin typeface="Calibri"/>
                        </a:rPr>
                        <a:t>A, Opvarmet areal [m</a:t>
                      </a:r>
                      <a:r>
                        <a:rPr lang="da-DK" sz="2400" b="0" i="0" u="none" strike="noStrike" baseline="30000" dirty="0">
                          <a:solidFill>
                            <a:srgbClr val="000000"/>
                          </a:solidFill>
                          <a:latin typeface="Calibri"/>
                        </a:rPr>
                        <a:t>2</a:t>
                      </a:r>
                      <a:r>
                        <a:rPr lang="da-DK" sz="2400" b="0" i="0" u="none" strike="noStrike" dirty="0">
                          <a:solidFill>
                            <a:srgbClr val="000000"/>
                          </a:solidFill>
                          <a:latin typeface="Calibri"/>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da-DK" sz="11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0"/>
                  </a:ext>
                </a:extLst>
              </a:tr>
              <a:tr h="273845">
                <a:tc>
                  <a:txBody>
                    <a:bodyPr/>
                    <a:lstStyle/>
                    <a:p>
                      <a:pPr algn="l" fontAlgn="b"/>
                      <a:r>
                        <a:rPr lang="da-DK" sz="2400" b="0" i="0" u="none" strike="noStrike" dirty="0">
                          <a:solidFill>
                            <a:srgbClr val="000000"/>
                          </a:solidFill>
                          <a:latin typeface="Calibri"/>
                        </a:rPr>
                        <a:t>B, Olieforbrug (liter pr. år)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da-DK" sz="1100" b="0" i="0" u="none" strike="noStrike" dirty="0">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1"/>
                  </a:ext>
                </a:extLst>
              </a:tr>
              <a:tr h="273845">
                <a:tc>
                  <a:txBody>
                    <a:bodyPr/>
                    <a:lstStyle/>
                    <a:p>
                      <a:pPr algn="l" fontAlgn="b"/>
                      <a:r>
                        <a:rPr lang="da-DK" sz="2400" b="0" i="0" u="none" strike="noStrike" dirty="0">
                          <a:solidFill>
                            <a:srgbClr val="000000"/>
                          </a:solidFill>
                          <a:latin typeface="Calibri"/>
                        </a:rPr>
                        <a:t>C, Naturgasforbrug [m</a:t>
                      </a:r>
                      <a:r>
                        <a:rPr lang="da-DK" sz="2400" b="0" i="0" u="none" strike="noStrike" baseline="30000" dirty="0">
                          <a:solidFill>
                            <a:srgbClr val="000000"/>
                          </a:solidFill>
                          <a:latin typeface="Calibri"/>
                        </a:rPr>
                        <a:t>3</a:t>
                      </a:r>
                      <a:r>
                        <a:rPr lang="da-DK" sz="2400" b="0" i="0" u="none" strike="noStrike" dirty="0">
                          <a:solidFill>
                            <a:srgbClr val="000000"/>
                          </a:solidFill>
                          <a:latin typeface="Calibri"/>
                        </a:rPr>
                        <a:t> pr. år)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da-DK" sz="1100" b="0" i="0" u="none" strike="noStrike" dirty="0">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2"/>
                  </a:ext>
                </a:extLst>
              </a:tr>
              <a:tr h="273845">
                <a:tc>
                  <a:txBody>
                    <a:bodyPr/>
                    <a:lstStyle/>
                    <a:p>
                      <a:pPr algn="l" fontAlgn="b"/>
                      <a:r>
                        <a:rPr lang="da-DK" sz="2400" b="0" i="0" u="none" strike="noStrike" dirty="0">
                          <a:solidFill>
                            <a:srgbClr val="000000"/>
                          </a:solidFill>
                          <a:latin typeface="Calibri"/>
                        </a:rPr>
                        <a:t>D, Fjernvarmeforbrug [MWh pr. år]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da-DK" sz="1100" b="0" i="0" u="none" strike="noStrike" dirty="0">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3"/>
                  </a:ext>
                </a:extLst>
              </a:tr>
              <a:tr h="273845">
                <a:tc>
                  <a:txBody>
                    <a:bodyPr/>
                    <a:lstStyle/>
                    <a:p>
                      <a:pPr algn="l" fontAlgn="b"/>
                      <a:r>
                        <a:rPr lang="da-DK" sz="2400" b="0" i="0" u="none" strike="noStrike" dirty="0">
                          <a:solidFill>
                            <a:srgbClr val="000000"/>
                          </a:solidFill>
                          <a:latin typeface="Calibri"/>
                        </a:rPr>
                        <a:t>E, Elforbrug [kWh pr. år]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da-DK" sz="1100" b="0" i="0" u="none" strike="noStrike" dirty="0">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4"/>
                  </a:ext>
                </a:extLst>
              </a:tr>
              <a:tr h="273845">
                <a:tc>
                  <a:txBody>
                    <a:bodyPr/>
                    <a:lstStyle/>
                    <a:p>
                      <a:pPr algn="l" fontAlgn="b"/>
                      <a:r>
                        <a:rPr lang="da-DK" sz="2400" b="0" i="0" u="none" strike="noStrike" dirty="0">
                          <a:solidFill>
                            <a:srgbClr val="000000"/>
                          </a:solidFill>
                          <a:latin typeface="Calibri"/>
                        </a:rPr>
                        <a:t>F, Brænde,</a:t>
                      </a:r>
                      <a:r>
                        <a:rPr lang="da-DK" sz="2400" b="0" i="0" u="none" strike="noStrike" baseline="0" dirty="0">
                          <a:solidFill>
                            <a:srgbClr val="000000"/>
                          </a:solidFill>
                          <a:latin typeface="Calibri"/>
                        </a:rPr>
                        <a:t> træpiller</a:t>
                      </a:r>
                      <a:endParaRPr lang="da-DK" sz="24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da-DK" sz="11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5"/>
                  </a:ext>
                </a:extLst>
              </a:tr>
              <a:tr h="273845">
                <a:tc>
                  <a:txBody>
                    <a:bodyPr/>
                    <a:lstStyle/>
                    <a:p>
                      <a:pPr algn="l" fontAlgn="b"/>
                      <a:r>
                        <a:rPr lang="da-DK" sz="2400" b="0" i="0" u="none" strike="noStrike" dirty="0">
                          <a:solidFill>
                            <a:srgbClr val="000000"/>
                          </a:solidFill>
                          <a:latin typeface="Calibri"/>
                        </a:rPr>
                        <a:t>G, Omregning til kWh fra olie, gas, fjernvarme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da-DK" sz="1100" b="0" i="0" u="none" strike="noStrike" dirty="0">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0006"/>
                  </a:ext>
                </a:extLst>
              </a:tr>
              <a:tr h="273845">
                <a:tc>
                  <a:txBody>
                    <a:bodyPr/>
                    <a:lstStyle/>
                    <a:p>
                      <a:pPr algn="l" fontAlgn="b"/>
                      <a:r>
                        <a:rPr lang="da-DK" sz="2400" b="0" i="0" u="none" strike="noStrike" dirty="0">
                          <a:solidFill>
                            <a:srgbClr val="000000"/>
                          </a:solidFill>
                          <a:latin typeface="Calibri"/>
                        </a:rPr>
                        <a:t>H, Energinøgletal for opvarmning  kWh/m</a:t>
                      </a:r>
                      <a:r>
                        <a:rPr lang="da-DK" sz="2400" b="0" i="0" u="none" strike="noStrike" baseline="30000" dirty="0">
                          <a:solidFill>
                            <a:srgbClr val="000000"/>
                          </a:solidFill>
                          <a:latin typeface="Calibri"/>
                        </a:rPr>
                        <a:t>2</a:t>
                      </a:r>
                      <a:r>
                        <a:rPr lang="da-DK" sz="2400" b="0" i="0" u="none" strike="noStrike" baseline="0" dirty="0">
                          <a:solidFill>
                            <a:srgbClr val="000000"/>
                          </a:solidFill>
                          <a:latin typeface="Calibri"/>
                        </a:rPr>
                        <a:t> pr. år</a:t>
                      </a:r>
                      <a:endParaRPr lang="da-DK" sz="24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da-DK" sz="11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0007"/>
                  </a:ext>
                </a:extLst>
              </a:tr>
            </a:tbl>
          </a:graphicData>
        </a:graphic>
      </p:graphicFrame>
      <p:sp>
        <p:nvSpPr>
          <p:cNvPr id="6" name="Tekstboks 5"/>
          <p:cNvSpPr txBox="1"/>
          <p:nvPr/>
        </p:nvSpPr>
        <p:spPr>
          <a:xfrm>
            <a:off x="841236" y="5013176"/>
            <a:ext cx="7643866" cy="1754326"/>
          </a:xfrm>
          <a:prstGeom prst="rect">
            <a:avLst/>
          </a:prstGeom>
          <a:noFill/>
        </p:spPr>
        <p:txBody>
          <a:bodyPr wrap="square" rtlCol="0">
            <a:spAutoFit/>
          </a:bodyPr>
          <a:lstStyle/>
          <a:p>
            <a:r>
              <a:rPr lang="da-DK" dirty="0">
                <a:solidFill>
                  <a:srgbClr val="000000"/>
                </a:solidFill>
              </a:rPr>
              <a:t>1 liter olie svarer til 10 kWh , 1 m</a:t>
            </a:r>
            <a:r>
              <a:rPr lang="da-DK" baseline="30000" dirty="0">
                <a:solidFill>
                  <a:srgbClr val="000000"/>
                </a:solidFill>
              </a:rPr>
              <a:t>3</a:t>
            </a:r>
            <a:r>
              <a:rPr lang="da-DK" dirty="0">
                <a:solidFill>
                  <a:srgbClr val="000000"/>
                </a:solidFill>
              </a:rPr>
              <a:t> gas svarer til 11 kWh, </a:t>
            </a:r>
          </a:p>
          <a:p>
            <a:r>
              <a:rPr lang="da-DK" dirty="0">
                <a:solidFill>
                  <a:srgbClr val="000000"/>
                </a:solidFill>
              </a:rPr>
              <a:t>1 rummeter brænde svarer til 1300 – 1900 kWh (20% fugt) afhængig af brændeovn og stakning , </a:t>
            </a:r>
          </a:p>
          <a:p>
            <a:r>
              <a:rPr lang="da-DK" dirty="0">
                <a:solidFill>
                  <a:srgbClr val="000000"/>
                </a:solidFill>
              </a:rPr>
              <a:t>1 kg træpiller svarer til 3,9 kWh (i effektiv forbrænding)</a:t>
            </a:r>
          </a:p>
          <a:p>
            <a:r>
              <a:rPr lang="da-DK" dirty="0">
                <a:solidFill>
                  <a:srgbClr val="000000"/>
                </a:solidFill>
              </a:rPr>
              <a:t>1 MWh = 1000 kWh</a:t>
            </a:r>
          </a:p>
          <a:p>
            <a:endParaRPr lang="da-DK" dirty="0"/>
          </a:p>
        </p:txBody>
      </p:sp>
      <p:sp>
        <p:nvSpPr>
          <p:cNvPr id="3" name="Tekstboks 2"/>
          <p:cNvSpPr txBox="1"/>
          <p:nvPr/>
        </p:nvSpPr>
        <p:spPr>
          <a:xfrm>
            <a:off x="6804248" y="1628800"/>
            <a:ext cx="1584176" cy="3139321"/>
          </a:xfrm>
          <a:prstGeom prst="rect">
            <a:avLst/>
          </a:prstGeom>
          <a:noFill/>
        </p:spPr>
        <p:txBody>
          <a:bodyPr wrap="square" rtlCol="0">
            <a:spAutoFit/>
          </a:bodyPr>
          <a:lstStyle/>
          <a:p>
            <a:endParaRPr lang="da-DK" b="1" dirty="0"/>
          </a:p>
          <a:p>
            <a:r>
              <a:rPr lang="da-DK" b="1" dirty="0"/>
              <a:t>100 m</a:t>
            </a:r>
            <a:r>
              <a:rPr lang="da-DK" b="1" baseline="30000" dirty="0"/>
              <a:t>2</a:t>
            </a:r>
          </a:p>
          <a:p>
            <a:r>
              <a:rPr lang="da-DK" b="1" dirty="0"/>
              <a:t>2500 liter</a:t>
            </a:r>
          </a:p>
          <a:p>
            <a:endParaRPr lang="da-DK" b="1" dirty="0"/>
          </a:p>
          <a:p>
            <a:endParaRPr lang="da-DK" b="1" dirty="0"/>
          </a:p>
          <a:p>
            <a:endParaRPr lang="da-DK" b="1" dirty="0"/>
          </a:p>
          <a:p>
            <a:endParaRPr lang="da-DK" b="1" dirty="0"/>
          </a:p>
          <a:p>
            <a:endParaRPr lang="da-DK" b="1" dirty="0"/>
          </a:p>
          <a:p>
            <a:endParaRPr lang="da-DK" b="1" dirty="0"/>
          </a:p>
          <a:p>
            <a:r>
              <a:rPr lang="da-DK" b="1" dirty="0"/>
              <a:t>25.000</a:t>
            </a:r>
          </a:p>
          <a:p>
            <a:r>
              <a:rPr lang="da-DK" b="1" dirty="0"/>
              <a:t>250 kWh</a:t>
            </a:r>
          </a:p>
        </p:txBody>
      </p:sp>
    </p:spTree>
    <p:extLst>
      <p:ext uri="{BB962C8B-B14F-4D97-AF65-F5344CB8AC3E}">
        <p14:creationId xmlns:p14="http://schemas.microsoft.com/office/powerpoint/2010/main" val="21237095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p:cNvPicPr>
            <a:picLocks noChangeAspect="1" noChangeArrowheads="1"/>
          </p:cNvPicPr>
          <p:nvPr/>
        </p:nvPicPr>
        <p:blipFill>
          <a:blip r:embed="rId3" cstate="print"/>
          <a:srcRect/>
          <a:stretch>
            <a:fillRect/>
          </a:stretch>
        </p:blipFill>
        <p:spPr bwMode="auto">
          <a:xfrm>
            <a:off x="684213" y="1463675"/>
            <a:ext cx="7920037" cy="4956175"/>
          </a:xfrm>
          <a:prstGeom prst="rect">
            <a:avLst/>
          </a:prstGeom>
          <a:noFill/>
          <a:ln w="9525">
            <a:noFill/>
            <a:miter lim="800000"/>
            <a:headEnd/>
            <a:tailEnd/>
          </a:ln>
          <a:effectLst/>
        </p:spPr>
      </p:pic>
      <p:sp>
        <p:nvSpPr>
          <p:cNvPr id="3" name="Tekstboks 2"/>
          <p:cNvSpPr txBox="1"/>
          <p:nvPr/>
        </p:nvSpPr>
        <p:spPr>
          <a:xfrm>
            <a:off x="683568" y="548680"/>
            <a:ext cx="3929090" cy="646331"/>
          </a:xfrm>
          <a:prstGeom prst="rect">
            <a:avLst/>
          </a:prstGeom>
          <a:noFill/>
        </p:spPr>
        <p:txBody>
          <a:bodyPr wrap="square" rtlCol="0">
            <a:spAutoFit/>
          </a:bodyPr>
          <a:lstStyle/>
          <a:p>
            <a:r>
              <a:rPr lang="da-DK" dirty="0"/>
              <a:t>Brug skemaet til sammenligning af det aktuelle hus varmenøgletal</a:t>
            </a:r>
          </a:p>
        </p:txBody>
      </p:sp>
      <p:sp>
        <p:nvSpPr>
          <p:cNvPr id="4" name="Ellipse 3"/>
          <p:cNvSpPr/>
          <p:nvPr/>
        </p:nvSpPr>
        <p:spPr>
          <a:xfrm>
            <a:off x="876353" y="4971780"/>
            <a:ext cx="1000132" cy="3571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Ellipse 4"/>
          <p:cNvSpPr/>
          <p:nvPr/>
        </p:nvSpPr>
        <p:spPr>
          <a:xfrm>
            <a:off x="4928161" y="4971780"/>
            <a:ext cx="1000132" cy="3571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29574731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1"/>
          </p:nvPr>
        </p:nvSpPr>
        <p:spPr/>
        <p:txBody>
          <a:bodyPr/>
          <a:lstStyle/>
          <a:p>
            <a:endParaRPr lang="da-DK"/>
          </a:p>
        </p:txBody>
      </p:sp>
      <p:sp>
        <p:nvSpPr>
          <p:cNvPr id="3" name="Pladsholder til tekst 2"/>
          <p:cNvSpPr>
            <a:spLocks noGrp="1"/>
          </p:cNvSpPr>
          <p:nvPr>
            <p:ph type="body" sz="quarter" idx="12"/>
          </p:nvPr>
        </p:nvSpPr>
        <p:spPr>
          <a:xfrm>
            <a:off x="755576" y="2276872"/>
            <a:ext cx="7920880" cy="914400"/>
          </a:xfrm>
        </p:spPr>
        <p:txBody>
          <a:bodyPr/>
          <a:lstStyle/>
          <a:p>
            <a:pPr marL="0" indent="0">
              <a:buNone/>
            </a:pPr>
            <a:r>
              <a:rPr lang="da-DK" dirty="0"/>
              <a:t>Måske har I ved hjælp af </a:t>
            </a:r>
            <a:r>
              <a:rPr lang="da-DK" dirty="0" err="1"/>
              <a:t>tjek-lister</a:t>
            </a:r>
            <a:r>
              <a:rPr lang="da-DK" dirty="0"/>
              <a:t> fundet </a:t>
            </a:r>
            <a:r>
              <a:rPr lang="da-DK" dirty="0" err="1"/>
              <a:t>besparelsesmuligeheder</a:t>
            </a:r>
            <a:r>
              <a:rPr lang="da-DK" dirty="0"/>
              <a:t> – </a:t>
            </a:r>
          </a:p>
          <a:p>
            <a:pPr marL="0" indent="0">
              <a:buNone/>
            </a:pPr>
            <a:r>
              <a:rPr lang="da-DK" dirty="0"/>
              <a:t>ellers tjek varmeforbruget: </a:t>
            </a:r>
          </a:p>
        </p:txBody>
      </p:sp>
    </p:spTree>
    <p:extLst>
      <p:ext uri="{BB962C8B-B14F-4D97-AF65-F5344CB8AC3E}">
        <p14:creationId xmlns:p14="http://schemas.microsoft.com/office/powerpoint/2010/main" val="7877115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323528" y="807343"/>
            <a:ext cx="8373616" cy="642937"/>
          </a:xfrm>
          <a:prstGeom prst="rect">
            <a:avLst/>
          </a:prstGeom>
        </p:spPr>
        <p:txBody>
          <a:bodyPr>
            <a:noAutofit/>
          </a:bodyPr>
          <a:lstStyle/>
          <a:p>
            <a:r>
              <a:rPr lang="da-DK" sz="2800" dirty="0"/>
              <a:t>Sparringspartner for håndværkere, </a:t>
            </a:r>
            <a:br>
              <a:rPr lang="da-DK" sz="2800" dirty="0"/>
            </a:br>
            <a:r>
              <a:rPr lang="da-DK" sz="2800" dirty="0"/>
              <a:t>rådgivere, brugere,  bygningsejere, lærlinge, studerende</a:t>
            </a:r>
          </a:p>
        </p:txBody>
      </p:sp>
      <p:sp>
        <p:nvSpPr>
          <p:cNvPr id="8" name="Pladsholder til diasnummer 7"/>
          <p:cNvSpPr>
            <a:spLocks noGrp="1"/>
          </p:cNvSpPr>
          <p:nvPr>
            <p:ph type="sldNum" sz="quarter" idx="4294967295"/>
          </p:nvPr>
        </p:nvSpPr>
        <p:spPr>
          <a:xfrm>
            <a:off x="7010400" y="6356350"/>
            <a:ext cx="2133600" cy="365125"/>
          </a:xfrm>
          <a:prstGeom prst="rect">
            <a:avLst/>
          </a:prstGeom>
        </p:spPr>
        <p:txBody>
          <a:bodyPr/>
          <a:lstStyle/>
          <a:p>
            <a:pPr>
              <a:defRPr/>
            </a:pPr>
            <a:fld id="{89D5EE2D-8EE1-4FDD-A7BD-1B4E094CBED6}" type="slidenum">
              <a:rPr lang="da-DK" smtClean="0"/>
              <a:pPr>
                <a:defRPr/>
              </a:pPr>
              <a:t>2</a:t>
            </a:fld>
            <a:endParaRPr lang="da-DK"/>
          </a:p>
        </p:txBody>
      </p:sp>
      <p:sp>
        <p:nvSpPr>
          <p:cNvPr id="4" name="Rektangel 3"/>
          <p:cNvSpPr/>
          <p:nvPr/>
        </p:nvSpPr>
        <p:spPr>
          <a:xfrm>
            <a:off x="323528" y="2256296"/>
            <a:ext cx="3520558" cy="2308324"/>
          </a:xfrm>
          <a:prstGeom prst="rect">
            <a:avLst/>
          </a:prstGeom>
        </p:spPr>
        <p:txBody>
          <a:bodyPr wrap="square">
            <a:spAutoFit/>
          </a:bodyPr>
          <a:lstStyle/>
          <a:p>
            <a:r>
              <a:rPr lang="da-DK" dirty="0">
                <a:solidFill>
                  <a:srgbClr val="7F7F7F"/>
                </a:solidFill>
              </a:rPr>
              <a:t>Gratis og uvildig telefontjeneste, der kan svare dig på alt om energibesparelser i bygninger</a:t>
            </a:r>
          </a:p>
          <a:p>
            <a:endParaRPr lang="da-DK" dirty="0">
              <a:solidFill>
                <a:srgbClr val="7F7F7F"/>
              </a:solidFill>
            </a:endParaRPr>
          </a:p>
          <a:p>
            <a:endParaRPr lang="da-DK" dirty="0">
              <a:solidFill>
                <a:srgbClr val="7F7F7F"/>
              </a:solidFill>
            </a:endParaRPr>
          </a:p>
          <a:p>
            <a:r>
              <a:rPr lang="da-DK" dirty="0">
                <a:solidFill>
                  <a:srgbClr val="7F7F7F"/>
                </a:solidFill>
              </a:rPr>
              <a:t>Udvikler konkrete løsninger sammen med en gruppe af personer, der repræsenterer dig</a:t>
            </a:r>
          </a:p>
        </p:txBody>
      </p:sp>
      <p:pic>
        <p:nvPicPr>
          <p:cNvPr id="7" name="Billede 6">
            <a:extLst>
              <a:ext uri="{FF2B5EF4-FFF2-40B4-BE49-F238E27FC236}">
                <a16:creationId xmlns:a16="http://schemas.microsoft.com/office/drawing/2014/main" id="{CCBAD8A8-95E2-8947-AB06-C96B1FCA4B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13649" y="2042171"/>
            <a:ext cx="5101395" cy="3204020"/>
          </a:xfrm>
          <a:prstGeom prst="rect">
            <a:avLst/>
          </a:prstGeom>
        </p:spPr>
      </p:pic>
      <p:sp>
        <p:nvSpPr>
          <p:cNvPr id="10" name="Pladsholder til tekst 2">
            <a:extLst>
              <a:ext uri="{FF2B5EF4-FFF2-40B4-BE49-F238E27FC236}">
                <a16:creationId xmlns:a16="http://schemas.microsoft.com/office/drawing/2014/main" id="{2A72D8A6-24A4-C34D-8682-8EDF2C2DF376}"/>
              </a:ext>
            </a:extLst>
          </p:cNvPr>
          <p:cNvSpPr txBox="1">
            <a:spLocks/>
          </p:cNvSpPr>
          <p:nvPr/>
        </p:nvSpPr>
        <p:spPr>
          <a:xfrm>
            <a:off x="160555" y="5022267"/>
            <a:ext cx="3683531" cy="1835733"/>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rgbClr val="595959"/>
                </a:solidFill>
                <a:latin typeface="Trebuchet MS" pitchFamily="34" charset="0"/>
                <a:ea typeface="Tahoma" pitchFamily="34" charset="0"/>
                <a:cs typeface="Tahoma" pitchFamily="34" charset="0"/>
              </a:defRPr>
            </a:lvl1pPr>
            <a:lvl2pPr marL="742950" indent="-285750" algn="l" rtl="0" eaLnBrk="0" fontAlgn="base" hangingPunct="0">
              <a:spcBef>
                <a:spcPct val="20000"/>
              </a:spcBef>
              <a:spcAft>
                <a:spcPct val="0"/>
              </a:spcAft>
              <a:buFont typeface="Arial" charset="0"/>
              <a:buChar char="–"/>
              <a:defRPr sz="2800" kern="1200">
                <a:solidFill>
                  <a:srgbClr val="595959"/>
                </a:solidFill>
                <a:latin typeface="Trebuchet MS" pitchFamily="34" charset="0"/>
                <a:ea typeface="Tahoma" pitchFamily="34" charset="0"/>
                <a:cs typeface="Tahoma" pitchFamily="34" charset="0"/>
              </a:defRPr>
            </a:lvl2pPr>
            <a:lvl3pPr marL="1143000" indent="-228600" algn="l" rtl="0" eaLnBrk="0" fontAlgn="base" hangingPunct="0">
              <a:spcBef>
                <a:spcPct val="20000"/>
              </a:spcBef>
              <a:spcAft>
                <a:spcPct val="0"/>
              </a:spcAft>
              <a:buFont typeface="Arial" charset="0"/>
              <a:buChar char="•"/>
              <a:defRPr sz="2400" kern="1200">
                <a:solidFill>
                  <a:srgbClr val="595959"/>
                </a:solidFill>
                <a:latin typeface="Trebuchet MS" pitchFamily="34" charset="0"/>
                <a:ea typeface="Tahoma" pitchFamily="34" charset="0"/>
                <a:cs typeface="Tahoma" pitchFamily="34" charset="0"/>
              </a:defRPr>
            </a:lvl3pPr>
            <a:lvl4pPr marL="1600200" indent="-228600" algn="l" rtl="0" eaLnBrk="0" fontAlgn="base" hangingPunct="0">
              <a:spcBef>
                <a:spcPct val="20000"/>
              </a:spcBef>
              <a:spcAft>
                <a:spcPct val="0"/>
              </a:spcAft>
              <a:buFont typeface="Arial" charset="0"/>
              <a:buChar char="–"/>
              <a:defRPr sz="2000" kern="1200">
                <a:solidFill>
                  <a:srgbClr val="595959"/>
                </a:solidFill>
                <a:latin typeface="Trebuchet MS" pitchFamily="34" charset="0"/>
                <a:ea typeface="Tahoma" pitchFamily="34" charset="0"/>
                <a:cs typeface="Tahoma" pitchFamily="34" charset="0"/>
              </a:defRPr>
            </a:lvl4pPr>
            <a:lvl5pPr marL="2057400" indent="-228600" algn="l" rtl="0" eaLnBrk="0" fontAlgn="base" hangingPunct="0">
              <a:spcBef>
                <a:spcPct val="20000"/>
              </a:spcBef>
              <a:spcAft>
                <a:spcPct val="0"/>
              </a:spcAft>
              <a:buFont typeface="Arial" charset="0"/>
              <a:buChar char="»"/>
              <a:defRPr sz="2000" kern="1200">
                <a:solidFill>
                  <a:srgbClr val="595959"/>
                </a:solidFill>
                <a:latin typeface="Trebuchet MS"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a-DK" sz="2000" b="1"/>
              <a:t>www.ByggeriOgEnergi.dk</a:t>
            </a:r>
          </a:p>
          <a:p>
            <a:r>
              <a:rPr lang="da-DK" sz="2000"/>
              <a:t>Tlf: 72 20 22 55</a:t>
            </a:r>
          </a:p>
          <a:p>
            <a:r>
              <a:rPr lang="da-DK" sz="2000"/>
              <a:t>info@ByggeriOgEnergi.dk</a:t>
            </a:r>
            <a:endParaRPr lang="da-DK" sz="2000" dirty="0"/>
          </a:p>
        </p:txBody>
      </p:sp>
    </p:spTree>
    <p:extLst>
      <p:ext uri="{BB962C8B-B14F-4D97-AF65-F5344CB8AC3E}">
        <p14:creationId xmlns:p14="http://schemas.microsoft.com/office/powerpoint/2010/main" val="15806824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404664"/>
            <a:ext cx="6615669" cy="1143000"/>
          </a:xfrm>
        </p:spPr>
        <p:txBody>
          <a:bodyPr/>
          <a:lstStyle/>
          <a:p>
            <a:pPr algn="l"/>
            <a:r>
              <a:rPr lang="da-DK" sz="4000" dirty="0"/>
              <a:t>Tjeklister på </a:t>
            </a:r>
            <a:r>
              <a:rPr lang="da-DK" sz="4000" dirty="0" err="1"/>
              <a:t>ByggeriOgEnergi.dk</a:t>
            </a:r>
            <a:endParaRPr lang="da-DK" sz="4000" dirty="0"/>
          </a:p>
        </p:txBody>
      </p:sp>
      <p:sp>
        <p:nvSpPr>
          <p:cNvPr id="3" name="Pladsholder til indhold 2"/>
          <p:cNvSpPr>
            <a:spLocks noGrp="1"/>
          </p:cNvSpPr>
          <p:nvPr>
            <p:ph idx="1"/>
          </p:nvPr>
        </p:nvSpPr>
        <p:spPr>
          <a:xfrm>
            <a:off x="395537" y="1741488"/>
            <a:ext cx="7600702" cy="1428083"/>
          </a:xfrm>
        </p:spPr>
        <p:txBody>
          <a:bodyPr/>
          <a:lstStyle/>
          <a:p>
            <a:r>
              <a:rPr lang="da-DK" sz="2400" dirty="0"/>
              <a:t>for indeklima</a:t>
            </a:r>
          </a:p>
          <a:p>
            <a:r>
              <a:rPr lang="da-DK" sz="2400" dirty="0"/>
              <a:t>for klimaskærm</a:t>
            </a:r>
          </a:p>
          <a:p>
            <a:r>
              <a:rPr lang="da-DK" sz="2400" dirty="0"/>
              <a:t>for varmeanlæg</a:t>
            </a:r>
          </a:p>
          <a:p>
            <a:pPr marL="0" indent="0">
              <a:buNone/>
            </a:pPr>
            <a:r>
              <a:rPr lang="da-DK" sz="2400" dirty="0"/>
              <a:t>    og andre varmeinstallati</a:t>
            </a:r>
            <a:r>
              <a:rPr lang="da-DK" sz="2400" b="1" dirty="0"/>
              <a:t>oner</a:t>
            </a:r>
          </a:p>
          <a:p>
            <a:r>
              <a:rPr lang="da-DK" sz="2400" dirty="0"/>
              <a:t>for belysning</a:t>
            </a:r>
          </a:p>
        </p:txBody>
      </p:sp>
      <p:pic>
        <p:nvPicPr>
          <p:cNvPr id="8"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11560" y="4221088"/>
            <a:ext cx="2536774" cy="194254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707904" y="4676457"/>
            <a:ext cx="3024336" cy="18071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5"/>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084168" y="2852936"/>
            <a:ext cx="2367060" cy="17515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407696" y="1052736"/>
            <a:ext cx="2736304" cy="17588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72525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dirty="0"/>
          </a:p>
        </p:txBody>
      </p:sp>
      <p:sp>
        <p:nvSpPr>
          <p:cNvPr id="3" name="Pladsholder til indhold 2"/>
          <p:cNvSpPr>
            <a:spLocks noGrp="1"/>
          </p:cNvSpPr>
          <p:nvPr>
            <p:ph idx="1"/>
          </p:nvPr>
        </p:nvSpPr>
        <p:spPr/>
        <p:txBody>
          <a:bodyPr/>
          <a:lstStyle/>
          <a:p>
            <a:r>
              <a:rPr lang="da-DK" sz="1600" dirty="0">
                <a:hlinkClick r:id="rId3"/>
              </a:rPr>
              <a:t>https://byggeriogenergi.dk/energiloesninger/enfamiliehuse/tjeklister-til-bygningsgennemgang/tjeklister-boer-der-energirenoveres/</a:t>
            </a:r>
            <a:endParaRPr lang="da-DK" sz="1600" dirty="0"/>
          </a:p>
        </p:txBody>
      </p:sp>
    </p:spTree>
    <p:extLst>
      <p:ext uri="{BB962C8B-B14F-4D97-AF65-F5344CB8AC3E}">
        <p14:creationId xmlns:p14="http://schemas.microsoft.com/office/powerpoint/2010/main" val="9273788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9512" y="548680"/>
            <a:ext cx="8229600" cy="1656184"/>
          </a:xfrm>
        </p:spPr>
        <p:txBody>
          <a:bodyPr>
            <a:normAutofit/>
          </a:bodyPr>
          <a:lstStyle/>
          <a:p>
            <a:r>
              <a:rPr lang="da-DK" sz="3200" b="1" dirty="0"/>
              <a:t>Så skal I finde energibesparelser – </a:t>
            </a:r>
            <a:r>
              <a:rPr lang="da-DK" sz="3200" b="1" dirty="0" err="1"/>
              <a:t>vha</a:t>
            </a:r>
            <a:r>
              <a:rPr lang="da-DK" sz="3200" b="1" dirty="0"/>
              <a:t> energiløsningerne </a:t>
            </a:r>
            <a:r>
              <a:rPr lang="da-DK" sz="1200" dirty="0">
                <a:hlinkClick r:id="rId3"/>
              </a:rPr>
              <a:t>https://www.byggeriogenergi.dk/energiloesninger/</a:t>
            </a:r>
            <a:br>
              <a:rPr lang="da-DK" sz="3200" b="1" dirty="0"/>
            </a:br>
            <a:r>
              <a:rPr lang="da-DK" sz="3200" b="1" dirty="0"/>
              <a:t>Hvad indeholder en energiløsning?</a:t>
            </a:r>
          </a:p>
        </p:txBody>
      </p:sp>
      <p:sp>
        <p:nvSpPr>
          <p:cNvPr id="3" name="Pladsholder til indhold 2"/>
          <p:cNvSpPr>
            <a:spLocks noGrp="1"/>
          </p:cNvSpPr>
          <p:nvPr>
            <p:ph idx="1"/>
          </p:nvPr>
        </p:nvSpPr>
        <p:spPr>
          <a:xfrm>
            <a:off x="539552" y="2636912"/>
            <a:ext cx="8229600" cy="3960440"/>
          </a:xfrm>
        </p:spPr>
        <p:txBody>
          <a:bodyPr/>
          <a:lstStyle/>
          <a:p>
            <a:r>
              <a:rPr lang="da-DK" sz="2800" dirty="0"/>
              <a:t>Hvornår er løsningen aktuel?</a:t>
            </a:r>
          </a:p>
          <a:p>
            <a:r>
              <a:rPr lang="da-DK" sz="2800" dirty="0" err="1"/>
              <a:t>Videncentrets</a:t>
            </a:r>
            <a:r>
              <a:rPr lang="da-DK" sz="2800" dirty="0"/>
              <a:t> anbefaling</a:t>
            </a:r>
          </a:p>
          <a:p>
            <a:r>
              <a:rPr lang="da-DK" sz="2800" dirty="0"/>
              <a:t>Fordele </a:t>
            </a:r>
          </a:p>
          <a:p>
            <a:r>
              <a:rPr lang="da-DK" sz="2800" dirty="0"/>
              <a:t>Energibesparelse</a:t>
            </a:r>
          </a:p>
          <a:p>
            <a:r>
              <a:rPr lang="da-DK" sz="2800" dirty="0"/>
              <a:t>Et aktuelt eksempel</a:t>
            </a:r>
          </a:p>
          <a:p>
            <a:r>
              <a:rPr lang="da-DK" sz="2800" dirty="0"/>
              <a:t>En tjekliste med tilhørende kommentarer</a:t>
            </a:r>
          </a:p>
          <a:p>
            <a:r>
              <a:rPr lang="da-DK" sz="2800" dirty="0"/>
              <a:t>Beskrivelse og illustrationer til udførelsen</a:t>
            </a:r>
            <a:endParaRPr lang="da-DK" dirty="0"/>
          </a:p>
        </p:txBody>
      </p:sp>
    </p:spTree>
    <p:extLst>
      <p:ext uri="{BB962C8B-B14F-4D97-AF65-F5344CB8AC3E}">
        <p14:creationId xmlns:p14="http://schemas.microsoft.com/office/powerpoint/2010/main" val="3812848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620688"/>
            <a:ext cx="8229600" cy="1143000"/>
          </a:xfrm>
        </p:spPr>
        <p:txBody>
          <a:bodyPr/>
          <a:lstStyle/>
          <a:p>
            <a:r>
              <a:rPr lang="da-DK" sz="3200" dirty="0"/>
              <a:t>Til énfamiliehuse</a:t>
            </a:r>
          </a:p>
        </p:txBody>
      </p:sp>
      <p:pic>
        <p:nvPicPr>
          <p:cNvPr id="4" name="Pladsholder til indhold 3" descr="DSC_0149.JPG"/>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539552" y="1556792"/>
            <a:ext cx="8316416" cy="4952079"/>
          </a:xfrm>
        </p:spPr>
      </p:pic>
    </p:spTree>
    <p:extLst>
      <p:ext uri="{BB962C8B-B14F-4D97-AF65-F5344CB8AC3E}">
        <p14:creationId xmlns:p14="http://schemas.microsoft.com/office/powerpoint/2010/main" val="30399586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764704"/>
            <a:ext cx="8229600" cy="1143000"/>
          </a:xfrm>
        </p:spPr>
        <p:txBody>
          <a:bodyPr>
            <a:normAutofit/>
          </a:bodyPr>
          <a:lstStyle/>
          <a:p>
            <a:r>
              <a:rPr lang="da-DK" sz="3200" dirty="0"/>
              <a:t>Men kan bruges til </a:t>
            </a:r>
            <a:br>
              <a:rPr lang="da-DK" sz="3200" dirty="0"/>
            </a:br>
            <a:r>
              <a:rPr lang="da-DK" sz="3200" dirty="0"/>
              <a:t>mange typer bygninger</a:t>
            </a:r>
          </a:p>
        </p:txBody>
      </p:sp>
      <p:pic>
        <p:nvPicPr>
          <p:cNvPr id="4" name="Pladsholder til indhold 3" descr="DSC_0114.JPG"/>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115616" y="2060848"/>
            <a:ext cx="6696744" cy="4482945"/>
          </a:xfrm>
        </p:spPr>
      </p:pic>
    </p:spTree>
    <p:extLst>
      <p:ext uri="{BB962C8B-B14F-4D97-AF65-F5344CB8AC3E}">
        <p14:creationId xmlns:p14="http://schemas.microsoft.com/office/powerpoint/2010/main" val="9656293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AFD0E3F4-6F34-FC4F-B06D-64A08014682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3094" y="0"/>
            <a:ext cx="8457812" cy="6858000"/>
          </a:xfrm>
          <a:prstGeom prst="rect">
            <a:avLst/>
          </a:prstGeom>
        </p:spPr>
      </p:pic>
      <p:sp>
        <p:nvSpPr>
          <p:cNvPr id="2" name="TextBox 1">
            <a:extLst>
              <a:ext uri="{FF2B5EF4-FFF2-40B4-BE49-F238E27FC236}">
                <a16:creationId xmlns:a16="http://schemas.microsoft.com/office/drawing/2014/main" id="{DE461FC1-D029-4820-894F-59812793D0CB}"/>
              </a:ext>
            </a:extLst>
          </p:cNvPr>
          <p:cNvSpPr txBox="1"/>
          <p:nvPr/>
        </p:nvSpPr>
        <p:spPr>
          <a:xfrm>
            <a:off x="611560" y="404664"/>
            <a:ext cx="3816424" cy="646331"/>
          </a:xfrm>
          <a:prstGeom prst="rect">
            <a:avLst/>
          </a:prstGeom>
          <a:noFill/>
        </p:spPr>
        <p:txBody>
          <a:bodyPr wrap="square" rtlCol="0">
            <a:spAutoFit/>
          </a:bodyPr>
          <a:lstStyle/>
          <a:p>
            <a:r>
              <a:rPr lang="da-DK" dirty="0"/>
              <a:t>Og nu også til større bygninger – og </a:t>
            </a:r>
            <a:r>
              <a:rPr lang="da-DK" dirty="0" err="1"/>
              <a:t>installatioenr</a:t>
            </a:r>
            <a:endParaRPr lang="da-DK" dirty="0"/>
          </a:p>
        </p:txBody>
      </p:sp>
    </p:spTree>
    <p:extLst>
      <p:ext uri="{BB962C8B-B14F-4D97-AF65-F5344CB8AC3E}">
        <p14:creationId xmlns:p14="http://schemas.microsoft.com/office/powerpoint/2010/main" val="17824034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188640"/>
            <a:ext cx="8301608" cy="1143000"/>
          </a:xfrm>
        </p:spPr>
        <p:txBody>
          <a:bodyPr/>
          <a:lstStyle/>
          <a:p>
            <a:r>
              <a:rPr lang="da-DK" sz="3200" b="1" dirty="0"/>
              <a:t>Tag og loft</a:t>
            </a:r>
          </a:p>
        </p:txBody>
      </p:sp>
      <p:pic>
        <p:nvPicPr>
          <p:cNvPr id="1027" name="Picture 3"/>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1043608" y="1988840"/>
            <a:ext cx="6382017" cy="342825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0380946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1586" y="263475"/>
            <a:ext cx="8229600" cy="1143000"/>
          </a:xfrm>
        </p:spPr>
        <p:txBody>
          <a:bodyPr/>
          <a:lstStyle/>
          <a:p>
            <a:r>
              <a:rPr lang="da-DK" sz="3200" b="1" dirty="0"/>
              <a:t>Facade</a:t>
            </a:r>
          </a:p>
        </p:txBody>
      </p:sp>
      <p:sp>
        <p:nvSpPr>
          <p:cNvPr id="3" name="Pladsholder til indhold 2"/>
          <p:cNvSpPr>
            <a:spLocks noGrp="1"/>
          </p:cNvSpPr>
          <p:nvPr>
            <p:ph idx="1"/>
          </p:nvPr>
        </p:nvSpPr>
        <p:spPr/>
        <p:txBody>
          <a:bodyPr/>
          <a:lstStyle/>
          <a:p>
            <a:endParaRPr lang="da-DK"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1403648" y="1700808"/>
            <a:ext cx="6435834" cy="367412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2290593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05160"/>
            <a:ext cx="8229600" cy="1143000"/>
          </a:xfrm>
        </p:spPr>
        <p:txBody>
          <a:bodyPr>
            <a:normAutofit/>
          </a:bodyPr>
          <a:lstStyle/>
          <a:p>
            <a:r>
              <a:rPr lang="da-DK" sz="3200" b="1" dirty="0"/>
              <a:t>Gulv, sokkel/fundament</a:t>
            </a:r>
            <a:br>
              <a:rPr lang="da-DK" sz="3200" b="1" dirty="0"/>
            </a:br>
            <a:r>
              <a:rPr lang="da-DK" sz="3200" b="1" dirty="0"/>
              <a:t>og kælder</a:t>
            </a:r>
          </a:p>
        </p:txBody>
      </p:sp>
      <p:sp>
        <p:nvSpPr>
          <p:cNvPr id="3" name="Pladsholder til indhold 2"/>
          <p:cNvSpPr>
            <a:spLocks noGrp="1"/>
          </p:cNvSpPr>
          <p:nvPr>
            <p:ph idx="1"/>
          </p:nvPr>
        </p:nvSpPr>
        <p:spPr>
          <a:xfrm>
            <a:off x="457200" y="1484784"/>
            <a:ext cx="8229600" cy="3257550"/>
          </a:xfrm>
        </p:spPr>
        <p:txBody>
          <a:bodyPr/>
          <a:lstStyle/>
          <a:p>
            <a:pPr marL="0" indent="0">
              <a:buNone/>
            </a:pPr>
            <a:endParaRPr lang="da-DK"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179511" y="2276872"/>
            <a:ext cx="8572827" cy="288032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4376505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315566" y="1484784"/>
            <a:ext cx="8229600" cy="3629025"/>
          </a:xfrm>
        </p:spPr>
        <p:txBody>
          <a:bodyPr/>
          <a:lstStyle/>
          <a:p>
            <a:pPr marL="0" indent="0">
              <a:buNone/>
            </a:pPr>
            <a:r>
              <a:rPr lang="da-DK" dirty="0">
                <a:solidFill>
                  <a:srgbClr val="25CBED"/>
                </a:solidFill>
              </a:rPr>
              <a:t>Aktuel hvornår: </a:t>
            </a:r>
          </a:p>
          <a:p>
            <a:endParaRPr lang="da-DK" dirty="0"/>
          </a:p>
          <a:p>
            <a:endParaRPr lang="da-DK" dirty="0"/>
          </a:p>
        </p:txBody>
      </p:sp>
      <p:sp>
        <p:nvSpPr>
          <p:cNvPr id="4" name="Tekstfelt 3"/>
          <p:cNvSpPr txBox="1"/>
          <p:nvPr/>
        </p:nvSpPr>
        <p:spPr>
          <a:xfrm>
            <a:off x="323528" y="476672"/>
            <a:ext cx="5760640" cy="584775"/>
          </a:xfrm>
          <a:prstGeom prst="rect">
            <a:avLst/>
          </a:prstGeom>
          <a:noFill/>
        </p:spPr>
        <p:txBody>
          <a:bodyPr wrap="square" rtlCol="0">
            <a:spAutoFit/>
          </a:bodyPr>
          <a:lstStyle/>
          <a:p>
            <a:r>
              <a:rPr lang="da-DK" sz="3200" b="1" dirty="0">
                <a:latin typeface="Trebuchet MS" panose="020B0603020202020204" pitchFamily="34" charset="0"/>
              </a:rPr>
              <a:t>Efterisolering af loft</a:t>
            </a:r>
          </a:p>
        </p:txBody>
      </p:sp>
      <p:pic>
        <p:nvPicPr>
          <p:cNvPr id="5" name="Billede 4">
            <a:extLst>
              <a:ext uri="{FF2B5EF4-FFF2-40B4-BE49-F238E27FC236}">
                <a16:creationId xmlns:a16="http://schemas.microsoft.com/office/drawing/2014/main" id="{1432CC9D-5DD2-4897-8D7A-D76CE47D0074}"/>
              </a:ext>
            </a:extLst>
          </p:cNvPr>
          <p:cNvPicPr>
            <a:picLocks noChangeAspect="1"/>
          </p:cNvPicPr>
          <p:nvPr/>
        </p:nvPicPr>
        <p:blipFill>
          <a:blip r:embed="rId3"/>
          <a:stretch>
            <a:fillRect/>
          </a:stretch>
        </p:blipFill>
        <p:spPr>
          <a:xfrm>
            <a:off x="1223110" y="2433637"/>
            <a:ext cx="5063390" cy="2939579"/>
          </a:xfrm>
          <a:prstGeom prst="rect">
            <a:avLst/>
          </a:prstGeom>
        </p:spPr>
      </p:pic>
    </p:spTree>
    <p:extLst>
      <p:ext uri="{BB962C8B-B14F-4D97-AF65-F5344CB8AC3E}">
        <p14:creationId xmlns:p14="http://schemas.microsoft.com/office/powerpoint/2010/main" val="18511829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10585"/>
            <a:ext cx="3600400" cy="2225668"/>
          </a:xfrm>
        </p:spPr>
        <p:txBody>
          <a:bodyPr/>
          <a:lstStyle/>
          <a:p>
            <a:r>
              <a:rPr lang="da-DK" sz="3200" dirty="0" err="1"/>
              <a:t>Drivhus-effekt</a:t>
            </a:r>
            <a:br>
              <a:rPr lang="da-DK" sz="3200" dirty="0"/>
            </a:br>
            <a:r>
              <a:rPr lang="da-DK" sz="3200" dirty="0"/>
              <a:t>med fører</a:t>
            </a:r>
            <a:br>
              <a:rPr lang="da-DK" sz="3200" dirty="0"/>
            </a:br>
            <a:r>
              <a:rPr lang="da-DK" sz="3200" dirty="0"/>
              <a:t>klimaforandringer </a:t>
            </a:r>
          </a:p>
        </p:txBody>
      </p:sp>
      <p:sp>
        <p:nvSpPr>
          <p:cNvPr id="3" name="Pladsholder til indhold 2"/>
          <p:cNvSpPr>
            <a:spLocks noGrp="1"/>
          </p:cNvSpPr>
          <p:nvPr>
            <p:ph idx="1"/>
          </p:nvPr>
        </p:nvSpPr>
        <p:spPr>
          <a:xfrm>
            <a:off x="0" y="3929066"/>
            <a:ext cx="8472518" cy="2428892"/>
          </a:xfrm>
        </p:spPr>
        <p:txBody>
          <a:bodyPr>
            <a:normAutofit/>
          </a:bodyPr>
          <a:lstStyle/>
          <a:p>
            <a:r>
              <a:rPr lang="da-DK" sz="2400" dirty="0"/>
              <a:t>Fossile brændsler udleder CO2 ved afbrænding</a:t>
            </a:r>
          </a:p>
          <a:p>
            <a:r>
              <a:rPr lang="da-DK" sz="2400" dirty="0"/>
              <a:t>CO2 lægger sig som en dyne i atmosfæren</a:t>
            </a:r>
          </a:p>
          <a:p>
            <a:r>
              <a:rPr lang="da-DK" sz="2400" dirty="0"/>
              <a:t>Drivhusgasser tillader solens kortbølgede stråling at passere, mens langbølget varmestråling holdes inde </a:t>
            </a:r>
            <a:endParaRPr lang="da-DK" dirty="0"/>
          </a:p>
        </p:txBody>
      </p:sp>
      <p:pic>
        <p:nvPicPr>
          <p:cNvPr id="4" name="Picture 2"/>
          <p:cNvPicPr>
            <a:picLocks noChangeAspect="1" noChangeArrowheads="1"/>
          </p:cNvPicPr>
          <p:nvPr/>
        </p:nvPicPr>
        <p:blipFill>
          <a:blip r:embed="rId3" cstate="print"/>
          <a:srcRect/>
          <a:stretch>
            <a:fillRect/>
          </a:stretch>
        </p:blipFill>
        <p:spPr bwMode="auto">
          <a:xfrm>
            <a:off x="3962237" y="188640"/>
            <a:ext cx="5436096" cy="3602353"/>
          </a:xfrm>
          <a:prstGeom prst="rect">
            <a:avLst/>
          </a:prstGeom>
          <a:noFill/>
          <a:ln w="9525">
            <a:noFill/>
            <a:miter lim="800000"/>
            <a:headEnd/>
            <a:tailEnd/>
          </a:ln>
          <a:effectLst/>
        </p:spPr>
      </p:pic>
    </p:spTree>
    <p:extLst>
      <p:ext uri="{BB962C8B-B14F-4D97-AF65-F5344CB8AC3E}">
        <p14:creationId xmlns:p14="http://schemas.microsoft.com/office/powerpoint/2010/main" val="33754175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txBox="1">
            <a:spLocks/>
          </p:cNvSpPr>
          <p:nvPr/>
        </p:nvSpPr>
        <p:spPr>
          <a:xfrm>
            <a:off x="395536" y="332656"/>
            <a:ext cx="4752528" cy="642942"/>
          </a:xfrm>
          <a:prstGeom prst="rect">
            <a:avLst/>
          </a:prstGeom>
        </p:spPr>
        <p:txBody>
          <a:bodyPr/>
          <a:lstStyle/>
          <a:p>
            <a:pPr marL="0" marR="0" lvl="0" indent="0" defTabSz="914400" rtl="0" eaLnBrk="1" fontAlgn="auto" latinLnBrk="0" hangingPunct="1">
              <a:lnSpc>
                <a:spcPct val="100000"/>
              </a:lnSpc>
              <a:spcBef>
                <a:spcPct val="0"/>
              </a:spcBef>
              <a:spcAft>
                <a:spcPts val="0"/>
              </a:spcAft>
              <a:buClrTx/>
              <a:buSzTx/>
              <a:buFontTx/>
              <a:buNone/>
              <a:tabLst/>
              <a:defRPr/>
            </a:pPr>
            <a:r>
              <a:rPr lang="da-DK" sz="3200" b="1" dirty="0">
                <a:latin typeface="Trebuchet MS" panose="020B0603020202020204" pitchFamily="34" charset="0"/>
                <a:ea typeface="+mj-ea"/>
                <a:cs typeface="+mj-cs"/>
              </a:rPr>
              <a:t>Efterisolering af loft</a:t>
            </a:r>
            <a:endParaRPr kumimoji="0" lang="da-DK" sz="3200" b="1" i="0" u="none" strike="noStrike" kern="1200" cap="none" spc="0" normalizeH="0" baseline="0" noProof="0" dirty="0">
              <a:ln>
                <a:noFill/>
              </a:ln>
              <a:solidFill>
                <a:schemeClr val="tx1"/>
              </a:solidFill>
              <a:effectLst/>
              <a:uLnTx/>
              <a:uFillTx/>
              <a:latin typeface="Trebuchet MS" panose="020B0603020202020204" pitchFamily="34" charset="0"/>
              <a:ea typeface="+mj-ea"/>
              <a:cs typeface="+mj-cs"/>
            </a:endParaRPr>
          </a:p>
        </p:txBody>
      </p:sp>
      <p:pic>
        <p:nvPicPr>
          <p:cNvPr id="3" name="Billede 2">
            <a:extLst>
              <a:ext uri="{FF2B5EF4-FFF2-40B4-BE49-F238E27FC236}">
                <a16:creationId xmlns:a16="http://schemas.microsoft.com/office/drawing/2014/main" id="{9151DE73-89B3-4FEF-886D-95D0A72CE7BE}"/>
              </a:ext>
            </a:extLst>
          </p:cNvPr>
          <p:cNvPicPr>
            <a:picLocks noChangeAspect="1"/>
          </p:cNvPicPr>
          <p:nvPr/>
        </p:nvPicPr>
        <p:blipFill>
          <a:blip r:embed="rId3"/>
          <a:stretch>
            <a:fillRect/>
          </a:stretch>
        </p:blipFill>
        <p:spPr>
          <a:xfrm>
            <a:off x="136437" y="1319212"/>
            <a:ext cx="8661588" cy="5062116"/>
          </a:xfrm>
          <a:prstGeom prst="rect">
            <a:avLst/>
          </a:prstGeom>
        </p:spPr>
      </p:pic>
    </p:spTree>
    <p:extLst>
      <p:ext uri="{BB962C8B-B14F-4D97-AF65-F5344CB8AC3E}">
        <p14:creationId xmlns:p14="http://schemas.microsoft.com/office/powerpoint/2010/main" val="7345936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txBox="1">
            <a:spLocks/>
          </p:cNvSpPr>
          <p:nvPr/>
        </p:nvSpPr>
        <p:spPr>
          <a:xfrm>
            <a:off x="395536" y="332656"/>
            <a:ext cx="4752528" cy="642942"/>
          </a:xfrm>
          <a:prstGeom prst="rect">
            <a:avLst/>
          </a:prstGeom>
        </p:spPr>
        <p:txBody>
          <a:bodyPr/>
          <a:lstStyle/>
          <a:p>
            <a:pPr marL="0" marR="0" lvl="0" indent="0" defTabSz="914400" rtl="0" eaLnBrk="1" fontAlgn="auto" latinLnBrk="0" hangingPunct="1">
              <a:lnSpc>
                <a:spcPct val="100000"/>
              </a:lnSpc>
              <a:spcBef>
                <a:spcPct val="0"/>
              </a:spcBef>
              <a:spcAft>
                <a:spcPts val="0"/>
              </a:spcAft>
              <a:buClrTx/>
              <a:buSzTx/>
              <a:buFontTx/>
              <a:buNone/>
              <a:tabLst/>
              <a:defRPr/>
            </a:pPr>
            <a:r>
              <a:rPr lang="da-DK" sz="3200" b="1" dirty="0">
                <a:latin typeface="Trebuchet MS" panose="020B0603020202020204" pitchFamily="34" charset="0"/>
                <a:ea typeface="+mj-ea"/>
                <a:cs typeface="+mj-cs"/>
              </a:rPr>
              <a:t>Efterisolering af loft</a:t>
            </a:r>
            <a:endParaRPr kumimoji="0" lang="da-DK" sz="3200" b="1" i="0" u="none" strike="noStrike" kern="1200" cap="none" spc="0" normalizeH="0" baseline="0" noProof="0" dirty="0">
              <a:ln>
                <a:noFill/>
              </a:ln>
              <a:solidFill>
                <a:schemeClr val="tx1"/>
              </a:solidFill>
              <a:effectLst/>
              <a:uLnTx/>
              <a:uFillTx/>
              <a:latin typeface="Trebuchet MS" panose="020B0603020202020204" pitchFamily="34" charset="0"/>
              <a:ea typeface="+mj-ea"/>
              <a:cs typeface="+mj-cs"/>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938766" y="1288456"/>
            <a:ext cx="6978436" cy="4930327"/>
          </a:xfrm>
          <a:prstGeom prst="rect">
            <a:avLst/>
          </a:prstGeom>
          <a:noFill/>
          <a:ln w="9525">
            <a:noFill/>
            <a:miter lim="800000"/>
            <a:headEnd/>
            <a:tailEnd/>
          </a:ln>
        </p:spPr>
      </p:pic>
    </p:spTree>
    <p:extLst>
      <p:ext uri="{BB962C8B-B14F-4D97-AF65-F5344CB8AC3E}">
        <p14:creationId xmlns:p14="http://schemas.microsoft.com/office/powerpoint/2010/main" val="11320432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BDA0A-CCF6-4155-B32F-7DDBE73AB839}"/>
              </a:ext>
            </a:extLst>
          </p:cNvPr>
          <p:cNvSpPr>
            <a:spLocks noGrp="1"/>
          </p:cNvSpPr>
          <p:nvPr>
            <p:ph type="title"/>
          </p:nvPr>
        </p:nvSpPr>
        <p:spPr/>
        <p:txBody>
          <a:bodyPr/>
          <a:lstStyle/>
          <a:p>
            <a:endParaRPr lang="da-DK"/>
          </a:p>
        </p:txBody>
      </p:sp>
      <p:pic>
        <p:nvPicPr>
          <p:cNvPr id="4" name="Content Placeholder 3">
            <a:extLst>
              <a:ext uri="{FF2B5EF4-FFF2-40B4-BE49-F238E27FC236}">
                <a16:creationId xmlns:a16="http://schemas.microsoft.com/office/drawing/2014/main" id="{CF200B60-1CCF-4F19-A021-83F414929206}"/>
              </a:ext>
            </a:extLst>
          </p:cNvPr>
          <p:cNvPicPr>
            <a:picLocks noGrp="1" noChangeAspect="1"/>
          </p:cNvPicPr>
          <p:nvPr>
            <p:ph idx="1"/>
          </p:nvPr>
        </p:nvPicPr>
        <p:blipFill>
          <a:blip r:embed="rId3"/>
          <a:stretch>
            <a:fillRect/>
          </a:stretch>
        </p:blipFill>
        <p:spPr>
          <a:xfrm>
            <a:off x="827583" y="2346325"/>
            <a:ext cx="5200371" cy="1658739"/>
          </a:xfrm>
          <a:prstGeom prst="rect">
            <a:avLst/>
          </a:prstGeom>
        </p:spPr>
      </p:pic>
      <p:pic>
        <p:nvPicPr>
          <p:cNvPr id="5" name="Picture 4">
            <a:extLst>
              <a:ext uri="{FF2B5EF4-FFF2-40B4-BE49-F238E27FC236}">
                <a16:creationId xmlns:a16="http://schemas.microsoft.com/office/drawing/2014/main" id="{B8798A07-8B46-47DD-8E77-0EA1B036080A}"/>
              </a:ext>
            </a:extLst>
          </p:cNvPr>
          <p:cNvPicPr>
            <a:picLocks noChangeAspect="1"/>
          </p:cNvPicPr>
          <p:nvPr/>
        </p:nvPicPr>
        <p:blipFill>
          <a:blip r:embed="rId4"/>
          <a:stretch>
            <a:fillRect/>
          </a:stretch>
        </p:blipFill>
        <p:spPr>
          <a:xfrm>
            <a:off x="956101" y="4365104"/>
            <a:ext cx="4938503" cy="1561021"/>
          </a:xfrm>
          <a:prstGeom prst="rect">
            <a:avLst/>
          </a:prstGeom>
        </p:spPr>
      </p:pic>
    </p:spTree>
    <p:extLst>
      <p:ext uri="{BB962C8B-B14F-4D97-AF65-F5344CB8AC3E}">
        <p14:creationId xmlns:p14="http://schemas.microsoft.com/office/powerpoint/2010/main" val="3331510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6856" y="188640"/>
            <a:ext cx="8229600" cy="1143000"/>
          </a:xfrm>
        </p:spPr>
        <p:txBody>
          <a:bodyPr>
            <a:normAutofit/>
          </a:bodyPr>
          <a:lstStyle/>
          <a:p>
            <a:r>
              <a:rPr lang="da-DK" sz="3200" dirty="0"/>
              <a:t>Eksempel på energibesparelse</a:t>
            </a:r>
          </a:p>
        </p:txBody>
      </p:sp>
      <p:pic>
        <p:nvPicPr>
          <p:cNvPr id="4" name="Billede 3">
            <a:extLst>
              <a:ext uri="{FF2B5EF4-FFF2-40B4-BE49-F238E27FC236}">
                <a16:creationId xmlns:a16="http://schemas.microsoft.com/office/drawing/2014/main" id="{7BF3FCFC-9CCD-4538-BDA2-92973DE3A584}"/>
              </a:ext>
            </a:extLst>
          </p:cNvPr>
          <p:cNvPicPr>
            <a:picLocks noChangeAspect="1"/>
          </p:cNvPicPr>
          <p:nvPr/>
        </p:nvPicPr>
        <p:blipFill>
          <a:blip r:embed="rId3"/>
          <a:stretch>
            <a:fillRect/>
          </a:stretch>
        </p:blipFill>
        <p:spPr>
          <a:xfrm>
            <a:off x="186360" y="1196752"/>
            <a:ext cx="8771280" cy="2739490"/>
          </a:xfrm>
          <a:prstGeom prst="rect">
            <a:avLst/>
          </a:prstGeom>
        </p:spPr>
      </p:pic>
    </p:spTree>
    <p:extLst>
      <p:ext uri="{BB962C8B-B14F-4D97-AF65-F5344CB8AC3E}">
        <p14:creationId xmlns:p14="http://schemas.microsoft.com/office/powerpoint/2010/main" val="28774259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44624"/>
            <a:ext cx="8229600" cy="1143000"/>
          </a:xfrm>
        </p:spPr>
        <p:txBody>
          <a:bodyPr>
            <a:normAutofit/>
          </a:bodyPr>
          <a:lstStyle/>
          <a:p>
            <a:r>
              <a:rPr lang="da-DK" sz="3200" dirty="0"/>
              <a:t>Udførelse</a:t>
            </a:r>
          </a:p>
        </p:txBody>
      </p:sp>
      <p:pic>
        <p:nvPicPr>
          <p:cNvPr id="6" name="Billede 5">
            <a:extLst>
              <a:ext uri="{FF2B5EF4-FFF2-40B4-BE49-F238E27FC236}">
                <a16:creationId xmlns:a16="http://schemas.microsoft.com/office/drawing/2014/main" id="{4C7FBA50-982E-4057-B351-7B2F727AD6AB}"/>
              </a:ext>
            </a:extLst>
          </p:cNvPr>
          <p:cNvPicPr>
            <a:picLocks noChangeAspect="1"/>
          </p:cNvPicPr>
          <p:nvPr/>
        </p:nvPicPr>
        <p:blipFill>
          <a:blip r:embed="rId3"/>
          <a:stretch>
            <a:fillRect/>
          </a:stretch>
        </p:blipFill>
        <p:spPr>
          <a:xfrm>
            <a:off x="394154" y="947737"/>
            <a:ext cx="7706238" cy="5844178"/>
          </a:xfrm>
          <a:prstGeom prst="rect">
            <a:avLst/>
          </a:prstGeom>
        </p:spPr>
      </p:pic>
      <p:sp>
        <p:nvSpPr>
          <p:cNvPr id="7" name="Pil: højre 6">
            <a:extLst>
              <a:ext uri="{FF2B5EF4-FFF2-40B4-BE49-F238E27FC236}">
                <a16:creationId xmlns:a16="http://schemas.microsoft.com/office/drawing/2014/main" id="{00542885-FCED-41B5-82D1-9085C240F810}"/>
              </a:ext>
            </a:extLst>
          </p:cNvPr>
          <p:cNvSpPr/>
          <p:nvPr/>
        </p:nvSpPr>
        <p:spPr>
          <a:xfrm rot="2469052">
            <a:off x="5079829" y="544117"/>
            <a:ext cx="936104"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7852638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116632"/>
            <a:ext cx="8229600" cy="1143000"/>
          </a:xfrm>
        </p:spPr>
        <p:txBody>
          <a:bodyPr>
            <a:normAutofit/>
          </a:bodyPr>
          <a:lstStyle/>
          <a:p>
            <a:r>
              <a:rPr lang="da-DK" sz="3200" dirty="0"/>
              <a:t>Tjekliste</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179512" y="1259632"/>
            <a:ext cx="8807835" cy="478018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Ellipse 3"/>
          <p:cNvSpPr/>
          <p:nvPr/>
        </p:nvSpPr>
        <p:spPr>
          <a:xfrm>
            <a:off x="6948264" y="3356992"/>
            <a:ext cx="1571487"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9195686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395536" y="692696"/>
            <a:ext cx="8001747" cy="590401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Ellipse 5"/>
          <p:cNvSpPr/>
          <p:nvPr/>
        </p:nvSpPr>
        <p:spPr>
          <a:xfrm>
            <a:off x="1547664" y="4725144"/>
            <a:ext cx="1944216" cy="6480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4829448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472D21-FB42-40F9-AE5F-6F40173F523E}"/>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6814D8F4-0EB8-4B07-B5D0-884F7D3C3D8B}"/>
              </a:ext>
            </a:extLst>
          </p:cNvPr>
          <p:cNvSpPr>
            <a:spLocks noGrp="1"/>
          </p:cNvSpPr>
          <p:nvPr>
            <p:ph idx="1"/>
          </p:nvPr>
        </p:nvSpPr>
        <p:spPr/>
        <p:txBody>
          <a:bodyPr/>
          <a:lstStyle/>
          <a:p>
            <a:endParaRPr lang="da-DK"/>
          </a:p>
        </p:txBody>
      </p:sp>
      <p:pic>
        <p:nvPicPr>
          <p:cNvPr id="5" name="Billede 4">
            <a:extLst>
              <a:ext uri="{FF2B5EF4-FFF2-40B4-BE49-F238E27FC236}">
                <a16:creationId xmlns:a16="http://schemas.microsoft.com/office/drawing/2014/main" id="{C8DDCCC8-3166-4529-9C53-62F273CDA875}"/>
              </a:ext>
            </a:extLst>
          </p:cNvPr>
          <p:cNvPicPr>
            <a:picLocks noChangeAspect="1"/>
          </p:cNvPicPr>
          <p:nvPr/>
        </p:nvPicPr>
        <p:blipFill>
          <a:blip r:embed="rId2"/>
          <a:stretch>
            <a:fillRect/>
          </a:stretch>
        </p:blipFill>
        <p:spPr>
          <a:xfrm>
            <a:off x="251520" y="620688"/>
            <a:ext cx="8784976" cy="5955497"/>
          </a:xfrm>
          <a:prstGeom prst="rect">
            <a:avLst/>
          </a:prstGeom>
        </p:spPr>
      </p:pic>
      <p:sp>
        <p:nvSpPr>
          <p:cNvPr id="7" name="Ellipse 6">
            <a:extLst>
              <a:ext uri="{FF2B5EF4-FFF2-40B4-BE49-F238E27FC236}">
                <a16:creationId xmlns:a16="http://schemas.microsoft.com/office/drawing/2014/main" id="{15E42B9E-8D03-4061-9CD0-DA5A5B3A2376}"/>
              </a:ext>
            </a:extLst>
          </p:cNvPr>
          <p:cNvSpPr/>
          <p:nvPr/>
        </p:nvSpPr>
        <p:spPr>
          <a:xfrm>
            <a:off x="827584" y="3104964"/>
            <a:ext cx="1944216" cy="6480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40616292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descr="http://files.cb.dk/default.aspx?usr=D1172&amp;obj=132671&amp;fn=101.jpg&amp;action=image&amp;width=300&amp;bredde=300&amp;height=200&amp;hoejde=200&amp;Encoder=JPG&amp;JpgQuality=90"/>
          <p:cNvPicPr/>
          <p:nvPr/>
        </p:nvPicPr>
        <p:blipFill>
          <a:blip r:embed="rId3">
            <a:extLst>
              <a:ext uri="{28A0092B-C50C-407E-A947-70E740481C1C}">
                <a14:useLocalDpi xmlns:a14="http://schemas.microsoft.com/office/drawing/2010/main" val="0"/>
              </a:ext>
            </a:extLst>
          </a:blip>
          <a:srcRect/>
          <a:stretch>
            <a:fillRect/>
          </a:stretch>
        </p:blipFill>
        <p:spPr bwMode="auto">
          <a:xfrm>
            <a:off x="2051720" y="980728"/>
            <a:ext cx="4400550" cy="3438525"/>
          </a:xfrm>
          <a:prstGeom prst="rect">
            <a:avLst/>
          </a:prstGeom>
          <a:noFill/>
          <a:ln>
            <a:noFill/>
          </a:ln>
        </p:spPr>
      </p:pic>
      <p:sp>
        <p:nvSpPr>
          <p:cNvPr id="5" name="Afrundet rektangulær billedforklaring 4"/>
          <p:cNvSpPr/>
          <p:nvPr/>
        </p:nvSpPr>
        <p:spPr>
          <a:xfrm>
            <a:off x="467544" y="1484784"/>
            <a:ext cx="1944216" cy="2083008"/>
          </a:xfrm>
          <a:prstGeom prst="wedgeRoundRectCallout">
            <a:avLst>
              <a:gd name="adj1" fmla="val 78468"/>
              <a:gd name="adj2" fmla="val 2827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ekstboks 5"/>
          <p:cNvSpPr txBox="1"/>
          <p:nvPr/>
        </p:nvSpPr>
        <p:spPr>
          <a:xfrm>
            <a:off x="719572" y="1628800"/>
            <a:ext cx="1440160" cy="1938992"/>
          </a:xfrm>
          <a:prstGeom prst="rect">
            <a:avLst/>
          </a:prstGeom>
          <a:noFill/>
        </p:spPr>
        <p:txBody>
          <a:bodyPr wrap="square" rtlCol="0">
            <a:spAutoFit/>
          </a:bodyPr>
          <a:lstStyle/>
          <a:p>
            <a:r>
              <a:rPr lang="da-DK" sz="2400" b="1" dirty="0"/>
              <a:t>Loft 100 m</a:t>
            </a:r>
            <a:r>
              <a:rPr lang="da-DK" sz="2400" b="1" baseline="30000" dirty="0"/>
              <a:t>2</a:t>
            </a:r>
            <a:r>
              <a:rPr lang="da-DK" sz="2400" b="1" dirty="0"/>
              <a:t> isoleret med 125 mm</a:t>
            </a:r>
          </a:p>
        </p:txBody>
      </p:sp>
      <p:pic>
        <p:nvPicPr>
          <p:cNvPr id="15" name="Picture 1"/>
          <p:cNvPicPr>
            <a:picLocks noChangeAspect="1" noChangeArrowheads="1"/>
          </p:cNvPicPr>
          <p:nvPr/>
        </p:nvPicPr>
        <p:blipFill>
          <a:blip r:embed="rId4" cstate="print"/>
          <a:srcRect/>
          <a:stretch>
            <a:fillRect/>
          </a:stretch>
        </p:blipFill>
        <p:spPr bwMode="auto">
          <a:xfrm>
            <a:off x="4053840" y="2401120"/>
            <a:ext cx="396309" cy="597739"/>
          </a:xfrm>
          <a:prstGeom prst="rect">
            <a:avLst/>
          </a:prstGeom>
          <a:noFill/>
          <a:ln w="9525">
            <a:noFill/>
            <a:miter lim="800000"/>
            <a:headEnd/>
            <a:tailEnd/>
          </a:ln>
        </p:spPr>
      </p:pic>
      <p:sp>
        <p:nvSpPr>
          <p:cNvPr id="18" name="Titel 1"/>
          <p:cNvSpPr txBox="1">
            <a:spLocks/>
          </p:cNvSpPr>
          <p:nvPr/>
        </p:nvSpPr>
        <p:spPr>
          <a:xfrm>
            <a:off x="323528" y="5067325"/>
            <a:ext cx="8229600" cy="1376883"/>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Trebuchet MS" panose="020B0603020202020204" pitchFamily="34" charset="0"/>
                <a:ea typeface="+mj-ea"/>
                <a:cs typeface="+mj-cs"/>
              </a:defRPr>
            </a:lvl1pPr>
          </a:lstStyle>
          <a:p>
            <a:r>
              <a:rPr lang="da-DK" sz="3200" dirty="0"/>
              <a:t>Hvad kan der spares på loftisolering?</a:t>
            </a:r>
          </a:p>
          <a:p>
            <a:r>
              <a:rPr lang="da-DK" sz="3200" dirty="0"/>
              <a:t>kWh  -    i olie  -  kr.     -  CO2</a:t>
            </a:r>
          </a:p>
        </p:txBody>
      </p:sp>
      <p:sp>
        <p:nvSpPr>
          <p:cNvPr id="19" name="Afrundet rektangulær billedforklaring 6">
            <a:extLst>
              <a:ext uri="{FF2B5EF4-FFF2-40B4-BE49-F238E27FC236}">
                <a16:creationId xmlns:a16="http://schemas.microsoft.com/office/drawing/2014/main" id="{7DB12034-ADDA-42E6-A17C-7562F3830151}"/>
              </a:ext>
            </a:extLst>
          </p:cNvPr>
          <p:cNvSpPr/>
          <p:nvPr/>
        </p:nvSpPr>
        <p:spPr>
          <a:xfrm>
            <a:off x="2208723" y="-9525"/>
            <a:ext cx="1643197" cy="990253"/>
          </a:xfrm>
          <a:prstGeom prst="wedgeRoundRectCallout">
            <a:avLst>
              <a:gd name="adj1" fmla="val 64524"/>
              <a:gd name="adj2" fmla="val 22952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dirty="0">
                <a:solidFill>
                  <a:schemeClr val="tx1"/>
                </a:solidFill>
              </a:rPr>
              <a:t>Gammel oliekedel – </a:t>
            </a:r>
          </a:p>
        </p:txBody>
      </p:sp>
    </p:spTree>
    <p:extLst>
      <p:ext uri="{BB962C8B-B14F-4D97-AF65-F5344CB8AC3E}">
        <p14:creationId xmlns:p14="http://schemas.microsoft.com/office/powerpoint/2010/main" val="34957319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560BD9-A21F-4A4F-AE7A-3A62249BF543}"/>
              </a:ext>
            </a:extLst>
          </p:cNvPr>
          <p:cNvSpPr>
            <a:spLocks noGrp="1"/>
          </p:cNvSpPr>
          <p:nvPr>
            <p:ph type="body" sz="quarter" idx="11"/>
          </p:nvPr>
        </p:nvSpPr>
        <p:spPr>
          <a:xfrm>
            <a:off x="752322" y="562980"/>
            <a:ext cx="6912768" cy="1368152"/>
          </a:xfrm>
        </p:spPr>
        <p:txBody>
          <a:bodyPr/>
          <a:lstStyle/>
          <a:p>
            <a:r>
              <a:rPr lang="da-DK" dirty="0"/>
              <a:t>Se  Efterisolering af loft kataloget</a:t>
            </a:r>
          </a:p>
        </p:txBody>
      </p:sp>
      <p:sp>
        <p:nvSpPr>
          <p:cNvPr id="3" name="Text Placeholder 2">
            <a:extLst>
              <a:ext uri="{FF2B5EF4-FFF2-40B4-BE49-F238E27FC236}">
                <a16:creationId xmlns:a16="http://schemas.microsoft.com/office/drawing/2014/main" id="{421BAA07-5CAD-4258-9DCE-AB79CB340BE6}"/>
              </a:ext>
            </a:extLst>
          </p:cNvPr>
          <p:cNvSpPr>
            <a:spLocks noGrp="1"/>
          </p:cNvSpPr>
          <p:nvPr>
            <p:ph type="body" sz="quarter" idx="12"/>
          </p:nvPr>
        </p:nvSpPr>
        <p:spPr>
          <a:xfrm>
            <a:off x="752322" y="2276872"/>
            <a:ext cx="7632848" cy="914400"/>
          </a:xfrm>
        </p:spPr>
        <p:txBody>
          <a:bodyPr/>
          <a:lstStyle/>
          <a:p>
            <a:r>
              <a:rPr lang="da-DK" dirty="0"/>
              <a:t>100 m2 x 18 kWh/m2 = 1800 kWh</a:t>
            </a:r>
          </a:p>
          <a:p>
            <a:r>
              <a:rPr lang="da-DK" dirty="0"/>
              <a:t>1800 kWh /9 kWh pr. liter = 200 liter olie</a:t>
            </a:r>
          </a:p>
          <a:p>
            <a:r>
              <a:rPr lang="da-DK" dirty="0"/>
              <a:t>200 liter x 9 kr. /liter = 1800 kr.</a:t>
            </a:r>
          </a:p>
          <a:p>
            <a:r>
              <a:rPr lang="da-DK" dirty="0"/>
              <a:t>1800 kWh x 0,265 kg/kWh = 477 kg CO2</a:t>
            </a:r>
          </a:p>
          <a:p>
            <a:endParaRPr lang="da-DK" dirty="0"/>
          </a:p>
          <a:p>
            <a:endParaRPr lang="da-DK" dirty="0"/>
          </a:p>
          <a:p>
            <a:endParaRPr lang="da-DK" dirty="0"/>
          </a:p>
        </p:txBody>
      </p:sp>
    </p:spTree>
    <p:extLst>
      <p:ext uri="{BB962C8B-B14F-4D97-AF65-F5344CB8AC3E}">
        <p14:creationId xmlns:p14="http://schemas.microsoft.com/office/powerpoint/2010/main" val="2718418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dirty="0"/>
          </a:p>
        </p:txBody>
      </p:sp>
      <p:sp>
        <p:nvSpPr>
          <p:cNvPr id="3" name="Pladsholder til indhold 2"/>
          <p:cNvSpPr>
            <a:spLocks noGrp="1"/>
          </p:cNvSpPr>
          <p:nvPr>
            <p:ph idx="1"/>
          </p:nvPr>
        </p:nvSpPr>
        <p:spPr>
          <a:xfrm>
            <a:off x="6948264" y="2528888"/>
            <a:ext cx="1738536" cy="3257550"/>
          </a:xfrm>
        </p:spPr>
        <p:txBody>
          <a:bodyPr/>
          <a:lstStyle/>
          <a:p>
            <a:endParaRPr lang="da-DK"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404664"/>
            <a:ext cx="6573852" cy="5803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5642" y="260648"/>
            <a:ext cx="4172613" cy="201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157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467544" y="260648"/>
            <a:ext cx="5716750" cy="642942"/>
          </a:xfrm>
          <a:prstGeom prst="rect">
            <a:avLst/>
          </a:prstGeom>
        </p:spPr>
        <p:txBody>
          <a:bodyPr/>
          <a:lstStyle/>
          <a:p>
            <a:pPr marL="0" marR="0" lvl="0" indent="0" defTabSz="914400" rtl="0" eaLnBrk="1" fontAlgn="auto" latinLnBrk="0" hangingPunct="1">
              <a:lnSpc>
                <a:spcPct val="100000"/>
              </a:lnSpc>
              <a:spcBef>
                <a:spcPct val="0"/>
              </a:spcBef>
              <a:spcAft>
                <a:spcPts val="0"/>
              </a:spcAft>
              <a:buClrTx/>
              <a:buSzTx/>
              <a:buFontTx/>
              <a:buNone/>
              <a:tabLst/>
              <a:defRPr/>
            </a:pPr>
            <a:r>
              <a:rPr lang="da-DK" sz="3200" b="1" dirty="0">
                <a:latin typeface="Trebuchet MS" pitchFamily="34" charset="0"/>
                <a:ea typeface="+mj-ea"/>
                <a:cs typeface="+mj-cs"/>
              </a:rPr>
              <a:t>Efterisolering af skunk</a:t>
            </a:r>
            <a:endParaRPr kumimoji="0" lang="da-DK" sz="3200" b="1" i="0" u="none" strike="noStrike" kern="1200" cap="none" spc="0" normalizeH="0" baseline="0" noProof="0" dirty="0">
              <a:ln>
                <a:noFill/>
              </a:ln>
              <a:solidFill>
                <a:schemeClr val="tx1"/>
              </a:solidFill>
              <a:effectLst/>
              <a:uLnTx/>
              <a:uFillTx/>
              <a:latin typeface="Trebuchet MS" pitchFamily="34" charset="0"/>
              <a:ea typeface="+mj-ea"/>
              <a:cs typeface="+mj-cs"/>
            </a:endParaRP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467544" y="919792"/>
            <a:ext cx="7069139" cy="338437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4599708" y="3429000"/>
            <a:ext cx="3682421" cy="319046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124"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85559" y="4744405"/>
            <a:ext cx="3641603" cy="14348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1735996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385855" y="127898"/>
            <a:ext cx="8424936" cy="642942"/>
          </a:xfrm>
          <a:prstGeom prst="rect">
            <a:avLst/>
          </a:prstGeom>
        </p:spPr>
        <p:txBody>
          <a:bodyPr/>
          <a:lstStyle/>
          <a:p>
            <a:pPr marL="0" marR="0" lvl="0" indent="0" defTabSz="914400" rtl="0" eaLnBrk="1" fontAlgn="auto" latinLnBrk="0" hangingPunct="1">
              <a:lnSpc>
                <a:spcPct val="100000"/>
              </a:lnSpc>
              <a:spcBef>
                <a:spcPct val="0"/>
              </a:spcBef>
              <a:spcAft>
                <a:spcPts val="0"/>
              </a:spcAft>
              <a:buClrTx/>
              <a:buSzTx/>
              <a:buFontTx/>
              <a:buNone/>
              <a:tabLst/>
              <a:defRPr/>
            </a:pPr>
            <a:r>
              <a:rPr lang="da-DK" sz="3200" b="1" dirty="0">
                <a:latin typeface="Trebuchet MS" pitchFamily="34" charset="0"/>
                <a:ea typeface="+mj-ea"/>
                <a:cs typeface="+mj-cs"/>
              </a:rPr>
              <a:t>Efterisolering af skråvæg </a:t>
            </a:r>
            <a:br>
              <a:rPr lang="da-DK" sz="3200" b="1" dirty="0">
                <a:latin typeface="Trebuchet MS" pitchFamily="34" charset="0"/>
                <a:ea typeface="+mj-ea"/>
                <a:cs typeface="+mj-cs"/>
              </a:rPr>
            </a:br>
            <a:r>
              <a:rPr lang="da-DK" sz="3200" b="1" dirty="0">
                <a:latin typeface="Trebuchet MS" pitchFamily="34" charset="0"/>
                <a:ea typeface="+mj-ea"/>
                <a:cs typeface="+mj-cs"/>
              </a:rPr>
              <a:t>og loft til kip - indefra</a:t>
            </a:r>
            <a:endParaRPr kumimoji="0" lang="da-DK" sz="3200" b="1" i="0" u="none" strike="noStrike" kern="1200" cap="none" spc="0" normalizeH="0" baseline="0" noProof="0" dirty="0">
              <a:ln>
                <a:noFill/>
              </a:ln>
              <a:solidFill>
                <a:schemeClr val="tx1"/>
              </a:solidFill>
              <a:effectLst/>
              <a:uLnTx/>
              <a:uFillTx/>
              <a:latin typeface="Trebuchet MS" pitchFamily="34" charset="0"/>
              <a:ea typeface="+mj-ea"/>
              <a:cs typeface="+mj-cs"/>
            </a:endParaRPr>
          </a:p>
        </p:txBody>
      </p:sp>
      <p:pic>
        <p:nvPicPr>
          <p:cNvPr id="614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9552" y="5157192"/>
            <a:ext cx="3469736" cy="122413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385855" y="1196752"/>
            <a:ext cx="8052672" cy="288032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146" name="Picture 2"/>
          <p:cNvPicPr>
            <a:picLocks noChangeAspect="1" noChangeArrowheads="1"/>
          </p:cNvPicPr>
          <p:nvPr/>
        </p:nvPicPr>
        <p:blipFill>
          <a:blip r:embed="rId5">
            <a:extLst>
              <a:ext uri="{28A0092B-C50C-407E-A947-70E740481C1C}">
                <a14:useLocalDpi xmlns:a14="http://schemas.microsoft.com/office/drawing/2010/main"/>
              </a:ext>
            </a:extLst>
          </a:blip>
          <a:stretch>
            <a:fillRect/>
          </a:stretch>
        </p:blipFill>
        <p:spPr bwMode="auto">
          <a:xfrm>
            <a:off x="5148064" y="3549001"/>
            <a:ext cx="3290463" cy="321638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6850758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837AD-0DA6-45CA-A921-3DB20DEFB267}"/>
              </a:ext>
            </a:extLst>
          </p:cNvPr>
          <p:cNvSpPr>
            <a:spLocks noGrp="1"/>
          </p:cNvSpPr>
          <p:nvPr>
            <p:ph type="title"/>
          </p:nvPr>
        </p:nvSpPr>
        <p:spPr/>
        <p:txBody>
          <a:bodyPr/>
          <a:lstStyle/>
          <a:p>
            <a:r>
              <a:rPr lang="da-DK" dirty="0"/>
              <a:t>Eller I kan se på film, hvordan det udføres…</a:t>
            </a:r>
          </a:p>
        </p:txBody>
      </p:sp>
      <p:sp>
        <p:nvSpPr>
          <p:cNvPr id="3" name="Content Placeholder 2">
            <a:extLst>
              <a:ext uri="{FF2B5EF4-FFF2-40B4-BE49-F238E27FC236}">
                <a16:creationId xmlns:a16="http://schemas.microsoft.com/office/drawing/2014/main" id="{F766E461-347C-436A-B66B-E50730D1EB4D}"/>
              </a:ext>
            </a:extLst>
          </p:cNvPr>
          <p:cNvSpPr>
            <a:spLocks noGrp="1"/>
          </p:cNvSpPr>
          <p:nvPr>
            <p:ph idx="1"/>
          </p:nvPr>
        </p:nvSpPr>
        <p:spPr/>
        <p:txBody>
          <a:bodyPr/>
          <a:lstStyle/>
          <a:p>
            <a:r>
              <a:rPr lang="da-DK" dirty="0">
                <a:hlinkClick r:id="rId3"/>
              </a:rPr>
              <a:t>https://www.byggeriogenergi.dk/film/klimaskaerm-praktiske-anvisninger/udvendig-efterisolering-af-skraavaeg/</a:t>
            </a:r>
            <a:endParaRPr lang="da-DK" dirty="0"/>
          </a:p>
        </p:txBody>
      </p:sp>
    </p:spTree>
    <p:extLst>
      <p:ext uri="{BB962C8B-B14F-4D97-AF65-F5344CB8AC3E}">
        <p14:creationId xmlns:p14="http://schemas.microsoft.com/office/powerpoint/2010/main" val="7179836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sp>
        <p:nvSpPr>
          <p:cNvPr id="3" name="Pladsholder til indhold 2"/>
          <p:cNvSpPr>
            <a:spLocks noGrp="1"/>
          </p:cNvSpPr>
          <p:nvPr>
            <p:ph idx="1"/>
          </p:nvPr>
        </p:nvSpPr>
        <p:spPr/>
        <p:txBody>
          <a:bodyPr/>
          <a:lstStyle/>
          <a:p>
            <a:endParaRPr lang="da-DK" dirty="0"/>
          </a:p>
        </p:txBody>
      </p:sp>
      <p:sp>
        <p:nvSpPr>
          <p:cNvPr id="4" name="Titel 1"/>
          <p:cNvSpPr txBox="1">
            <a:spLocks/>
          </p:cNvSpPr>
          <p:nvPr/>
        </p:nvSpPr>
        <p:spPr>
          <a:xfrm>
            <a:off x="179512" y="260648"/>
            <a:ext cx="5938997" cy="642942"/>
          </a:xfrm>
          <a:prstGeom prst="rect">
            <a:avLst/>
          </a:prstGeom>
        </p:spPr>
        <p:txBody>
          <a:bodyPr/>
          <a:lstStyle/>
          <a:p>
            <a:pPr marL="0" marR="0" lvl="0" indent="0" defTabSz="914400" rtl="0" eaLnBrk="1" fontAlgn="auto" latinLnBrk="0" hangingPunct="1">
              <a:lnSpc>
                <a:spcPct val="100000"/>
              </a:lnSpc>
              <a:spcBef>
                <a:spcPct val="0"/>
              </a:spcBef>
              <a:spcAft>
                <a:spcPts val="0"/>
              </a:spcAft>
              <a:buClrTx/>
              <a:buSzTx/>
              <a:buFontTx/>
              <a:buNone/>
              <a:tabLst/>
              <a:defRPr/>
            </a:pPr>
            <a:r>
              <a:rPr lang="da-DK" sz="3200" b="1" dirty="0">
                <a:latin typeface="Trebuchet MS" pitchFamily="34" charset="0"/>
                <a:ea typeface="+mj-ea"/>
                <a:cs typeface="+mj-cs"/>
              </a:rPr>
              <a:t>Efterisolering af </a:t>
            </a:r>
            <a:r>
              <a:rPr lang="da-DK" sz="3200" b="1" dirty="0" err="1">
                <a:latin typeface="Trebuchet MS" pitchFamily="34" charset="0"/>
                <a:ea typeface="+mj-ea"/>
                <a:cs typeface="+mj-cs"/>
              </a:rPr>
              <a:t>tagrem</a:t>
            </a:r>
            <a:endParaRPr kumimoji="0" lang="da-DK" sz="3200" b="1" i="0" u="none" strike="noStrike" kern="1200" cap="none" spc="0" normalizeH="0" baseline="0" noProof="0" dirty="0">
              <a:ln>
                <a:noFill/>
              </a:ln>
              <a:solidFill>
                <a:schemeClr val="tx1"/>
              </a:solidFill>
              <a:effectLst/>
              <a:uLnTx/>
              <a:uFillTx/>
              <a:latin typeface="Trebuchet MS" pitchFamily="34" charset="0"/>
              <a:ea typeface="+mj-ea"/>
              <a:cs typeface="+mj-cs"/>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2771800" y="3899596"/>
            <a:ext cx="3731234" cy="2722204"/>
          </a:xfrm>
          <a:prstGeom prst="rect">
            <a:avLst/>
          </a:prstGeom>
          <a:noFill/>
          <a:ln w="9525">
            <a:noFill/>
            <a:miter lim="800000"/>
            <a:headEnd/>
            <a:tailEnd/>
          </a:ln>
        </p:spPr>
      </p:pic>
      <p:pic>
        <p:nvPicPr>
          <p:cNvPr id="6" name="Picture 3"/>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97917" y="903591"/>
            <a:ext cx="8582250" cy="2813442"/>
          </a:xfrm>
          <a:prstGeom prst="rect">
            <a:avLst/>
          </a:prstGeom>
          <a:noFill/>
          <a:ln w="9525">
            <a:noFill/>
            <a:miter lim="800000"/>
            <a:headEnd/>
            <a:tailEnd/>
          </a:ln>
        </p:spPr>
      </p:pic>
    </p:spTree>
    <p:extLst>
      <p:ext uri="{BB962C8B-B14F-4D97-AF65-F5344CB8AC3E}">
        <p14:creationId xmlns:p14="http://schemas.microsoft.com/office/powerpoint/2010/main" val="30213358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326480" y="116632"/>
            <a:ext cx="8277967" cy="432048"/>
          </a:xfrm>
          <a:prstGeom prst="rect">
            <a:avLst/>
          </a:prstGeom>
        </p:spPr>
        <p:txBody>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da-DK" sz="3200" b="1" i="0" u="none" strike="noStrike" kern="1200" cap="none" spc="0" normalizeH="0" baseline="0" noProof="0" dirty="0">
                <a:ln>
                  <a:noFill/>
                </a:ln>
                <a:solidFill>
                  <a:schemeClr val="tx1"/>
                </a:solidFill>
                <a:effectLst/>
                <a:uLnTx/>
                <a:uFillTx/>
                <a:latin typeface="Trebuchet MS" pitchFamily="34" charset="0"/>
                <a:ea typeface="+mj-ea"/>
                <a:cs typeface="+mj-cs"/>
              </a:rPr>
              <a:t>Hulmursisolering</a:t>
            </a:r>
          </a:p>
        </p:txBody>
      </p:sp>
      <p:pic>
        <p:nvPicPr>
          <p:cNvPr id="3" name="Billede 2">
            <a:extLst>
              <a:ext uri="{FF2B5EF4-FFF2-40B4-BE49-F238E27FC236}">
                <a16:creationId xmlns:a16="http://schemas.microsoft.com/office/drawing/2014/main" id="{49AB59A5-0F01-2A4F-8110-5F22DFD5D4E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59628" y="943659"/>
            <a:ext cx="2933700" cy="977900"/>
          </a:xfrm>
          <a:prstGeom prst="rect">
            <a:avLst/>
          </a:prstGeom>
        </p:spPr>
      </p:pic>
      <p:pic>
        <p:nvPicPr>
          <p:cNvPr id="6" name="Billede 5">
            <a:extLst>
              <a:ext uri="{FF2B5EF4-FFF2-40B4-BE49-F238E27FC236}">
                <a16:creationId xmlns:a16="http://schemas.microsoft.com/office/drawing/2014/main" id="{1A3B0443-E8B6-9444-A46A-2509F227A3B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71717" y="4365104"/>
            <a:ext cx="6045803" cy="2202781"/>
          </a:xfrm>
          <a:prstGeom prst="rect">
            <a:avLst/>
          </a:prstGeom>
        </p:spPr>
      </p:pic>
      <p:pic>
        <p:nvPicPr>
          <p:cNvPr id="8" name="Billede 7">
            <a:extLst>
              <a:ext uri="{FF2B5EF4-FFF2-40B4-BE49-F238E27FC236}">
                <a16:creationId xmlns:a16="http://schemas.microsoft.com/office/drawing/2014/main" id="{EB7FA017-4A43-8B4D-B499-18E684236CD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26480" y="764704"/>
            <a:ext cx="5765800" cy="4009511"/>
          </a:xfrm>
          <a:prstGeom prst="rect">
            <a:avLst/>
          </a:prstGeom>
        </p:spPr>
      </p:pic>
    </p:spTree>
    <p:extLst>
      <p:ext uri="{BB962C8B-B14F-4D97-AF65-F5344CB8AC3E}">
        <p14:creationId xmlns:p14="http://schemas.microsoft.com/office/powerpoint/2010/main" val="4267473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descr="http://files.cb.dk/default.aspx?usr=D1172&amp;obj=132671&amp;fn=101.jpg&amp;action=image&amp;width=300&amp;bredde=300&amp;height=200&amp;hoejde=200&amp;Encoder=JPG&amp;JpgQuality=90"/>
          <p:cNvPicPr/>
          <p:nvPr/>
        </p:nvPicPr>
        <p:blipFill>
          <a:blip r:embed="rId3">
            <a:extLst>
              <a:ext uri="{28A0092B-C50C-407E-A947-70E740481C1C}">
                <a14:useLocalDpi xmlns:a14="http://schemas.microsoft.com/office/drawing/2010/main" val="0"/>
              </a:ext>
            </a:extLst>
          </a:blip>
          <a:srcRect/>
          <a:stretch>
            <a:fillRect/>
          </a:stretch>
        </p:blipFill>
        <p:spPr bwMode="auto">
          <a:xfrm>
            <a:off x="2051720" y="1628800"/>
            <a:ext cx="4400550" cy="3438525"/>
          </a:xfrm>
          <a:prstGeom prst="rect">
            <a:avLst/>
          </a:prstGeom>
          <a:noFill/>
          <a:ln>
            <a:noFill/>
          </a:ln>
        </p:spPr>
      </p:pic>
      <p:sp>
        <p:nvSpPr>
          <p:cNvPr id="9" name="Afrundet rektangulær billedforklaring 8"/>
          <p:cNvSpPr/>
          <p:nvPr/>
        </p:nvSpPr>
        <p:spPr>
          <a:xfrm>
            <a:off x="5076056" y="3501007"/>
            <a:ext cx="2636354" cy="1891403"/>
          </a:xfrm>
          <a:prstGeom prst="wedgeRoundRectCallout">
            <a:avLst>
              <a:gd name="adj1" fmla="val -56933"/>
              <a:gd name="adj2" fmla="val -4572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Tekstboks 9"/>
          <p:cNvSpPr txBox="1"/>
          <p:nvPr/>
        </p:nvSpPr>
        <p:spPr>
          <a:xfrm>
            <a:off x="5336146" y="3453419"/>
            <a:ext cx="2376264" cy="1938992"/>
          </a:xfrm>
          <a:prstGeom prst="rect">
            <a:avLst/>
          </a:prstGeom>
          <a:noFill/>
        </p:spPr>
        <p:txBody>
          <a:bodyPr wrap="square" rtlCol="0">
            <a:spAutoFit/>
          </a:bodyPr>
          <a:lstStyle/>
          <a:p>
            <a:r>
              <a:rPr lang="da-DK" sz="2400" b="1" dirty="0"/>
              <a:t>80 m</a:t>
            </a:r>
            <a:r>
              <a:rPr lang="da-DK" sz="2400" b="1" baseline="30000" dirty="0"/>
              <a:t>2</a:t>
            </a:r>
            <a:r>
              <a:rPr lang="da-DK" sz="2400" b="1" dirty="0"/>
              <a:t> </a:t>
            </a:r>
            <a:r>
              <a:rPr lang="da-DK" sz="2400" b="1" dirty="0" err="1"/>
              <a:t>uisoleret</a:t>
            </a:r>
            <a:r>
              <a:rPr lang="da-DK" sz="2400" b="1" dirty="0"/>
              <a:t> hulmur –mursten - mursten– 80 mm -hulrum</a:t>
            </a:r>
          </a:p>
        </p:txBody>
      </p:sp>
      <p:pic>
        <p:nvPicPr>
          <p:cNvPr id="15" name="Picture 1"/>
          <p:cNvPicPr>
            <a:picLocks noChangeAspect="1" noChangeArrowheads="1"/>
          </p:cNvPicPr>
          <p:nvPr/>
        </p:nvPicPr>
        <p:blipFill>
          <a:blip r:embed="rId4" cstate="print"/>
          <a:srcRect/>
          <a:stretch>
            <a:fillRect/>
          </a:stretch>
        </p:blipFill>
        <p:spPr bwMode="auto">
          <a:xfrm>
            <a:off x="2672814" y="3191299"/>
            <a:ext cx="396309" cy="597739"/>
          </a:xfrm>
          <a:prstGeom prst="rect">
            <a:avLst/>
          </a:prstGeom>
          <a:noFill/>
          <a:ln w="9525">
            <a:noFill/>
            <a:miter lim="800000"/>
            <a:headEnd/>
            <a:tailEnd/>
          </a:ln>
        </p:spPr>
      </p:pic>
      <p:sp>
        <p:nvSpPr>
          <p:cNvPr id="18" name="Titel 1"/>
          <p:cNvSpPr txBox="1">
            <a:spLocks/>
          </p:cNvSpPr>
          <p:nvPr/>
        </p:nvSpPr>
        <p:spPr>
          <a:xfrm>
            <a:off x="323528" y="5301208"/>
            <a:ext cx="8229600" cy="1143000"/>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Trebuchet MS" panose="020B0603020202020204" pitchFamily="34" charset="0"/>
                <a:ea typeface="+mj-ea"/>
                <a:cs typeface="+mj-cs"/>
              </a:defRPr>
            </a:lvl1pPr>
          </a:lstStyle>
          <a:p>
            <a:r>
              <a:rPr lang="da-DK" sz="3200" dirty="0"/>
              <a:t>Hvad kan der spares på hulmursisolering?</a:t>
            </a:r>
          </a:p>
          <a:p>
            <a:r>
              <a:rPr lang="da-DK" sz="3200" dirty="0"/>
              <a:t>kWh – evt. olie/fjernvarme og kr. og CO2</a:t>
            </a:r>
          </a:p>
        </p:txBody>
      </p:sp>
      <p:sp>
        <p:nvSpPr>
          <p:cNvPr id="19" name="Afrundet rektangulær billedforklaring 6">
            <a:extLst>
              <a:ext uri="{FF2B5EF4-FFF2-40B4-BE49-F238E27FC236}">
                <a16:creationId xmlns:a16="http://schemas.microsoft.com/office/drawing/2014/main" id="{7DB12034-ADDA-42E6-A17C-7562F3830151}"/>
              </a:ext>
            </a:extLst>
          </p:cNvPr>
          <p:cNvSpPr/>
          <p:nvPr/>
        </p:nvSpPr>
        <p:spPr>
          <a:xfrm>
            <a:off x="2208723" y="-9525"/>
            <a:ext cx="2168302" cy="1152128"/>
          </a:xfrm>
          <a:prstGeom prst="wedgeRoundRectCallout">
            <a:avLst>
              <a:gd name="adj1" fmla="val -15153"/>
              <a:gd name="adj2" fmla="val 24316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dirty="0">
                <a:solidFill>
                  <a:schemeClr val="tx1"/>
                </a:solidFill>
              </a:rPr>
              <a:t>Gammel oliekedel – </a:t>
            </a:r>
          </a:p>
        </p:txBody>
      </p:sp>
    </p:spTree>
    <p:extLst>
      <p:ext uri="{BB962C8B-B14F-4D97-AF65-F5344CB8AC3E}">
        <p14:creationId xmlns:p14="http://schemas.microsoft.com/office/powerpoint/2010/main" val="21114554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5E3A826-6851-46D9-B1FB-080CA9945E91}"/>
              </a:ext>
            </a:extLst>
          </p:cNvPr>
          <p:cNvSpPr>
            <a:spLocks noGrp="1"/>
          </p:cNvSpPr>
          <p:nvPr>
            <p:ph type="body" sz="quarter" idx="11"/>
          </p:nvPr>
        </p:nvSpPr>
        <p:spPr>
          <a:xfrm>
            <a:off x="395536" y="764704"/>
            <a:ext cx="7920880" cy="648072"/>
          </a:xfrm>
        </p:spPr>
        <p:txBody>
          <a:bodyPr/>
          <a:lstStyle/>
          <a:p>
            <a:r>
              <a:rPr lang="da-DK" dirty="0"/>
              <a:t>Besparelse ved hulmursisolering</a:t>
            </a:r>
          </a:p>
        </p:txBody>
      </p:sp>
      <p:sp>
        <p:nvSpPr>
          <p:cNvPr id="3" name="Text Placeholder 2">
            <a:extLst>
              <a:ext uri="{FF2B5EF4-FFF2-40B4-BE49-F238E27FC236}">
                <a16:creationId xmlns:a16="http://schemas.microsoft.com/office/drawing/2014/main" id="{EA7EE6A2-C8BF-47C5-B9BE-6E1A50A4288D}"/>
              </a:ext>
            </a:extLst>
          </p:cNvPr>
          <p:cNvSpPr>
            <a:spLocks noGrp="1"/>
          </p:cNvSpPr>
          <p:nvPr>
            <p:ph type="body" sz="quarter" idx="12"/>
          </p:nvPr>
        </p:nvSpPr>
        <p:spPr>
          <a:xfrm>
            <a:off x="755576" y="1484784"/>
            <a:ext cx="7416824" cy="4968552"/>
          </a:xfrm>
        </p:spPr>
        <p:txBody>
          <a:bodyPr/>
          <a:lstStyle/>
          <a:p>
            <a:pPr marL="0" indent="0">
              <a:buNone/>
            </a:pPr>
            <a:r>
              <a:rPr lang="da-DK" dirty="0"/>
              <a:t>95 kWh/m2 x 80 m2= 7600 kWh</a:t>
            </a:r>
          </a:p>
          <a:p>
            <a:pPr marL="0" indent="0">
              <a:buNone/>
            </a:pPr>
            <a:r>
              <a:rPr lang="da-DK" dirty="0"/>
              <a:t>v. gl. oliekedel: 7600kWh/8kWhpr. Liter= 950 liter olie a 9 kr. pr. liter = 8550 kr. </a:t>
            </a:r>
          </a:p>
          <a:p>
            <a:pPr marL="0" indent="0">
              <a:buNone/>
            </a:pPr>
            <a:r>
              <a:rPr lang="da-DK" dirty="0"/>
              <a:t>7600 kWh fra olie svarer til </a:t>
            </a:r>
          </a:p>
          <a:p>
            <a:pPr marL="0" indent="0">
              <a:buNone/>
            </a:pPr>
            <a:r>
              <a:rPr lang="da-DK" dirty="0"/>
              <a:t>7600 kWh x 0,265 kg/kWh= 2014 kg. </a:t>
            </a:r>
          </a:p>
          <a:p>
            <a:pPr marL="0" indent="0">
              <a:buNone/>
            </a:pPr>
            <a:endParaRPr lang="da-DK" dirty="0"/>
          </a:p>
          <a:p>
            <a:pPr marL="0" indent="0">
              <a:buNone/>
            </a:pPr>
            <a:endParaRPr lang="da-DK" dirty="0"/>
          </a:p>
          <a:p>
            <a:endParaRPr lang="da-DK" dirty="0"/>
          </a:p>
          <a:p>
            <a:endParaRPr lang="da-DK" dirty="0"/>
          </a:p>
          <a:p>
            <a:endParaRPr lang="da-DK" dirty="0"/>
          </a:p>
          <a:p>
            <a:endParaRPr lang="da-DK" dirty="0"/>
          </a:p>
        </p:txBody>
      </p:sp>
    </p:spTree>
    <p:extLst>
      <p:ext uri="{BB962C8B-B14F-4D97-AF65-F5344CB8AC3E}">
        <p14:creationId xmlns:p14="http://schemas.microsoft.com/office/powerpoint/2010/main" val="41949816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251520" y="117055"/>
            <a:ext cx="8277967" cy="680251"/>
          </a:xfrm>
          <a:prstGeom prst="rect">
            <a:avLst/>
          </a:prstGeom>
        </p:spPr>
        <p:txBody>
          <a:bodyPr/>
          <a:lstStyle/>
          <a:p>
            <a:pPr marL="0" marR="0" lvl="0" indent="0" defTabSz="914400" rtl="0" eaLnBrk="1" fontAlgn="auto" latinLnBrk="0" hangingPunct="1">
              <a:lnSpc>
                <a:spcPct val="100000"/>
              </a:lnSpc>
              <a:spcBef>
                <a:spcPct val="0"/>
              </a:spcBef>
              <a:spcAft>
                <a:spcPts val="0"/>
              </a:spcAft>
              <a:buClrTx/>
              <a:buSzTx/>
              <a:buFontTx/>
              <a:buNone/>
              <a:tabLst/>
              <a:defRPr/>
            </a:pPr>
            <a:r>
              <a:rPr lang="da-DK" sz="3200" b="1" dirty="0">
                <a:latin typeface="Trebuchet MS" pitchFamily="34" charset="0"/>
                <a:ea typeface="+mj-ea"/>
                <a:cs typeface="+mj-cs"/>
              </a:rPr>
              <a:t>Udvendig efterisolering </a:t>
            </a:r>
          </a:p>
          <a:p>
            <a:pPr marL="0" marR="0" lvl="0" indent="0" defTabSz="914400" rtl="0" eaLnBrk="1" fontAlgn="auto" latinLnBrk="0" hangingPunct="1">
              <a:lnSpc>
                <a:spcPct val="100000"/>
              </a:lnSpc>
              <a:spcBef>
                <a:spcPct val="0"/>
              </a:spcBef>
              <a:spcAft>
                <a:spcPts val="0"/>
              </a:spcAft>
              <a:buClrTx/>
              <a:buSzTx/>
              <a:buFontTx/>
              <a:buNone/>
              <a:tabLst/>
              <a:defRPr/>
            </a:pPr>
            <a:r>
              <a:rPr lang="da-DK" sz="3200" b="1" dirty="0">
                <a:latin typeface="Trebuchet MS" pitchFamily="34" charset="0"/>
                <a:ea typeface="+mj-ea"/>
                <a:cs typeface="+mj-cs"/>
              </a:rPr>
              <a:t>af tung ydervæg</a:t>
            </a:r>
            <a:endParaRPr kumimoji="0" lang="da-DK" sz="3200" b="1" i="0" u="none" strike="noStrike" kern="1200" cap="none" spc="0" normalizeH="0" baseline="0" noProof="0" dirty="0">
              <a:ln>
                <a:noFill/>
              </a:ln>
              <a:solidFill>
                <a:schemeClr val="tx1"/>
              </a:solidFill>
              <a:effectLst/>
              <a:uLnTx/>
              <a:uFillTx/>
              <a:latin typeface="Trebuchet MS" pitchFamily="34" charset="0"/>
              <a:ea typeface="+mj-ea"/>
              <a:cs typeface="+mj-cs"/>
            </a:endParaRPr>
          </a:p>
        </p:txBody>
      </p:sp>
      <p:pic>
        <p:nvPicPr>
          <p:cNvPr id="9220"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04048" y="939472"/>
            <a:ext cx="3308506" cy="284011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9221"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12010" y="3109203"/>
            <a:ext cx="2831990" cy="304438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9219" name="Picture 3"/>
          <p:cNvPicPr>
            <a:picLocks noChangeAspect="1" noChangeArrowheads="1"/>
          </p:cNvPicPr>
          <p:nvPr/>
        </p:nvPicPr>
        <p:blipFill>
          <a:blip r:embed="rId5">
            <a:extLst>
              <a:ext uri="{28A0092B-C50C-407E-A947-70E740481C1C}">
                <a14:useLocalDpi xmlns:a14="http://schemas.microsoft.com/office/drawing/2010/main"/>
              </a:ext>
            </a:extLst>
          </a:blip>
          <a:stretch>
            <a:fillRect/>
          </a:stretch>
        </p:blipFill>
        <p:spPr bwMode="auto">
          <a:xfrm>
            <a:off x="218875" y="1195654"/>
            <a:ext cx="4015028" cy="516785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9218"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547107" y="4631398"/>
            <a:ext cx="2913881" cy="190035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7875574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395536" y="176594"/>
            <a:ext cx="7882431" cy="804133"/>
          </a:xfrm>
          <a:prstGeom prst="rect">
            <a:avLst/>
          </a:prstGeom>
        </p:spPr>
        <p:txBody>
          <a:bodyPr/>
          <a:lstStyle/>
          <a:p>
            <a:pPr lvl="0" fontAlgn="auto">
              <a:spcAft>
                <a:spcPts val="0"/>
              </a:spcAft>
              <a:defRPr/>
            </a:pPr>
            <a:r>
              <a:rPr lang="da-DK" sz="3200" b="1" dirty="0">
                <a:latin typeface="Trebuchet MS" pitchFamily="34" charset="0"/>
                <a:ea typeface="+mj-ea"/>
                <a:cs typeface="+mj-cs"/>
              </a:rPr>
              <a:t>Indvendig efterisolering </a:t>
            </a:r>
            <a:br>
              <a:rPr lang="da-DK" sz="3200" b="1" dirty="0">
                <a:latin typeface="Trebuchet MS" pitchFamily="34" charset="0"/>
                <a:ea typeface="+mj-ea"/>
                <a:cs typeface="+mj-cs"/>
              </a:rPr>
            </a:br>
            <a:r>
              <a:rPr lang="da-DK" sz="3200" b="1" dirty="0">
                <a:latin typeface="Trebuchet MS" pitchFamily="34" charset="0"/>
                <a:ea typeface="+mj-ea"/>
                <a:cs typeface="+mj-cs"/>
              </a:rPr>
              <a:t>af </a:t>
            </a:r>
            <a:r>
              <a:rPr lang="da-DK" sz="3200" b="1" dirty="0">
                <a:latin typeface="Trebuchet MS" pitchFamily="34" charset="0"/>
              </a:rPr>
              <a:t>tung ydervæg</a:t>
            </a:r>
            <a:endParaRPr lang="da-DK" sz="3200" b="1" dirty="0">
              <a:latin typeface="Trebuchet MS" pitchFamily="34" charset="0"/>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da-DK" sz="3200" b="1" dirty="0">
                <a:latin typeface="Trebuchet MS" pitchFamily="34" charset="0"/>
                <a:ea typeface="+mj-ea"/>
                <a:cs typeface="+mj-cs"/>
              </a:rPr>
              <a:t> </a:t>
            </a:r>
            <a:endParaRPr kumimoji="0" lang="da-DK" sz="3200" b="1" i="0" u="none" strike="noStrike" kern="1200" cap="none" spc="0" normalizeH="0" baseline="0" noProof="0" dirty="0">
              <a:ln>
                <a:noFill/>
              </a:ln>
              <a:solidFill>
                <a:schemeClr val="tx1"/>
              </a:solidFill>
              <a:effectLst/>
              <a:uLnTx/>
              <a:uFillTx/>
              <a:latin typeface="Trebuchet MS" pitchFamily="34" charset="0"/>
              <a:ea typeface="+mj-ea"/>
              <a:cs typeface="+mj-cs"/>
            </a:endParaRPr>
          </a:p>
        </p:txBody>
      </p:sp>
      <p:pic>
        <p:nvPicPr>
          <p:cNvPr id="8196" name="Picture 4"/>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251520" y="1340768"/>
            <a:ext cx="3245752" cy="408073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197"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669297" y="980728"/>
            <a:ext cx="3096344" cy="269422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198" name="Picture 6"/>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669297" y="3861048"/>
            <a:ext cx="3007522" cy="268130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195" name="Picture 3"/>
          <p:cNvPicPr>
            <a:picLocks noChangeAspect="1" noChangeArrowheads="1"/>
          </p:cNvPicPr>
          <p:nvPr/>
        </p:nvPicPr>
        <p:blipFill>
          <a:blip r:embed="rId6">
            <a:extLst>
              <a:ext uri="{28A0092B-C50C-407E-A947-70E740481C1C}">
                <a14:useLocalDpi xmlns:a14="http://schemas.microsoft.com/office/drawing/2010/main"/>
              </a:ext>
            </a:extLst>
          </a:blip>
          <a:stretch>
            <a:fillRect/>
          </a:stretch>
        </p:blipFill>
        <p:spPr bwMode="auto">
          <a:xfrm>
            <a:off x="1712385" y="5201702"/>
            <a:ext cx="3569772" cy="158417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6313893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116632"/>
            <a:ext cx="8352928" cy="888809"/>
          </a:xfrm>
        </p:spPr>
        <p:txBody>
          <a:bodyPr>
            <a:normAutofit/>
          </a:bodyPr>
          <a:lstStyle/>
          <a:p>
            <a:r>
              <a:rPr lang="da-DK" sz="3200" dirty="0"/>
              <a:t>Advarsel</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9281" y="1700808"/>
            <a:ext cx="8885436" cy="345638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Ellipse 5"/>
          <p:cNvSpPr/>
          <p:nvPr/>
        </p:nvSpPr>
        <p:spPr bwMode="auto">
          <a:xfrm>
            <a:off x="2915816" y="704180"/>
            <a:ext cx="5688632" cy="2376264"/>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a-DK" sz="18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847643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D4E05-D21C-4171-A0E6-317B02E807C2}"/>
              </a:ext>
            </a:extLst>
          </p:cNvPr>
          <p:cNvSpPr>
            <a:spLocks noGrp="1"/>
          </p:cNvSpPr>
          <p:nvPr>
            <p:ph type="title"/>
          </p:nvPr>
        </p:nvSpPr>
        <p:spPr/>
        <p:txBody>
          <a:bodyPr/>
          <a:lstStyle/>
          <a:p>
            <a:r>
              <a:rPr lang="da-DK" dirty="0"/>
              <a:t>Fossile brændsler bruges fx til </a:t>
            </a:r>
            <a:br>
              <a:rPr lang="da-DK" dirty="0"/>
            </a:br>
            <a:endParaRPr lang="da-DK" dirty="0"/>
          </a:p>
        </p:txBody>
      </p:sp>
      <p:sp>
        <p:nvSpPr>
          <p:cNvPr id="3" name="Content Placeholder 2">
            <a:extLst>
              <a:ext uri="{FF2B5EF4-FFF2-40B4-BE49-F238E27FC236}">
                <a16:creationId xmlns:a16="http://schemas.microsoft.com/office/drawing/2014/main" id="{D594834C-7C7C-4F81-B877-717868F18BFE}"/>
              </a:ext>
            </a:extLst>
          </p:cNvPr>
          <p:cNvSpPr>
            <a:spLocks noGrp="1"/>
          </p:cNvSpPr>
          <p:nvPr>
            <p:ph idx="1"/>
          </p:nvPr>
        </p:nvSpPr>
        <p:spPr>
          <a:xfrm>
            <a:off x="457200" y="2528888"/>
            <a:ext cx="8229600" cy="3708424"/>
          </a:xfrm>
        </p:spPr>
        <p:txBody>
          <a:bodyPr/>
          <a:lstStyle/>
          <a:p>
            <a:r>
              <a:rPr lang="da-DK" dirty="0"/>
              <a:t>Fly</a:t>
            </a:r>
          </a:p>
          <a:p>
            <a:r>
              <a:rPr lang="da-DK" dirty="0"/>
              <a:t>Bygningsopvarmning</a:t>
            </a:r>
          </a:p>
          <a:p>
            <a:pPr marL="0" indent="0">
              <a:buNone/>
            </a:pPr>
            <a:endParaRPr lang="da-DK" dirty="0"/>
          </a:p>
        </p:txBody>
      </p:sp>
      <p:pic>
        <p:nvPicPr>
          <p:cNvPr id="4" name="Picture 3">
            <a:extLst>
              <a:ext uri="{FF2B5EF4-FFF2-40B4-BE49-F238E27FC236}">
                <a16:creationId xmlns:a16="http://schemas.microsoft.com/office/drawing/2014/main" id="{3BC59DC0-F701-4F12-A206-A687E678BAD1}"/>
              </a:ext>
            </a:extLst>
          </p:cNvPr>
          <p:cNvPicPr>
            <a:picLocks noChangeAspect="1"/>
          </p:cNvPicPr>
          <p:nvPr/>
        </p:nvPicPr>
        <p:blipFill>
          <a:blip r:embed="rId3"/>
          <a:stretch>
            <a:fillRect/>
          </a:stretch>
        </p:blipFill>
        <p:spPr>
          <a:xfrm>
            <a:off x="4548499" y="4077072"/>
            <a:ext cx="3286125" cy="1304925"/>
          </a:xfrm>
          <a:prstGeom prst="rect">
            <a:avLst/>
          </a:prstGeom>
        </p:spPr>
      </p:pic>
      <p:pic>
        <p:nvPicPr>
          <p:cNvPr id="5" name="Picture 4">
            <a:extLst>
              <a:ext uri="{FF2B5EF4-FFF2-40B4-BE49-F238E27FC236}">
                <a16:creationId xmlns:a16="http://schemas.microsoft.com/office/drawing/2014/main" id="{9152290C-12BD-4FB9-94E9-448F120522D2}"/>
              </a:ext>
            </a:extLst>
          </p:cNvPr>
          <p:cNvPicPr>
            <a:picLocks noChangeAspect="1"/>
          </p:cNvPicPr>
          <p:nvPr/>
        </p:nvPicPr>
        <p:blipFill>
          <a:blip r:embed="rId4"/>
          <a:stretch>
            <a:fillRect/>
          </a:stretch>
        </p:blipFill>
        <p:spPr>
          <a:xfrm>
            <a:off x="4381811" y="1881188"/>
            <a:ext cx="1809750" cy="1295400"/>
          </a:xfrm>
          <a:prstGeom prst="rect">
            <a:avLst/>
          </a:prstGeom>
        </p:spPr>
      </p:pic>
    </p:spTree>
    <p:extLst>
      <p:ext uri="{BB962C8B-B14F-4D97-AF65-F5344CB8AC3E}">
        <p14:creationId xmlns:p14="http://schemas.microsoft.com/office/powerpoint/2010/main" val="18560546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179513" y="164210"/>
            <a:ext cx="7344816" cy="432048"/>
          </a:xfrm>
          <a:prstGeom prst="rect">
            <a:avLst/>
          </a:prstGeom>
        </p:spPr>
        <p:txBody>
          <a:bodyPr/>
          <a:lstStyle/>
          <a:p>
            <a:pPr marL="0" marR="0" lvl="0" indent="0" defTabSz="914400" rtl="0" eaLnBrk="1" fontAlgn="auto" latinLnBrk="0" hangingPunct="1">
              <a:lnSpc>
                <a:spcPct val="100000"/>
              </a:lnSpc>
              <a:spcBef>
                <a:spcPct val="0"/>
              </a:spcBef>
              <a:spcAft>
                <a:spcPts val="0"/>
              </a:spcAft>
              <a:buClrTx/>
              <a:buSzTx/>
              <a:buFontTx/>
              <a:buNone/>
              <a:tabLst/>
              <a:defRPr/>
            </a:pPr>
            <a:r>
              <a:rPr lang="da-DK" sz="3200" b="1" dirty="0">
                <a:latin typeface="Trebuchet MS" pitchFamily="34" charset="0"/>
                <a:ea typeface="+mj-ea"/>
                <a:cs typeface="+mj-cs"/>
              </a:rPr>
              <a:t>Udvendig efterisolering af </a:t>
            </a:r>
          </a:p>
          <a:p>
            <a:pPr marL="0" marR="0" lvl="0" indent="0" defTabSz="914400" rtl="0" eaLnBrk="1" fontAlgn="auto" latinLnBrk="0" hangingPunct="1">
              <a:lnSpc>
                <a:spcPct val="100000"/>
              </a:lnSpc>
              <a:spcBef>
                <a:spcPct val="0"/>
              </a:spcBef>
              <a:spcAft>
                <a:spcPts val="0"/>
              </a:spcAft>
              <a:buClrTx/>
              <a:buSzTx/>
              <a:buFontTx/>
              <a:buNone/>
              <a:tabLst/>
              <a:defRPr/>
            </a:pPr>
            <a:r>
              <a:rPr lang="da-DK" sz="3200" b="1" dirty="0">
                <a:latin typeface="Trebuchet MS" pitchFamily="34" charset="0"/>
                <a:ea typeface="+mj-ea"/>
                <a:cs typeface="+mj-cs"/>
              </a:rPr>
              <a:t>let ydervæg</a:t>
            </a:r>
            <a:endParaRPr kumimoji="0" lang="da-DK" sz="3200" b="1" i="0" u="none" strike="noStrike" kern="1200" cap="none" spc="0" normalizeH="0" baseline="0" noProof="0" dirty="0">
              <a:ln>
                <a:noFill/>
              </a:ln>
              <a:solidFill>
                <a:schemeClr val="tx1"/>
              </a:solidFill>
              <a:effectLst/>
              <a:uLnTx/>
              <a:uFillTx/>
              <a:latin typeface="Trebuchet MS" pitchFamily="34" charset="0"/>
              <a:ea typeface="+mj-ea"/>
              <a:cs typeface="+mj-cs"/>
            </a:endParaRPr>
          </a:p>
        </p:txBody>
      </p:sp>
      <p:pic>
        <p:nvPicPr>
          <p:cNvPr id="6" name="Picture 3"/>
          <p:cNvPicPr>
            <a:picLocks noChangeAspect="1" noChangeArrowheads="1"/>
          </p:cNvPicPr>
          <p:nvPr/>
        </p:nvPicPr>
        <p:blipFill rotWithShape="1">
          <a:blip r:embed="rId3"/>
          <a:srcRect/>
          <a:stretch/>
        </p:blipFill>
        <p:spPr bwMode="auto">
          <a:xfrm>
            <a:off x="-2484784" y="3501008"/>
            <a:ext cx="9820276" cy="3543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26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3946" y="4941168"/>
            <a:ext cx="3667400" cy="105520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1267" name="Picture 3"/>
          <p:cNvPicPr>
            <a:picLocks noChangeAspect="1" noChangeArrowheads="1"/>
          </p:cNvPicPr>
          <p:nvPr/>
        </p:nvPicPr>
        <p:blipFill>
          <a:blip r:embed="rId5">
            <a:extLst>
              <a:ext uri="{28A0092B-C50C-407E-A947-70E740481C1C}">
                <a14:useLocalDpi xmlns:a14="http://schemas.microsoft.com/office/drawing/2010/main"/>
              </a:ext>
            </a:extLst>
          </a:blip>
          <a:stretch>
            <a:fillRect/>
          </a:stretch>
        </p:blipFill>
        <p:spPr bwMode="auto">
          <a:xfrm>
            <a:off x="463946" y="1429681"/>
            <a:ext cx="3884877" cy="313837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1268" name="Picture 4"/>
          <p:cNvPicPr>
            <a:picLocks noChangeAspect="1" noChangeArrowheads="1"/>
          </p:cNvPicPr>
          <p:nvPr/>
        </p:nvPicPr>
        <p:blipFill>
          <a:blip r:embed="rId6">
            <a:extLst>
              <a:ext uri="{28A0092B-C50C-407E-A947-70E740481C1C}">
                <a14:useLocalDpi xmlns:a14="http://schemas.microsoft.com/office/drawing/2010/main"/>
              </a:ext>
            </a:extLst>
          </a:blip>
          <a:stretch>
            <a:fillRect/>
          </a:stretch>
        </p:blipFill>
        <p:spPr bwMode="auto">
          <a:xfrm>
            <a:off x="4659033" y="3784250"/>
            <a:ext cx="3934705" cy="256080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1269" name="Picture 5"/>
          <p:cNvPicPr>
            <a:picLocks noChangeAspect="1" noChangeArrowheads="1"/>
          </p:cNvPicPr>
          <p:nvPr/>
        </p:nvPicPr>
        <p:blipFill>
          <a:blip r:embed="rId7">
            <a:extLst>
              <a:ext uri="{28A0092B-C50C-407E-A947-70E740481C1C}">
                <a14:useLocalDpi xmlns:a14="http://schemas.microsoft.com/office/drawing/2010/main"/>
              </a:ext>
            </a:extLst>
          </a:blip>
          <a:stretch>
            <a:fillRect/>
          </a:stretch>
        </p:blipFill>
        <p:spPr bwMode="auto">
          <a:xfrm>
            <a:off x="4659034" y="1098399"/>
            <a:ext cx="3934705" cy="240824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9506704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9512" y="232420"/>
            <a:ext cx="8229600" cy="894562"/>
          </a:xfrm>
        </p:spPr>
        <p:txBody>
          <a:bodyPr>
            <a:normAutofit fontScale="90000"/>
          </a:bodyPr>
          <a:lstStyle/>
          <a:p>
            <a:br>
              <a:rPr lang="da-DK" sz="3600" b="1" dirty="0"/>
            </a:br>
            <a:r>
              <a:rPr lang="da-DK" sz="3600" dirty="0"/>
              <a:t>Indvendig efterisolering </a:t>
            </a:r>
            <a:br>
              <a:rPr lang="da-DK" sz="3600" dirty="0"/>
            </a:br>
            <a:r>
              <a:rPr lang="da-DK" sz="3600" dirty="0"/>
              <a:t>af </a:t>
            </a:r>
            <a:r>
              <a:rPr lang="da-DK" sz="3600" b="1" dirty="0"/>
              <a:t>kældervæg</a:t>
            </a:r>
            <a:br>
              <a:rPr lang="da-DK" dirty="0"/>
            </a:br>
            <a:endParaRPr lang="da-DK" dirty="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68189" y="2006412"/>
            <a:ext cx="6572163" cy="414551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9512" y="1628800"/>
            <a:ext cx="8229600" cy="17919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9699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326480" y="188640"/>
            <a:ext cx="8277967" cy="432048"/>
          </a:xfrm>
          <a:prstGeom prst="rect">
            <a:avLst/>
          </a:prstGeom>
        </p:spPr>
        <p:txBody>
          <a:bodyPr/>
          <a:lstStyle/>
          <a:p>
            <a:pPr marL="0" marR="0" lvl="0" indent="0" defTabSz="914400" rtl="0" eaLnBrk="1" fontAlgn="auto" latinLnBrk="0" hangingPunct="1">
              <a:lnSpc>
                <a:spcPct val="100000"/>
              </a:lnSpc>
              <a:spcBef>
                <a:spcPct val="0"/>
              </a:spcBef>
              <a:spcAft>
                <a:spcPts val="0"/>
              </a:spcAft>
              <a:buClrTx/>
              <a:buSzTx/>
              <a:buFontTx/>
              <a:buNone/>
              <a:tabLst/>
              <a:defRPr/>
            </a:pPr>
            <a:r>
              <a:rPr lang="da-DK" sz="3200" b="1" dirty="0">
                <a:latin typeface="Trebuchet MS" pitchFamily="34" charset="0"/>
                <a:ea typeface="+mj-ea"/>
                <a:cs typeface="+mj-cs"/>
              </a:rPr>
              <a:t>Indvendig efterisolering </a:t>
            </a:r>
            <a:br>
              <a:rPr lang="da-DK" sz="3200" b="1" dirty="0">
                <a:latin typeface="Trebuchet MS" pitchFamily="34" charset="0"/>
                <a:ea typeface="+mj-ea"/>
                <a:cs typeface="+mj-cs"/>
              </a:rPr>
            </a:br>
            <a:r>
              <a:rPr lang="da-DK" sz="3200" b="1" dirty="0">
                <a:latin typeface="Trebuchet MS" pitchFamily="34" charset="0"/>
                <a:ea typeface="+mj-ea"/>
                <a:cs typeface="+mj-cs"/>
              </a:rPr>
              <a:t>af kældervæg</a:t>
            </a:r>
            <a:endParaRPr kumimoji="0" lang="da-DK" sz="3200" b="1" i="0" u="none" strike="noStrike" kern="1200" cap="none" spc="0" normalizeH="0" baseline="0" noProof="0" dirty="0">
              <a:ln>
                <a:noFill/>
              </a:ln>
              <a:solidFill>
                <a:schemeClr val="tx1"/>
              </a:solidFill>
              <a:effectLst/>
              <a:uLnTx/>
              <a:uFillTx/>
              <a:latin typeface="Trebuchet MS" pitchFamily="34" charset="0"/>
              <a:ea typeface="+mj-ea"/>
              <a:cs typeface="+mj-cs"/>
            </a:endParaRPr>
          </a:p>
        </p:txBody>
      </p:sp>
      <p:pic>
        <p:nvPicPr>
          <p:cNvPr id="1331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6906" y="1988840"/>
            <a:ext cx="8327541" cy="437080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42870739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1237" y="1700808"/>
            <a:ext cx="5616623" cy="389648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Titel 1"/>
          <p:cNvSpPr txBox="1">
            <a:spLocks/>
          </p:cNvSpPr>
          <p:nvPr/>
        </p:nvSpPr>
        <p:spPr>
          <a:xfrm>
            <a:off x="323528" y="758751"/>
            <a:ext cx="7945363" cy="642942"/>
          </a:xfrm>
          <a:prstGeom prst="rect">
            <a:avLst/>
          </a:prstGeom>
        </p:spPr>
        <p:txBody>
          <a:bodyPr/>
          <a:lstStyle/>
          <a:p>
            <a:pPr marL="0" marR="0" lvl="0" indent="0" defTabSz="914400" rtl="0" eaLnBrk="1" fontAlgn="auto" latinLnBrk="0" hangingPunct="1">
              <a:lnSpc>
                <a:spcPct val="100000"/>
              </a:lnSpc>
              <a:spcBef>
                <a:spcPct val="0"/>
              </a:spcBef>
              <a:spcAft>
                <a:spcPts val="0"/>
              </a:spcAft>
              <a:buClrTx/>
              <a:buSzTx/>
              <a:buFontTx/>
              <a:buNone/>
              <a:tabLst/>
              <a:defRPr/>
            </a:pPr>
            <a:r>
              <a:rPr lang="da-DK" sz="3200" b="1" dirty="0">
                <a:latin typeface="Trebuchet MS" panose="020B0703020202090204" pitchFamily="34" charset="0"/>
                <a:ea typeface="+mj-ea"/>
                <a:cs typeface="+mj-cs"/>
              </a:rPr>
              <a:t>Udskiftning af vinduer med termoruder</a:t>
            </a:r>
            <a:endParaRPr kumimoji="0" lang="da-DK" sz="3200" b="1" i="0" u="none" strike="noStrike" kern="1200" cap="none" spc="0" normalizeH="0" baseline="0" noProof="0" dirty="0">
              <a:ln>
                <a:noFill/>
              </a:ln>
              <a:solidFill>
                <a:schemeClr val="tx1"/>
              </a:solidFill>
              <a:effectLst/>
              <a:uLnTx/>
              <a:uFillTx/>
              <a:latin typeface="Trebuchet MS" panose="020B0703020202090204" pitchFamily="34" charset="0"/>
              <a:ea typeface="+mj-ea"/>
              <a:cs typeface="+mj-cs"/>
            </a:endParaRPr>
          </a:p>
        </p:txBody>
      </p:sp>
      <p:sp>
        <p:nvSpPr>
          <p:cNvPr id="7" name="Tekstboks 6"/>
          <p:cNvSpPr txBox="1"/>
          <p:nvPr/>
        </p:nvSpPr>
        <p:spPr>
          <a:xfrm>
            <a:off x="6151836" y="5331389"/>
            <a:ext cx="3168352" cy="1015663"/>
          </a:xfrm>
          <a:prstGeom prst="rect">
            <a:avLst/>
          </a:prstGeom>
          <a:noFill/>
        </p:spPr>
        <p:txBody>
          <a:bodyPr wrap="square" rtlCol="0">
            <a:spAutoFit/>
          </a:bodyPr>
          <a:lstStyle/>
          <a:p>
            <a:r>
              <a:rPr lang="da-DK" sz="2000" dirty="0"/>
              <a:t>Se også løsninger for: </a:t>
            </a:r>
          </a:p>
          <a:p>
            <a:pPr marL="342900" indent="-342900">
              <a:buFont typeface="Arial" panose="020B0604020202020204" pitchFamily="34" charset="0"/>
              <a:buChar char="•"/>
            </a:pPr>
            <a:r>
              <a:rPr lang="da-DK" sz="2000" dirty="0"/>
              <a:t>Koblede ruder</a:t>
            </a:r>
          </a:p>
          <a:p>
            <a:pPr marL="342900" indent="-342900">
              <a:buFont typeface="Arial" panose="020B0604020202020204" pitchFamily="34" charset="0"/>
              <a:buChar char="•"/>
            </a:pPr>
            <a:r>
              <a:rPr lang="da-DK" sz="2000" dirty="0"/>
              <a:t>Yderdøre</a:t>
            </a:r>
          </a:p>
        </p:txBody>
      </p:sp>
    </p:spTree>
    <p:extLst>
      <p:ext uri="{BB962C8B-B14F-4D97-AF65-F5344CB8AC3E}">
        <p14:creationId xmlns:p14="http://schemas.microsoft.com/office/powerpoint/2010/main" val="103098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528" y="476672"/>
            <a:ext cx="8229600" cy="850106"/>
          </a:xfrm>
        </p:spPr>
        <p:txBody>
          <a:bodyPr>
            <a:normAutofit/>
          </a:bodyPr>
          <a:lstStyle/>
          <a:p>
            <a:r>
              <a:rPr lang="da-DK" sz="3200" b="1" dirty="0"/>
              <a:t>Eksempel på energibesparelse</a:t>
            </a:r>
          </a:p>
        </p:txBody>
      </p:sp>
      <p:pic>
        <p:nvPicPr>
          <p:cNvPr id="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3528" y="1484784"/>
            <a:ext cx="8307288" cy="38613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1762264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titel 2"/>
          <p:cNvSpPr>
            <a:spLocks noGrp="1"/>
          </p:cNvSpPr>
          <p:nvPr>
            <p:ph type="body" idx="1"/>
          </p:nvPr>
        </p:nvSpPr>
        <p:spPr>
          <a:xfrm>
            <a:off x="457200" y="917030"/>
            <a:ext cx="6203032" cy="639762"/>
          </a:xfrm>
        </p:spPr>
        <p:txBody>
          <a:bodyPr>
            <a:normAutofit fontScale="25000" lnSpcReduction="20000"/>
          </a:bodyPr>
          <a:lstStyle/>
          <a:p>
            <a:pPr algn="l"/>
            <a:endParaRPr lang="da-DK" dirty="0"/>
          </a:p>
          <a:p>
            <a:pPr algn="l"/>
            <a:endParaRPr lang="da-DK" dirty="0"/>
          </a:p>
          <a:p>
            <a:pPr algn="l"/>
            <a:endParaRPr lang="da-DK" dirty="0"/>
          </a:p>
          <a:p>
            <a:pPr algn="l"/>
            <a:endParaRPr lang="da-DK" dirty="0"/>
          </a:p>
          <a:p>
            <a:pPr algn="l"/>
            <a:r>
              <a:rPr lang="da-DK" sz="11200" dirty="0"/>
              <a:t>Krav til vinduer og glasydervægge</a:t>
            </a:r>
          </a:p>
          <a:p>
            <a:pPr algn="l"/>
            <a:endParaRPr lang="da-DK" dirty="0"/>
          </a:p>
        </p:txBody>
      </p:sp>
      <p:pic>
        <p:nvPicPr>
          <p:cNvPr id="9" name="Pladsholder til billede 8">
            <a:extLst>
              <a:ext uri="{FF2B5EF4-FFF2-40B4-BE49-F238E27FC236}">
                <a16:creationId xmlns:a16="http://schemas.microsoft.com/office/drawing/2014/main" id="{9099F81C-9C47-BE4B-9EB2-573E1C905222}"/>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l="-1643"/>
          <a:stretch/>
        </p:blipFill>
        <p:spPr>
          <a:xfrm>
            <a:off x="457200" y="1439352"/>
            <a:ext cx="4313484" cy="2133663"/>
          </a:xfrm>
        </p:spPr>
      </p:pic>
      <p:pic>
        <p:nvPicPr>
          <p:cNvPr id="8" name="Pladsholder til billede 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7236296" y="1052736"/>
            <a:ext cx="1796042" cy="4752528"/>
          </a:xfrm>
          <a:prstGeom prst="rect">
            <a:avLst/>
          </a:prstGeom>
        </p:spPr>
      </p:pic>
      <p:sp>
        <p:nvSpPr>
          <p:cNvPr id="10" name="Pladsholder til indhold 4"/>
          <p:cNvSpPr txBox="1">
            <a:spLocks/>
          </p:cNvSpPr>
          <p:nvPr/>
        </p:nvSpPr>
        <p:spPr>
          <a:xfrm>
            <a:off x="467544" y="3573016"/>
            <a:ext cx="6408712" cy="254728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lumMod val="65000"/>
                    <a:lumOff val="35000"/>
                  </a:schemeClr>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endParaRPr lang="da-DK" sz="600" i="1" dirty="0"/>
          </a:p>
          <a:p>
            <a:r>
              <a:rPr lang="da-DK" sz="2000" dirty="0" err="1"/>
              <a:t>E</a:t>
            </a:r>
            <a:r>
              <a:rPr lang="da-DK" sz="2000" baseline="-25000" dirty="0" err="1"/>
              <a:t>ref</a:t>
            </a:r>
            <a:r>
              <a:rPr lang="da-DK" sz="2000" dirty="0"/>
              <a:t> = 196,4 x </a:t>
            </a:r>
            <a:r>
              <a:rPr lang="da-DK" sz="2000" dirty="0" err="1"/>
              <a:t>g</a:t>
            </a:r>
            <a:r>
              <a:rPr lang="da-DK" sz="2000" baseline="-25000" dirty="0" err="1"/>
              <a:t>w</a:t>
            </a:r>
            <a:r>
              <a:rPr lang="da-DK" sz="2000" dirty="0"/>
              <a:t> – 90,36 x </a:t>
            </a:r>
            <a:r>
              <a:rPr lang="da-DK" sz="2000" dirty="0" err="1"/>
              <a:t>U</a:t>
            </a:r>
            <a:r>
              <a:rPr lang="da-DK" sz="2000" baseline="-25000" dirty="0" err="1"/>
              <a:t>w</a:t>
            </a:r>
            <a:endParaRPr lang="da-DK" sz="2000" baseline="-25000" dirty="0"/>
          </a:p>
          <a:p>
            <a:pPr marL="0" lvl="8" indent="0">
              <a:spcBef>
                <a:spcPts val="1000"/>
              </a:spcBef>
              <a:buNone/>
            </a:pPr>
            <a:r>
              <a:rPr lang="da-DK" sz="2000" dirty="0">
                <a:solidFill>
                  <a:schemeClr val="tx1">
                    <a:lumMod val="65000"/>
                    <a:lumOff val="35000"/>
                  </a:schemeClr>
                </a:solidFill>
                <a:latin typeface="Trebuchet MS" panose="020B0603020202020204" pitchFamily="34" charset="0"/>
              </a:rPr>
              <a:t>Referencevindue 1,23 x 1,48 m </a:t>
            </a:r>
          </a:p>
          <a:p>
            <a:pPr marL="342900" indent="-342900">
              <a:buFont typeface="Arial"/>
              <a:buChar char="•"/>
            </a:pPr>
            <a:endParaRPr lang="da-DK" sz="2000" dirty="0"/>
          </a:p>
          <a:p>
            <a:r>
              <a:rPr lang="da-DK" sz="2000" dirty="0"/>
              <a:t>Energimærker på </a:t>
            </a:r>
            <a:r>
              <a:rPr lang="da-DK" sz="2000" dirty="0" err="1"/>
              <a:t>www.energivinduer.dk</a:t>
            </a:r>
            <a:endParaRPr lang="da-DK" sz="2000" dirty="0"/>
          </a:p>
          <a:p>
            <a:endParaRPr lang="da-DK" dirty="0"/>
          </a:p>
          <a:p>
            <a:endParaRPr lang="da-DK" dirty="0"/>
          </a:p>
        </p:txBody>
      </p:sp>
      <p:sp>
        <p:nvSpPr>
          <p:cNvPr id="24" name="Tekstfelt 23"/>
          <p:cNvSpPr txBox="1"/>
          <p:nvPr/>
        </p:nvSpPr>
        <p:spPr>
          <a:xfrm>
            <a:off x="3879561" y="287393"/>
            <a:ext cx="1480302" cy="261610"/>
          </a:xfrm>
          <a:prstGeom prst="rect">
            <a:avLst/>
          </a:prstGeom>
          <a:noFill/>
        </p:spPr>
        <p:txBody>
          <a:bodyPr wrap="square" rtlCol="0">
            <a:spAutoFit/>
          </a:bodyPr>
          <a:lstStyle/>
          <a:p>
            <a:r>
              <a:rPr lang="da-DK" sz="1100" dirty="0">
                <a:solidFill>
                  <a:srgbClr val="59B7DE"/>
                </a:solidFill>
                <a:latin typeface="Trebuchet MS" panose="020B0603020202020204" pitchFamily="34" charset="0"/>
              </a:rPr>
              <a:t>Alle kategorier</a:t>
            </a:r>
          </a:p>
        </p:txBody>
      </p:sp>
      <p:pic>
        <p:nvPicPr>
          <p:cNvPr id="25" name="Billede 2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91972" y="162162"/>
            <a:ext cx="451935" cy="411463"/>
          </a:xfrm>
          <a:prstGeom prst="rect">
            <a:avLst/>
          </a:prstGeom>
        </p:spPr>
      </p:pic>
      <p:pic>
        <p:nvPicPr>
          <p:cNvPr id="26" name="Billede 2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773377" y="208810"/>
            <a:ext cx="378150" cy="379865"/>
          </a:xfrm>
          <a:prstGeom prst="rect">
            <a:avLst/>
          </a:prstGeom>
        </p:spPr>
      </p:pic>
      <p:pic>
        <p:nvPicPr>
          <p:cNvPr id="27" name="Billede 2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593063" y="199301"/>
            <a:ext cx="469439" cy="374324"/>
          </a:xfrm>
          <a:prstGeom prst="rect">
            <a:avLst/>
          </a:prstGeom>
        </p:spPr>
      </p:pic>
      <p:pic>
        <p:nvPicPr>
          <p:cNvPr id="28" name="Billede 2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75821" y="195338"/>
            <a:ext cx="419846" cy="382248"/>
          </a:xfrm>
          <a:prstGeom prst="rect">
            <a:avLst/>
          </a:prstGeom>
        </p:spPr>
      </p:pic>
      <p:pic>
        <p:nvPicPr>
          <p:cNvPr id="29" name="Billede 28"/>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308688" y="184520"/>
            <a:ext cx="413712" cy="460023"/>
          </a:xfrm>
          <a:prstGeom prst="rect">
            <a:avLst/>
          </a:prstGeom>
        </p:spPr>
      </p:pic>
      <p:pic>
        <p:nvPicPr>
          <p:cNvPr id="17" name="Billede 1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39552" y="191603"/>
            <a:ext cx="428826" cy="385322"/>
          </a:xfrm>
          <a:prstGeom prst="rect">
            <a:avLst/>
          </a:prstGeom>
        </p:spPr>
      </p:pic>
    </p:spTree>
    <p:extLst>
      <p:ext uri="{BB962C8B-B14F-4D97-AF65-F5344CB8AC3E}">
        <p14:creationId xmlns:p14="http://schemas.microsoft.com/office/powerpoint/2010/main" val="31447000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1"/>
          <p:cNvSpPr>
            <a:spLocks noChangeArrowheads="1"/>
          </p:cNvSpPr>
          <p:nvPr/>
        </p:nvSpPr>
        <p:spPr bwMode="auto">
          <a:xfrm>
            <a:off x="2" y="4294189"/>
            <a:ext cx="219793" cy="561838"/>
          </a:xfrm>
          <a:prstGeom prst="rect">
            <a:avLst/>
          </a:prstGeom>
          <a:noFill/>
          <a:ln w="9525">
            <a:noFill/>
            <a:miter lim="800000"/>
            <a:headEnd/>
            <a:tailEnd/>
          </a:ln>
        </p:spPr>
        <p:txBody>
          <a:bodyPr wrap="none" lIns="83964" tIns="41982" rIns="83964" bIns="41982" anchor="ctr">
            <a:spAutoFit/>
          </a:bodyPr>
          <a:lstStyle/>
          <a:p>
            <a:pPr eaLnBrk="0" hangingPunct="0"/>
            <a:br>
              <a:rPr lang="da-DK" sz="900">
                <a:latin typeface="Trebuchet MS"/>
                <a:cs typeface="Trebuchet MS"/>
              </a:rPr>
            </a:br>
            <a:endParaRPr lang="da-DK" sz="2200">
              <a:latin typeface="Trebuchet MS"/>
              <a:cs typeface="Trebuchet MS"/>
            </a:endParaRPr>
          </a:p>
        </p:txBody>
      </p:sp>
      <p:grpSp>
        <p:nvGrpSpPr>
          <p:cNvPr id="2" name="Gruppe 17"/>
          <p:cNvGrpSpPr/>
          <p:nvPr/>
        </p:nvGrpSpPr>
        <p:grpSpPr>
          <a:xfrm>
            <a:off x="174626" y="3573465"/>
            <a:ext cx="3114675" cy="2447925"/>
            <a:chOff x="174625" y="3573463"/>
            <a:chExt cx="3114675" cy="2447925"/>
          </a:xfrm>
        </p:grpSpPr>
        <p:pic>
          <p:nvPicPr>
            <p:cNvPr id="16" name="Billede 15" descr="Eref - Solindtilskud.jpg"/>
            <p:cNvPicPr>
              <a:picLocks noChangeAspect="1"/>
            </p:cNvPicPr>
            <p:nvPr/>
          </p:nvPicPr>
          <p:blipFill>
            <a:blip r:embed="rId3"/>
            <a:srcRect/>
            <a:stretch>
              <a:fillRect/>
            </a:stretch>
          </p:blipFill>
          <p:spPr bwMode="auto">
            <a:xfrm>
              <a:off x="174625" y="3573463"/>
              <a:ext cx="3114675" cy="2447925"/>
            </a:xfrm>
            <a:prstGeom prst="rect">
              <a:avLst/>
            </a:prstGeom>
            <a:noFill/>
            <a:ln w="9525">
              <a:noFill/>
              <a:miter lim="800000"/>
              <a:headEnd/>
              <a:tailEnd/>
            </a:ln>
          </p:spPr>
        </p:pic>
        <p:sp>
          <p:nvSpPr>
            <p:cNvPr id="26" name="Tekstboks 25"/>
            <p:cNvSpPr txBox="1">
              <a:spLocks noChangeArrowheads="1"/>
            </p:cNvSpPr>
            <p:nvPr/>
          </p:nvSpPr>
          <p:spPr bwMode="auto">
            <a:xfrm>
              <a:off x="1944000" y="4156075"/>
              <a:ext cx="378396" cy="592138"/>
            </a:xfrm>
            <a:prstGeom prst="rect">
              <a:avLst/>
            </a:prstGeom>
            <a:noFill/>
            <a:ln w="9525">
              <a:noFill/>
              <a:miter lim="800000"/>
              <a:headEnd/>
              <a:tailEnd/>
            </a:ln>
          </p:spPr>
          <p:txBody>
            <a:bodyPr wrap="square" lIns="83964" tIns="41982" rIns="83964" bIns="41982">
              <a:spAutoFit/>
            </a:bodyPr>
            <a:lstStyle/>
            <a:p>
              <a:pPr eaLnBrk="0" hangingPunct="0"/>
              <a:r>
                <a:rPr lang="da-DK" sz="3300" b="1" dirty="0">
                  <a:latin typeface="Trebuchet MS"/>
                  <a:cs typeface="Trebuchet MS"/>
                </a:rPr>
                <a:t>g</a:t>
              </a:r>
            </a:p>
          </p:txBody>
        </p:sp>
      </p:grpSp>
      <p:grpSp>
        <p:nvGrpSpPr>
          <p:cNvPr id="3" name="Gruppe 13"/>
          <p:cNvGrpSpPr/>
          <p:nvPr/>
        </p:nvGrpSpPr>
        <p:grpSpPr>
          <a:xfrm>
            <a:off x="174626" y="981077"/>
            <a:ext cx="3114675" cy="2447925"/>
            <a:chOff x="174625" y="981075"/>
            <a:chExt cx="3114675" cy="2447925"/>
          </a:xfrm>
        </p:grpSpPr>
        <p:pic>
          <p:nvPicPr>
            <p:cNvPr id="17" name="Billede 16" descr="Eref - Varmetab.jpg"/>
            <p:cNvPicPr>
              <a:picLocks noChangeAspect="1"/>
            </p:cNvPicPr>
            <p:nvPr/>
          </p:nvPicPr>
          <p:blipFill>
            <a:blip r:embed="rId4"/>
            <a:srcRect/>
            <a:stretch>
              <a:fillRect/>
            </a:stretch>
          </p:blipFill>
          <p:spPr bwMode="auto">
            <a:xfrm>
              <a:off x="174625" y="981075"/>
              <a:ext cx="3114675" cy="2447925"/>
            </a:xfrm>
            <a:prstGeom prst="rect">
              <a:avLst/>
            </a:prstGeom>
            <a:noFill/>
            <a:ln w="9525">
              <a:noFill/>
              <a:miter lim="800000"/>
              <a:headEnd/>
              <a:tailEnd/>
            </a:ln>
          </p:spPr>
        </p:pic>
        <p:sp>
          <p:nvSpPr>
            <p:cNvPr id="27" name="Tekstboks 26"/>
            <p:cNvSpPr txBox="1">
              <a:spLocks noChangeArrowheads="1"/>
            </p:cNvSpPr>
            <p:nvPr/>
          </p:nvSpPr>
          <p:spPr bwMode="auto">
            <a:xfrm>
              <a:off x="1908000" y="1628775"/>
              <a:ext cx="467072" cy="593725"/>
            </a:xfrm>
            <a:prstGeom prst="rect">
              <a:avLst/>
            </a:prstGeom>
            <a:noFill/>
            <a:ln w="9525">
              <a:noFill/>
              <a:miter lim="800000"/>
              <a:headEnd/>
              <a:tailEnd/>
            </a:ln>
          </p:spPr>
          <p:txBody>
            <a:bodyPr wrap="square" lIns="83964" tIns="41982" rIns="83964" bIns="41982">
              <a:spAutoFit/>
            </a:bodyPr>
            <a:lstStyle/>
            <a:p>
              <a:pPr eaLnBrk="0" hangingPunct="0"/>
              <a:r>
                <a:rPr lang="da-DK" sz="3300" b="1" dirty="0">
                  <a:latin typeface="Trebuchet MS"/>
                  <a:cs typeface="Trebuchet MS"/>
                </a:rPr>
                <a:t>U</a:t>
              </a:r>
            </a:p>
          </p:txBody>
        </p:sp>
      </p:grpSp>
      <p:grpSp>
        <p:nvGrpSpPr>
          <p:cNvPr id="4" name="Gruppe 18"/>
          <p:cNvGrpSpPr/>
          <p:nvPr/>
        </p:nvGrpSpPr>
        <p:grpSpPr>
          <a:xfrm>
            <a:off x="3553324" y="1628775"/>
            <a:ext cx="5355726" cy="3455988"/>
            <a:chOff x="3553324" y="1628775"/>
            <a:chExt cx="5355726" cy="3455988"/>
          </a:xfrm>
        </p:grpSpPr>
        <p:pic>
          <p:nvPicPr>
            <p:cNvPr id="15" name="Billede 14" descr="Eref - Soltilskud og varmetab.jpg"/>
            <p:cNvPicPr>
              <a:picLocks noChangeAspect="1"/>
            </p:cNvPicPr>
            <p:nvPr/>
          </p:nvPicPr>
          <p:blipFill>
            <a:blip r:embed="rId5"/>
            <a:srcRect/>
            <a:stretch>
              <a:fillRect/>
            </a:stretch>
          </p:blipFill>
          <p:spPr bwMode="auto">
            <a:xfrm>
              <a:off x="4510088" y="1628775"/>
              <a:ext cx="4398962" cy="3455988"/>
            </a:xfrm>
            <a:prstGeom prst="rect">
              <a:avLst/>
            </a:prstGeom>
            <a:noFill/>
            <a:ln w="9525">
              <a:noFill/>
              <a:miter lim="800000"/>
              <a:headEnd/>
              <a:tailEnd/>
            </a:ln>
          </p:spPr>
        </p:pic>
        <p:sp>
          <p:nvSpPr>
            <p:cNvPr id="24" name="Højrepil 23"/>
            <p:cNvSpPr/>
            <p:nvPr/>
          </p:nvSpPr>
          <p:spPr>
            <a:xfrm rot="789588">
              <a:off x="3553324" y="2418095"/>
              <a:ext cx="733046" cy="712730"/>
            </a:xfrm>
            <a:prstGeom prst="rightArrow">
              <a:avLst/>
            </a:prstGeom>
            <a:solidFill>
              <a:srgbClr val="92D050"/>
            </a:solidFill>
          </p:spPr>
          <p:style>
            <a:lnRef idx="0">
              <a:schemeClr val="accent3"/>
            </a:lnRef>
            <a:fillRef idx="3">
              <a:schemeClr val="accent3"/>
            </a:fillRef>
            <a:effectRef idx="3">
              <a:schemeClr val="accent3"/>
            </a:effectRef>
            <a:fontRef idx="minor">
              <a:schemeClr val="lt1"/>
            </a:fontRef>
          </p:style>
          <p:txBody>
            <a:bodyPr lIns="83964" tIns="41982" rIns="83964" bIns="41982" anchor="ctr"/>
            <a:lstStyle/>
            <a:p>
              <a:pPr algn="ctr" eaLnBrk="0" hangingPunct="0">
                <a:defRPr/>
              </a:pPr>
              <a:endParaRPr lang="da-DK">
                <a:latin typeface="Trebuchet MS"/>
                <a:cs typeface="Trebuchet MS"/>
              </a:endParaRPr>
            </a:p>
          </p:txBody>
        </p:sp>
        <p:sp>
          <p:nvSpPr>
            <p:cNvPr id="25" name="Højrepil 24"/>
            <p:cNvSpPr/>
            <p:nvPr/>
          </p:nvSpPr>
          <p:spPr>
            <a:xfrm rot="20633353">
              <a:off x="3576856" y="3796539"/>
              <a:ext cx="733046" cy="712730"/>
            </a:xfrm>
            <a:prstGeom prst="rightArrow">
              <a:avLst/>
            </a:prstGeom>
            <a:solidFill>
              <a:srgbClr val="92D050"/>
            </a:solidFill>
          </p:spPr>
          <p:style>
            <a:lnRef idx="0">
              <a:schemeClr val="accent3"/>
            </a:lnRef>
            <a:fillRef idx="3">
              <a:schemeClr val="accent3"/>
            </a:fillRef>
            <a:effectRef idx="3">
              <a:schemeClr val="accent3"/>
            </a:effectRef>
            <a:fontRef idx="minor">
              <a:schemeClr val="lt1"/>
            </a:fontRef>
          </p:style>
          <p:txBody>
            <a:bodyPr lIns="83964" tIns="41982" rIns="83964" bIns="41982" anchor="ctr"/>
            <a:lstStyle/>
            <a:p>
              <a:pPr algn="ctr" eaLnBrk="0" hangingPunct="0">
                <a:defRPr/>
              </a:pPr>
              <a:endParaRPr lang="da-DK">
                <a:latin typeface="Trebuchet MS"/>
                <a:cs typeface="Trebuchet MS"/>
              </a:endParaRPr>
            </a:p>
          </p:txBody>
        </p:sp>
        <p:sp>
          <p:nvSpPr>
            <p:cNvPr id="28" name="Tekstboks 27"/>
            <p:cNvSpPr txBox="1">
              <a:spLocks noChangeArrowheads="1"/>
            </p:cNvSpPr>
            <p:nvPr/>
          </p:nvSpPr>
          <p:spPr bwMode="auto">
            <a:xfrm>
              <a:off x="6648450" y="2457450"/>
              <a:ext cx="1343025" cy="592138"/>
            </a:xfrm>
            <a:prstGeom prst="rect">
              <a:avLst/>
            </a:prstGeom>
            <a:noFill/>
            <a:ln w="9525">
              <a:noFill/>
              <a:miter lim="800000"/>
              <a:headEnd/>
              <a:tailEnd/>
            </a:ln>
          </p:spPr>
          <p:txBody>
            <a:bodyPr lIns="83964" tIns="41982" rIns="83964" bIns="41982">
              <a:spAutoFit/>
            </a:bodyPr>
            <a:lstStyle/>
            <a:p>
              <a:pPr algn="ctr" eaLnBrk="0" hangingPunct="0"/>
              <a:r>
                <a:rPr lang="da-DK" sz="3300" b="1" dirty="0">
                  <a:latin typeface="Trebuchet MS"/>
                  <a:cs typeface="Trebuchet MS"/>
                </a:rPr>
                <a:t>U</a:t>
              </a:r>
              <a:r>
                <a:rPr lang="da-DK" sz="3300" dirty="0">
                  <a:latin typeface="Trebuchet MS"/>
                  <a:cs typeface="Trebuchet MS"/>
                </a:rPr>
                <a:t> </a:t>
              </a:r>
              <a:r>
                <a:rPr lang="da-DK" sz="1500" dirty="0">
                  <a:latin typeface="Trebuchet MS"/>
                  <a:cs typeface="Trebuchet MS"/>
                </a:rPr>
                <a:t>og</a:t>
              </a:r>
              <a:r>
                <a:rPr lang="da-DK" sz="3300" dirty="0">
                  <a:latin typeface="Trebuchet MS"/>
                  <a:cs typeface="Trebuchet MS"/>
                </a:rPr>
                <a:t> </a:t>
              </a:r>
              <a:r>
                <a:rPr lang="da-DK" sz="3300" b="1" dirty="0">
                  <a:latin typeface="Trebuchet MS"/>
                  <a:cs typeface="Trebuchet MS"/>
                </a:rPr>
                <a:t>g</a:t>
              </a:r>
            </a:p>
          </p:txBody>
        </p:sp>
      </p:grpSp>
      <p:cxnSp>
        <p:nvCxnSpPr>
          <p:cNvPr id="9231" name="Lige forbindelse 11"/>
          <p:cNvCxnSpPr>
            <a:cxnSpLocks noChangeShapeType="1"/>
          </p:cNvCxnSpPr>
          <p:nvPr/>
        </p:nvCxnSpPr>
        <p:spPr bwMode="auto">
          <a:xfrm>
            <a:off x="250826" y="1052515"/>
            <a:ext cx="8569325" cy="1587"/>
          </a:xfrm>
          <a:prstGeom prst="line">
            <a:avLst/>
          </a:prstGeom>
          <a:noFill/>
          <a:ln w="9525" algn="ctr">
            <a:solidFill>
              <a:schemeClr val="tx1"/>
            </a:solidFill>
            <a:round/>
            <a:headEnd/>
            <a:tailEnd/>
          </a:ln>
        </p:spPr>
      </p:cxnSp>
      <p:sp>
        <p:nvSpPr>
          <p:cNvPr id="19" name="Undertitel 2"/>
          <p:cNvSpPr txBox="1">
            <a:spLocks/>
          </p:cNvSpPr>
          <p:nvPr/>
        </p:nvSpPr>
        <p:spPr>
          <a:xfrm>
            <a:off x="467544" y="332656"/>
            <a:ext cx="6203032" cy="639762"/>
          </a:xfrm>
          <a:prstGeom prst="rect">
            <a:avLst/>
          </a:prstGeom>
        </p:spPr>
        <p:txBody>
          <a:bodyPr>
            <a:normAutofit fontScale="2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lumMod val="65000"/>
                    <a:lumOff val="35000"/>
                  </a:schemeClr>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14400" dirty="0" err="1">
                <a:solidFill>
                  <a:schemeClr val="tx1"/>
                </a:solidFill>
                <a:latin typeface="Trebuchet MS"/>
                <a:cs typeface="Trebuchet MS"/>
              </a:rPr>
              <a:t>Eref</a:t>
            </a:r>
            <a:r>
              <a:rPr lang="da-DK" sz="14400" dirty="0">
                <a:solidFill>
                  <a:schemeClr val="tx1"/>
                </a:solidFill>
                <a:latin typeface="Trebuchet MS"/>
                <a:cs typeface="Trebuchet MS"/>
              </a:rPr>
              <a:t> – hvad er det?</a:t>
            </a:r>
          </a:p>
          <a:p>
            <a:endParaRPr lang="da-DK" dirty="0">
              <a:latin typeface="Trebuchet MS"/>
              <a:cs typeface="Trebuchet MS"/>
            </a:endParaRPr>
          </a:p>
          <a:p>
            <a:r>
              <a:rPr lang="da-DK" dirty="0">
                <a:latin typeface="Trebuchet MS"/>
                <a:cs typeface="Trebuchet MS"/>
              </a:rPr>
              <a:t> </a:t>
            </a:r>
          </a:p>
          <a:p>
            <a:endParaRPr lang="da-DK" dirty="0">
              <a:latin typeface="Trebuchet MS"/>
              <a:cs typeface="Trebuchet MS"/>
            </a:endParaRPr>
          </a:p>
          <a:p>
            <a:endParaRPr lang="da-DK" dirty="0">
              <a:latin typeface="Trebuchet MS"/>
              <a:cs typeface="Trebuchet MS"/>
            </a:endParaRPr>
          </a:p>
          <a:p>
            <a:endParaRPr lang="da-DK" dirty="0">
              <a:latin typeface="Trebuchet MS"/>
              <a:cs typeface="Trebuchet MS"/>
            </a:endParaRPr>
          </a:p>
          <a:p>
            <a:endParaRPr lang="da-DK" dirty="0">
              <a:latin typeface="Trebuchet MS"/>
              <a:cs typeface="Trebuchet MS"/>
            </a:endParaRPr>
          </a:p>
          <a:p>
            <a:endParaRPr lang="da-DK" dirty="0">
              <a:latin typeface="Trebuchet MS"/>
              <a:cs typeface="Trebuchet MS"/>
            </a:endParaRPr>
          </a:p>
          <a:p>
            <a:endParaRPr lang="da-DK" dirty="0">
              <a:latin typeface="Trebuchet MS"/>
              <a:cs typeface="Trebuchet MS"/>
            </a:endParaRPr>
          </a:p>
        </p:txBody>
      </p:sp>
      <p:sp>
        <p:nvSpPr>
          <p:cNvPr id="5" name="Rektangel 4"/>
          <p:cNvSpPr/>
          <p:nvPr/>
        </p:nvSpPr>
        <p:spPr>
          <a:xfrm>
            <a:off x="3481816" y="5265828"/>
            <a:ext cx="5176149" cy="923330"/>
          </a:xfrm>
          <a:prstGeom prst="rect">
            <a:avLst/>
          </a:prstGeom>
        </p:spPr>
        <p:txBody>
          <a:bodyPr wrap="square">
            <a:spAutoFit/>
          </a:bodyPr>
          <a:lstStyle/>
          <a:p>
            <a:r>
              <a:rPr lang="da-DK" dirty="0" err="1">
                <a:latin typeface="Trebuchet MS"/>
                <a:cs typeface="Trebuchet MS"/>
              </a:rPr>
              <a:t>Eref</a:t>
            </a:r>
            <a:r>
              <a:rPr lang="da-DK" dirty="0">
                <a:latin typeface="Trebuchet MS"/>
                <a:cs typeface="Trebuchet MS"/>
              </a:rPr>
              <a:t>-beregning for vinduer og ovenlysvinduer efter formler i punkt 1.6 i bygningsreglementets vejledning om </a:t>
            </a:r>
            <a:r>
              <a:rPr lang="da-DK" dirty="0" err="1">
                <a:latin typeface="Trebuchet MS"/>
                <a:cs typeface="Trebuchet MS"/>
              </a:rPr>
              <a:t>energiforbrub</a:t>
            </a:r>
            <a:endParaRPr lang="da-DK" dirty="0">
              <a:latin typeface="Trebuchet MS"/>
              <a:cs typeface="Trebuchet MS"/>
            </a:endParaRPr>
          </a:p>
        </p:txBody>
      </p:sp>
      <p:sp>
        <p:nvSpPr>
          <p:cNvPr id="6" name="Pladsholder til diasnummer 5"/>
          <p:cNvSpPr>
            <a:spLocks noGrp="1"/>
          </p:cNvSpPr>
          <p:nvPr>
            <p:ph type="sldNum" sz="quarter" idx="12"/>
          </p:nvPr>
        </p:nvSpPr>
        <p:spPr>
          <a:xfrm>
            <a:off x="6534909" y="6858004"/>
            <a:ext cx="2133600" cy="365125"/>
          </a:xfrm>
          <a:prstGeom prst="rect">
            <a:avLst/>
          </a:prstGeom>
        </p:spPr>
        <p:txBody>
          <a:bodyPr lIns="83940" tIns="41970" rIns="83940" bIns="41970"/>
          <a:lstStyle>
            <a:defPPr>
              <a:defRPr lang="da-DK"/>
            </a:defPPr>
            <a:lvl1pPr algn="l" rtl="0" fontAlgn="base">
              <a:spcBef>
                <a:spcPct val="0"/>
              </a:spcBef>
              <a:spcAft>
                <a:spcPct val="0"/>
              </a:spcAft>
              <a:defRPr kern="1200">
                <a:solidFill>
                  <a:schemeClr val="tx1"/>
                </a:solidFill>
                <a:latin typeface="Arial" charset="0"/>
                <a:ea typeface="ＭＳ Ｐゴシック" charset="0"/>
                <a:cs typeface="Arial" charset="0"/>
              </a:defRPr>
            </a:lvl1pPr>
            <a:lvl2pPr marL="457200" algn="l" rtl="0" fontAlgn="base">
              <a:spcBef>
                <a:spcPct val="0"/>
              </a:spcBef>
              <a:spcAft>
                <a:spcPct val="0"/>
              </a:spcAft>
              <a:defRPr kern="1200">
                <a:solidFill>
                  <a:schemeClr val="tx1"/>
                </a:solidFill>
                <a:latin typeface="Arial" charset="0"/>
                <a:ea typeface="ＭＳ Ｐゴシック" charset="0"/>
                <a:cs typeface="Arial" charset="0"/>
              </a:defRPr>
            </a:lvl2pPr>
            <a:lvl3pPr marL="914400" algn="l" rtl="0" fontAlgn="base">
              <a:spcBef>
                <a:spcPct val="0"/>
              </a:spcBef>
              <a:spcAft>
                <a:spcPct val="0"/>
              </a:spcAft>
              <a:defRPr kern="1200">
                <a:solidFill>
                  <a:schemeClr val="tx1"/>
                </a:solidFill>
                <a:latin typeface="Arial" charset="0"/>
                <a:ea typeface="ＭＳ Ｐゴシック" charset="0"/>
                <a:cs typeface="Arial" charset="0"/>
              </a:defRPr>
            </a:lvl3pPr>
            <a:lvl4pPr marL="1371600" algn="l" rtl="0" fontAlgn="base">
              <a:spcBef>
                <a:spcPct val="0"/>
              </a:spcBef>
              <a:spcAft>
                <a:spcPct val="0"/>
              </a:spcAft>
              <a:defRPr kern="1200">
                <a:solidFill>
                  <a:schemeClr val="tx1"/>
                </a:solidFill>
                <a:latin typeface="Arial" charset="0"/>
                <a:ea typeface="ＭＳ Ｐゴシック" charset="0"/>
                <a:cs typeface="Arial" charset="0"/>
              </a:defRPr>
            </a:lvl4pPr>
            <a:lvl5pPr marL="1828800" algn="l" rtl="0" fontAlgn="base">
              <a:spcBef>
                <a:spcPct val="0"/>
              </a:spcBef>
              <a:spcAft>
                <a:spcPct val="0"/>
              </a:spcAft>
              <a:defRPr kern="1200">
                <a:solidFill>
                  <a:schemeClr val="tx1"/>
                </a:solidFill>
                <a:latin typeface="Arial" charset="0"/>
                <a:ea typeface="ＭＳ Ｐゴシック" charset="0"/>
                <a:cs typeface="Arial" charset="0"/>
              </a:defRPr>
            </a:lvl5pPr>
            <a:lvl6pPr marL="2286000" algn="l" defTabSz="457200" rtl="0" eaLnBrk="1" latinLnBrk="0" hangingPunct="1">
              <a:defRPr kern="1200">
                <a:solidFill>
                  <a:schemeClr val="tx1"/>
                </a:solidFill>
                <a:latin typeface="Arial" charset="0"/>
                <a:ea typeface="ＭＳ Ｐゴシック" charset="0"/>
                <a:cs typeface="Arial" charset="0"/>
              </a:defRPr>
            </a:lvl6pPr>
            <a:lvl7pPr marL="2743200" algn="l" defTabSz="457200" rtl="0" eaLnBrk="1" latinLnBrk="0" hangingPunct="1">
              <a:defRPr kern="1200">
                <a:solidFill>
                  <a:schemeClr val="tx1"/>
                </a:solidFill>
                <a:latin typeface="Arial" charset="0"/>
                <a:ea typeface="ＭＳ Ｐゴシック" charset="0"/>
                <a:cs typeface="Arial" charset="0"/>
              </a:defRPr>
            </a:lvl7pPr>
            <a:lvl8pPr marL="3200400" algn="l" defTabSz="457200" rtl="0" eaLnBrk="1" latinLnBrk="0" hangingPunct="1">
              <a:defRPr kern="1200">
                <a:solidFill>
                  <a:schemeClr val="tx1"/>
                </a:solidFill>
                <a:latin typeface="Arial" charset="0"/>
                <a:ea typeface="ＭＳ Ｐゴシック" charset="0"/>
                <a:cs typeface="Arial" charset="0"/>
              </a:defRPr>
            </a:lvl8pPr>
            <a:lvl9pPr marL="3657600" algn="l" defTabSz="457200" rtl="0" eaLnBrk="1" latinLnBrk="0" hangingPunct="1">
              <a:defRPr kern="1200">
                <a:solidFill>
                  <a:schemeClr val="tx1"/>
                </a:solidFill>
                <a:latin typeface="Arial" charset="0"/>
                <a:ea typeface="ＭＳ Ｐゴシック" charset="0"/>
                <a:cs typeface="Arial" charset="0"/>
              </a:defRPr>
            </a:lvl9pPr>
          </a:lstStyle>
          <a:p>
            <a:r>
              <a:rPr lang="da-DK"/>
              <a:t>Århus, </a:t>
            </a:r>
          </a:p>
          <a:p>
            <a:fld id="{FDCFB21F-CE14-4D1C-BC8A-2FD5C4BB9994}" type="datetimeFigureOut">
              <a:rPr lang="da-DK" smtClean="0"/>
              <a:pPr/>
              <a:t>09.05.2022</a:t>
            </a:fld>
            <a:endParaRPr lang="da-DK" dirty="0"/>
          </a:p>
        </p:txBody>
      </p:sp>
      <p:sp>
        <p:nvSpPr>
          <p:cNvPr id="8" name="Pladsholder til sidefod 7"/>
          <p:cNvSpPr>
            <a:spLocks noGrp="1"/>
          </p:cNvSpPr>
          <p:nvPr>
            <p:ph type="ftr" sz="quarter" idx="11"/>
          </p:nvPr>
        </p:nvSpPr>
        <p:spPr>
          <a:xfrm>
            <a:off x="3105909" y="6858004"/>
            <a:ext cx="2895600" cy="365125"/>
          </a:xfrm>
          <a:prstGeom prst="rect">
            <a:avLst/>
          </a:prstGeom>
        </p:spPr>
        <p:txBody>
          <a:bodyPr lIns="83940" tIns="41970" rIns="83940" bIns="41970"/>
          <a:lstStyle>
            <a:defPPr>
              <a:defRPr lang="da-DK"/>
            </a:defPPr>
            <a:lvl1pPr algn="l" rtl="0" fontAlgn="base">
              <a:spcBef>
                <a:spcPct val="0"/>
              </a:spcBef>
              <a:spcAft>
                <a:spcPct val="0"/>
              </a:spcAft>
              <a:defRPr kern="1200">
                <a:solidFill>
                  <a:schemeClr val="tx1"/>
                </a:solidFill>
                <a:latin typeface="Arial" charset="0"/>
                <a:ea typeface="ＭＳ Ｐゴシック" charset="0"/>
                <a:cs typeface="Arial" charset="0"/>
              </a:defRPr>
            </a:lvl1pPr>
            <a:lvl2pPr marL="457200" algn="l" rtl="0" fontAlgn="base">
              <a:spcBef>
                <a:spcPct val="0"/>
              </a:spcBef>
              <a:spcAft>
                <a:spcPct val="0"/>
              </a:spcAft>
              <a:defRPr kern="1200">
                <a:solidFill>
                  <a:schemeClr val="tx1"/>
                </a:solidFill>
                <a:latin typeface="Arial" charset="0"/>
                <a:ea typeface="ＭＳ Ｐゴシック" charset="0"/>
                <a:cs typeface="Arial" charset="0"/>
              </a:defRPr>
            </a:lvl2pPr>
            <a:lvl3pPr marL="914400" algn="l" rtl="0" fontAlgn="base">
              <a:spcBef>
                <a:spcPct val="0"/>
              </a:spcBef>
              <a:spcAft>
                <a:spcPct val="0"/>
              </a:spcAft>
              <a:defRPr kern="1200">
                <a:solidFill>
                  <a:schemeClr val="tx1"/>
                </a:solidFill>
                <a:latin typeface="Arial" charset="0"/>
                <a:ea typeface="ＭＳ Ｐゴシック" charset="0"/>
                <a:cs typeface="Arial" charset="0"/>
              </a:defRPr>
            </a:lvl3pPr>
            <a:lvl4pPr marL="1371600" algn="l" rtl="0" fontAlgn="base">
              <a:spcBef>
                <a:spcPct val="0"/>
              </a:spcBef>
              <a:spcAft>
                <a:spcPct val="0"/>
              </a:spcAft>
              <a:defRPr kern="1200">
                <a:solidFill>
                  <a:schemeClr val="tx1"/>
                </a:solidFill>
                <a:latin typeface="Arial" charset="0"/>
                <a:ea typeface="ＭＳ Ｐゴシック" charset="0"/>
                <a:cs typeface="Arial" charset="0"/>
              </a:defRPr>
            </a:lvl4pPr>
            <a:lvl5pPr marL="1828800" algn="l" rtl="0" fontAlgn="base">
              <a:spcBef>
                <a:spcPct val="0"/>
              </a:spcBef>
              <a:spcAft>
                <a:spcPct val="0"/>
              </a:spcAft>
              <a:defRPr kern="1200">
                <a:solidFill>
                  <a:schemeClr val="tx1"/>
                </a:solidFill>
                <a:latin typeface="Arial" charset="0"/>
                <a:ea typeface="ＭＳ Ｐゴシック" charset="0"/>
                <a:cs typeface="Arial" charset="0"/>
              </a:defRPr>
            </a:lvl5pPr>
            <a:lvl6pPr marL="2286000" algn="l" defTabSz="457200" rtl="0" eaLnBrk="1" latinLnBrk="0" hangingPunct="1">
              <a:defRPr kern="1200">
                <a:solidFill>
                  <a:schemeClr val="tx1"/>
                </a:solidFill>
                <a:latin typeface="Arial" charset="0"/>
                <a:ea typeface="ＭＳ Ｐゴシック" charset="0"/>
                <a:cs typeface="Arial" charset="0"/>
              </a:defRPr>
            </a:lvl6pPr>
            <a:lvl7pPr marL="2743200" algn="l" defTabSz="457200" rtl="0" eaLnBrk="1" latinLnBrk="0" hangingPunct="1">
              <a:defRPr kern="1200">
                <a:solidFill>
                  <a:schemeClr val="tx1"/>
                </a:solidFill>
                <a:latin typeface="Arial" charset="0"/>
                <a:ea typeface="ＭＳ Ｐゴシック" charset="0"/>
                <a:cs typeface="Arial" charset="0"/>
              </a:defRPr>
            </a:lvl7pPr>
            <a:lvl8pPr marL="3200400" algn="l" defTabSz="457200" rtl="0" eaLnBrk="1" latinLnBrk="0" hangingPunct="1">
              <a:defRPr kern="1200">
                <a:solidFill>
                  <a:schemeClr val="tx1"/>
                </a:solidFill>
                <a:latin typeface="Arial" charset="0"/>
                <a:ea typeface="ＭＳ Ｐゴシック" charset="0"/>
                <a:cs typeface="Arial" charset="0"/>
              </a:defRPr>
            </a:lvl8pPr>
            <a:lvl9pPr marL="3657600" algn="l" defTabSz="457200" rtl="0" eaLnBrk="1" latinLnBrk="0" hangingPunct="1">
              <a:defRPr kern="1200">
                <a:solidFill>
                  <a:schemeClr val="tx1"/>
                </a:solidFill>
                <a:latin typeface="Arial" charset="0"/>
                <a:ea typeface="ＭＳ Ｐゴシック" charset="0"/>
                <a:cs typeface="Arial" charset="0"/>
              </a:defRPr>
            </a:lvl9pPr>
          </a:lstStyle>
          <a:p>
            <a:endParaRPr lang="da-DK" dirty="0"/>
          </a:p>
        </p:txBody>
      </p:sp>
    </p:spTree>
    <p:extLst>
      <p:ext uri="{BB962C8B-B14F-4D97-AF65-F5344CB8AC3E}">
        <p14:creationId xmlns:p14="http://schemas.microsoft.com/office/powerpoint/2010/main" val="42814690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titel 2"/>
          <p:cNvSpPr>
            <a:spLocks noGrp="1"/>
          </p:cNvSpPr>
          <p:nvPr>
            <p:ph type="body" idx="1"/>
          </p:nvPr>
        </p:nvSpPr>
        <p:spPr/>
        <p:txBody>
          <a:bodyPr>
            <a:normAutofit/>
          </a:bodyPr>
          <a:lstStyle/>
          <a:p>
            <a:pPr algn="l"/>
            <a:endParaRPr lang="da-DK" dirty="0"/>
          </a:p>
          <a:p>
            <a:pPr algn="l"/>
            <a:endParaRPr lang="da-DK" sz="1200" dirty="0"/>
          </a:p>
          <a:p>
            <a:pPr algn="l"/>
            <a:endParaRPr lang="da-DK" dirty="0">
              <a:sym typeface="Symbol" panose="05050102010706020507" pitchFamily="18" charset="2"/>
            </a:endParaRPr>
          </a:p>
          <a:p>
            <a:pPr algn="l"/>
            <a:endParaRPr lang="da-DK" dirty="0"/>
          </a:p>
          <a:p>
            <a:pPr algn="l"/>
            <a:endParaRPr lang="da-DK" dirty="0"/>
          </a:p>
          <a:p>
            <a:pPr algn="l"/>
            <a:endParaRPr lang="da-DK" dirty="0"/>
          </a:p>
          <a:p>
            <a:pPr algn="l"/>
            <a:endParaRPr lang="da-DK" dirty="0"/>
          </a:p>
        </p:txBody>
      </p:sp>
      <p:sp>
        <p:nvSpPr>
          <p:cNvPr id="4" name="Pladsholder til indhold 3"/>
          <p:cNvSpPr>
            <a:spLocks noGrp="1"/>
          </p:cNvSpPr>
          <p:nvPr>
            <p:ph sz="half" idx="2"/>
          </p:nvPr>
        </p:nvSpPr>
        <p:spPr>
          <a:xfrm>
            <a:off x="467544" y="2204864"/>
            <a:ext cx="6635080" cy="4203464"/>
          </a:xfrm>
        </p:spPr>
        <p:txBody>
          <a:bodyPr/>
          <a:lstStyle/>
          <a:p>
            <a:pPr marL="0" lvl="8">
              <a:spcBef>
                <a:spcPts val="1000"/>
              </a:spcBef>
            </a:pPr>
            <a:endParaRPr lang="da-DK" sz="2800" dirty="0">
              <a:latin typeface="Trebuchet MS" panose="020B0603020202020204" pitchFamily="34" charset="0"/>
            </a:endParaRPr>
          </a:p>
          <a:p>
            <a:pPr marL="0" lvl="8">
              <a:spcBef>
                <a:spcPts val="1000"/>
              </a:spcBef>
            </a:pPr>
            <a:endParaRPr lang="da-DK" sz="2800" dirty="0">
              <a:latin typeface="Trebuchet MS" panose="020B0603020202020204" pitchFamily="34" charset="0"/>
            </a:endParaRPr>
          </a:p>
          <a:p>
            <a:pPr marL="0" lvl="8" indent="0">
              <a:spcBef>
                <a:spcPts val="1000"/>
              </a:spcBef>
              <a:buNone/>
            </a:pPr>
            <a:r>
              <a:rPr lang="da-DK" sz="2000" dirty="0" err="1">
                <a:solidFill>
                  <a:schemeClr val="tx1">
                    <a:lumMod val="65000"/>
                    <a:lumOff val="35000"/>
                  </a:schemeClr>
                </a:solidFill>
                <a:latin typeface="Trebuchet MS" panose="020B0603020202020204" pitchFamily="34" charset="0"/>
              </a:rPr>
              <a:t>E</a:t>
            </a:r>
            <a:r>
              <a:rPr lang="da-DK" sz="2000" baseline="-25000" dirty="0" err="1">
                <a:solidFill>
                  <a:schemeClr val="tx1">
                    <a:lumMod val="65000"/>
                    <a:lumOff val="35000"/>
                  </a:schemeClr>
                </a:solidFill>
                <a:latin typeface="Trebuchet MS" panose="020B0603020202020204" pitchFamily="34" charset="0"/>
              </a:rPr>
              <a:t>ref</a:t>
            </a:r>
            <a:r>
              <a:rPr lang="da-DK" sz="2000" dirty="0">
                <a:solidFill>
                  <a:schemeClr val="tx1">
                    <a:lumMod val="65000"/>
                    <a:lumOff val="35000"/>
                  </a:schemeClr>
                </a:solidFill>
                <a:latin typeface="Trebuchet MS" panose="020B0603020202020204" pitchFamily="34" charset="0"/>
              </a:rPr>
              <a:t> = 345 x </a:t>
            </a:r>
            <a:r>
              <a:rPr lang="da-DK" sz="2000" dirty="0" err="1">
                <a:solidFill>
                  <a:schemeClr val="tx1">
                    <a:lumMod val="65000"/>
                    <a:lumOff val="35000"/>
                  </a:schemeClr>
                </a:solidFill>
                <a:latin typeface="Trebuchet MS" panose="020B0603020202020204" pitchFamily="34" charset="0"/>
              </a:rPr>
              <a:t>g</a:t>
            </a:r>
            <a:r>
              <a:rPr lang="da-DK" sz="2000" baseline="-25000" dirty="0" err="1">
                <a:solidFill>
                  <a:schemeClr val="tx1">
                    <a:lumMod val="65000"/>
                    <a:lumOff val="35000"/>
                  </a:schemeClr>
                </a:solidFill>
                <a:latin typeface="Trebuchet MS" panose="020B0603020202020204" pitchFamily="34" charset="0"/>
              </a:rPr>
              <a:t>w</a:t>
            </a:r>
            <a:r>
              <a:rPr lang="da-DK" sz="2000" dirty="0">
                <a:solidFill>
                  <a:schemeClr val="tx1">
                    <a:lumMod val="65000"/>
                    <a:lumOff val="35000"/>
                  </a:schemeClr>
                </a:solidFill>
                <a:latin typeface="Trebuchet MS" panose="020B0603020202020204" pitchFamily="34" charset="0"/>
              </a:rPr>
              <a:t> – 90,36 x </a:t>
            </a:r>
            <a:r>
              <a:rPr lang="da-DK" sz="2000" dirty="0" err="1">
                <a:solidFill>
                  <a:schemeClr val="tx1">
                    <a:lumMod val="65000"/>
                    <a:lumOff val="35000"/>
                  </a:schemeClr>
                </a:solidFill>
                <a:latin typeface="Trebuchet MS" panose="020B0603020202020204" pitchFamily="34" charset="0"/>
              </a:rPr>
              <a:t>U</a:t>
            </a:r>
            <a:r>
              <a:rPr lang="da-DK" sz="2000" baseline="-25000" dirty="0" err="1">
                <a:solidFill>
                  <a:schemeClr val="tx1">
                    <a:lumMod val="65000"/>
                    <a:lumOff val="35000"/>
                  </a:schemeClr>
                </a:solidFill>
                <a:latin typeface="Trebuchet MS" panose="020B0603020202020204" pitchFamily="34" charset="0"/>
              </a:rPr>
              <a:t>w</a:t>
            </a:r>
            <a:endParaRPr lang="da-DK" sz="2000" baseline="-25000" dirty="0">
              <a:solidFill>
                <a:schemeClr val="tx1">
                  <a:lumMod val="65000"/>
                  <a:lumOff val="35000"/>
                </a:schemeClr>
              </a:solidFill>
              <a:latin typeface="Trebuchet MS" panose="020B0603020202020204" pitchFamily="34" charset="0"/>
            </a:endParaRPr>
          </a:p>
          <a:p>
            <a:pPr marL="0" lvl="8" indent="0">
              <a:spcBef>
                <a:spcPts val="1000"/>
              </a:spcBef>
              <a:buNone/>
            </a:pPr>
            <a:r>
              <a:rPr lang="da-DK" sz="2000" dirty="0">
                <a:solidFill>
                  <a:schemeClr val="tx1">
                    <a:lumMod val="65000"/>
                    <a:lumOff val="35000"/>
                  </a:schemeClr>
                </a:solidFill>
                <a:latin typeface="Trebuchet MS" panose="020B0603020202020204" pitchFamily="34" charset="0"/>
              </a:rPr>
              <a:t>Referencevindue 1,23 x 1,48 m </a:t>
            </a:r>
          </a:p>
          <a:p>
            <a:r>
              <a:rPr lang="da-DK" sz="2000" dirty="0"/>
              <a:t>Taghældning 45</a:t>
            </a:r>
            <a:r>
              <a:rPr lang="da-DK" sz="2000" dirty="0">
                <a:sym typeface="Symbol" panose="05050102010706020507" pitchFamily="18" charset="2"/>
              </a:rPr>
              <a:t></a:t>
            </a:r>
            <a:endParaRPr lang="da-DK" sz="2000" dirty="0"/>
          </a:p>
          <a:p>
            <a:pPr marL="0" lvl="8">
              <a:spcBef>
                <a:spcPts val="1000"/>
              </a:spcBef>
            </a:pPr>
            <a:endParaRPr lang="da-DK" sz="2800" dirty="0">
              <a:latin typeface="Trebuchet MS" panose="020B0603020202020204" pitchFamily="34" charset="0"/>
            </a:endParaRPr>
          </a:p>
          <a:p>
            <a:endParaRPr lang="da-DK" dirty="0"/>
          </a:p>
        </p:txBody>
      </p:sp>
      <p:pic>
        <p:nvPicPr>
          <p:cNvPr id="7" name="Pladsholder til billede 6" descr="white_finish_lifestyle_01.jpg"/>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2" name="Titel 1"/>
          <p:cNvSpPr>
            <a:spLocks noGrp="1"/>
          </p:cNvSpPr>
          <p:nvPr>
            <p:ph type="ctrTitle" idx="4294967295"/>
          </p:nvPr>
        </p:nvSpPr>
        <p:spPr>
          <a:xfrm>
            <a:off x="467544" y="908720"/>
            <a:ext cx="8208962" cy="542809"/>
          </a:xfrm>
          <a:prstGeom prst="rect">
            <a:avLst/>
          </a:prstGeom>
        </p:spPr>
        <p:txBody>
          <a:bodyPr>
            <a:normAutofit/>
          </a:bodyPr>
          <a:lstStyle/>
          <a:p>
            <a:pPr algn="l"/>
            <a:r>
              <a:rPr lang="da-DK" sz="2800" dirty="0"/>
              <a:t>Krav til ovenlysvinduer og glastage</a:t>
            </a:r>
          </a:p>
        </p:txBody>
      </p:sp>
      <p:graphicFrame>
        <p:nvGraphicFramePr>
          <p:cNvPr id="5" name="Tabel 4"/>
          <p:cNvGraphicFramePr>
            <a:graphicFrameLocks noGrp="1"/>
          </p:cNvGraphicFramePr>
          <p:nvPr/>
        </p:nvGraphicFramePr>
        <p:xfrm>
          <a:off x="467544" y="1916832"/>
          <a:ext cx="4064000" cy="772852"/>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29507">
                <a:tc>
                  <a:txBody>
                    <a:bodyPr/>
                    <a:lstStyle/>
                    <a:p>
                      <a:r>
                        <a:rPr lang="da-DK" dirty="0"/>
                        <a:t>BR18</a:t>
                      </a:r>
                    </a:p>
                  </a:txBody>
                  <a:tcPr>
                    <a:solidFill>
                      <a:srgbClr val="59B7DE"/>
                    </a:solidFill>
                  </a:tcPr>
                </a:tc>
                <a:tc>
                  <a:txBody>
                    <a:bodyPr/>
                    <a:lstStyle/>
                    <a:p>
                      <a:r>
                        <a:rPr lang="da-DK" dirty="0"/>
                        <a:t>BR20</a:t>
                      </a:r>
                    </a:p>
                  </a:txBody>
                  <a:tcPr>
                    <a:solidFill>
                      <a:srgbClr val="59B7DE"/>
                    </a:solidFill>
                  </a:tcPr>
                </a:tc>
                <a:extLst>
                  <a:ext uri="{0D108BD9-81ED-4DB2-BD59-A6C34878D82A}">
                    <a16:rowId xmlns:a16="http://schemas.microsoft.com/office/drawing/2014/main" val="10000"/>
                  </a:ext>
                </a:extLst>
              </a:tr>
              <a:tr h="407092">
                <a:tc>
                  <a:txBody>
                    <a:bodyPr/>
                    <a:lstStyle/>
                    <a:p>
                      <a:r>
                        <a:rPr lang="da-DK" sz="1800" kern="1200" dirty="0" err="1">
                          <a:solidFill>
                            <a:schemeClr val="dk1"/>
                          </a:solidFill>
                          <a:effectLst/>
                          <a:latin typeface="+mn-lt"/>
                          <a:ea typeface="+mn-ea"/>
                          <a:cs typeface="+mn-cs"/>
                        </a:rPr>
                        <a:t>E</a:t>
                      </a:r>
                      <a:r>
                        <a:rPr lang="da-DK" sz="1800" kern="1200" baseline="-25000" dirty="0" err="1">
                          <a:solidFill>
                            <a:schemeClr val="dk1"/>
                          </a:solidFill>
                          <a:effectLst/>
                          <a:latin typeface="+mn-lt"/>
                          <a:ea typeface="+mn-ea"/>
                          <a:cs typeface="+mn-cs"/>
                        </a:rPr>
                        <a:t>ref</a:t>
                      </a:r>
                      <a:r>
                        <a:rPr lang="da-DK" sz="1800" kern="1200" baseline="-25000" dirty="0">
                          <a:solidFill>
                            <a:schemeClr val="dk1"/>
                          </a:solidFill>
                          <a:effectLst/>
                          <a:latin typeface="+mn-lt"/>
                          <a:ea typeface="+mn-ea"/>
                          <a:cs typeface="+mn-cs"/>
                        </a:rPr>
                        <a:t> </a:t>
                      </a:r>
                      <a:r>
                        <a:rPr lang="da-DK" sz="1800" kern="1200" baseline="0" dirty="0">
                          <a:solidFill>
                            <a:schemeClr val="dk1"/>
                          </a:solidFill>
                          <a:effectLst/>
                          <a:latin typeface="+mn-lt"/>
                          <a:ea typeface="+mn-ea"/>
                          <a:cs typeface="+mn-cs"/>
                        </a:rPr>
                        <a:t> </a:t>
                      </a:r>
                      <a:r>
                        <a:rPr lang="da-DK" sz="1800" kern="1200" baseline="0" dirty="0">
                          <a:solidFill>
                            <a:schemeClr val="dk1"/>
                          </a:solidFill>
                          <a:effectLst/>
                          <a:latin typeface="+mn-lt"/>
                          <a:ea typeface="+mn-ea"/>
                          <a:cs typeface="+mn-cs"/>
                          <a:sym typeface="Symbol" panose="05050102010706020507" pitchFamily="18" charset="2"/>
                        </a:rPr>
                        <a:t></a:t>
                      </a:r>
                      <a:r>
                        <a:rPr lang="da-DK" sz="1800" kern="1200" baseline="0" dirty="0">
                          <a:solidFill>
                            <a:schemeClr val="dk1"/>
                          </a:solidFill>
                          <a:effectLst/>
                          <a:latin typeface="+mn-lt"/>
                          <a:ea typeface="+mn-ea"/>
                          <a:cs typeface="+mn-cs"/>
                        </a:rPr>
                        <a:t> </a:t>
                      </a:r>
                      <a:r>
                        <a:rPr lang="da-DK" sz="1800" kern="1200" dirty="0">
                          <a:solidFill>
                            <a:schemeClr val="dk1"/>
                          </a:solidFill>
                          <a:effectLst/>
                          <a:latin typeface="+mn-lt"/>
                          <a:ea typeface="+mn-ea"/>
                          <a:cs typeface="+mn-cs"/>
                        </a:rPr>
                        <a:t>0 kWh/m² </a:t>
                      </a:r>
                      <a:endParaRPr lang="da-DK" dirty="0"/>
                    </a:p>
                  </a:txBody>
                  <a:tcPr>
                    <a:solidFill>
                      <a:srgbClr val="B7DEE8"/>
                    </a:solidFill>
                  </a:tcPr>
                </a:tc>
                <a:tc>
                  <a:txBody>
                    <a:bodyPr/>
                    <a:lstStyle/>
                    <a:p>
                      <a:r>
                        <a:rPr lang="da-DK" sz="1800" kern="1200" dirty="0" err="1">
                          <a:solidFill>
                            <a:schemeClr val="dk1"/>
                          </a:solidFill>
                          <a:effectLst/>
                          <a:latin typeface="+mn-lt"/>
                          <a:ea typeface="+mn-ea"/>
                          <a:cs typeface="+mn-cs"/>
                        </a:rPr>
                        <a:t>E</a:t>
                      </a:r>
                      <a:r>
                        <a:rPr lang="da-DK" sz="1800" kern="1200" baseline="-25000" dirty="0" err="1">
                          <a:solidFill>
                            <a:schemeClr val="dk1"/>
                          </a:solidFill>
                          <a:effectLst/>
                          <a:latin typeface="+mn-lt"/>
                          <a:ea typeface="+mn-ea"/>
                          <a:cs typeface="+mn-cs"/>
                        </a:rPr>
                        <a:t>ref</a:t>
                      </a:r>
                      <a:r>
                        <a:rPr lang="da-DK" sz="1800" kern="1200" baseline="-25000" dirty="0">
                          <a:solidFill>
                            <a:schemeClr val="dk1"/>
                          </a:solidFill>
                          <a:effectLst/>
                          <a:latin typeface="+mn-lt"/>
                          <a:ea typeface="+mn-ea"/>
                          <a:cs typeface="+mn-cs"/>
                        </a:rPr>
                        <a:t> </a:t>
                      </a:r>
                      <a:r>
                        <a:rPr lang="da-DK" sz="1800" kern="1200" baseline="0" dirty="0">
                          <a:solidFill>
                            <a:schemeClr val="dk1"/>
                          </a:solidFill>
                          <a:effectLst/>
                          <a:latin typeface="+mn-lt"/>
                          <a:ea typeface="+mn-ea"/>
                          <a:cs typeface="+mn-cs"/>
                          <a:sym typeface="Symbol" panose="05050102010706020507" pitchFamily="18" charset="2"/>
                        </a:rPr>
                        <a:t></a:t>
                      </a:r>
                      <a:r>
                        <a:rPr lang="da-DK" sz="1800" kern="1200" baseline="0" dirty="0">
                          <a:solidFill>
                            <a:schemeClr val="dk1"/>
                          </a:solidFill>
                          <a:effectLst/>
                          <a:latin typeface="+mn-lt"/>
                          <a:ea typeface="+mn-ea"/>
                          <a:cs typeface="+mn-cs"/>
                        </a:rPr>
                        <a:t> 1</a:t>
                      </a:r>
                      <a:r>
                        <a:rPr lang="da-DK" sz="1800" kern="1200" dirty="0">
                          <a:solidFill>
                            <a:schemeClr val="dk1"/>
                          </a:solidFill>
                          <a:effectLst/>
                          <a:latin typeface="+mn-lt"/>
                          <a:ea typeface="+mn-ea"/>
                          <a:cs typeface="+mn-cs"/>
                        </a:rPr>
                        <a:t>0 kWh/m² </a:t>
                      </a:r>
                      <a:endParaRPr lang="da-DK" dirty="0"/>
                    </a:p>
                  </a:txBody>
                  <a:tcPr>
                    <a:solidFill>
                      <a:srgbClr val="B7DEE8"/>
                    </a:solidFill>
                  </a:tcPr>
                </a:tc>
                <a:extLst>
                  <a:ext uri="{0D108BD9-81ED-4DB2-BD59-A6C34878D82A}">
                    <a16:rowId xmlns:a16="http://schemas.microsoft.com/office/drawing/2014/main" val="10001"/>
                  </a:ext>
                </a:extLst>
              </a:tr>
            </a:tbl>
          </a:graphicData>
        </a:graphic>
      </p:graphicFrame>
      <p:sp>
        <p:nvSpPr>
          <p:cNvPr id="20" name="Tekstfelt 19"/>
          <p:cNvSpPr txBox="1"/>
          <p:nvPr/>
        </p:nvSpPr>
        <p:spPr>
          <a:xfrm>
            <a:off x="3879561" y="287393"/>
            <a:ext cx="1480302" cy="261610"/>
          </a:xfrm>
          <a:prstGeom prst="rect">
            <a:avLst/>
          </a:prstGeom>
          <a:noFill/>
        </p:spPr>
        <p:txBody>
          <a:bodyPr wrap="square" rtlCol="0">
            <a:spAutoFit/>
          </a:bodyPr>
          <a:lstStyle/>
          <a:p>
            <a:r>
              <a:rPr lang="da-DK" sz="1100" dirty="0">
                <a:solidFill>
                  <a:srgbClr val="59B7DE"/>
                </a:solidFill>
                <a:latin typeface="Trebuchet MS" panose="020B0603020202020204" pitchFamily="34" charset="0"/>
              </a:rPr>
              <a:t>Alle kategorier</a:t>
            </a:r>
          </a:p>
        </p:txBody>
      </p:sp>
      <p:pic>
        <p:nvPicPr>
          <p:cNvPr id="6" name="Billed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91972" y="162162"/>
            <a:ext cx="451935" cy="411463"/>
          </a:xfrm>
          <a:prstGeom prst="rect">
            <a:avLst/>
          </a:prstGeom>
        </p:spPr>
      </p:pic>
      <p:pic>
        <p:nvPicPr>
          <p:cNvPr id="8" name="Billed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73377" y="208810"/>
            <a:ext cx="378150" cy="379865"/>
          </a:xfrm>
          <a:prstGeom prst="rect">
            <a:avLst/>
          </a:prstGeom>
        </p:spPr>
      </p:pic>
      <p:pic>
        <p:nvPicPr>
          <p:cNvPr id="9" name="Billede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93063" y="199301"/>
            <a:ext cx="469439" cy="374324"/>
          </a:xfrm>
          <a:prstGeom prst="rect">
            <a:avLst/>
          </a:prstGeom>
        </p:spPr>
      </p:pic>
      <p:pic>
        <p:nvPicPr>
          <p:cNvPr id="10" name="Billede 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75821" y="195338"/>
            <a:ext cx="419846" cy="382248"/>
          </a:xfrm>
          <a:prstGeom prst="rect">
            <a:avLst/>
          </a:prstGeom>
        </p:spPr>
      </p:pic>
      <p:pic>
        <p:nvPicPr>
          <p:cNvPr id="11" name="Billede 1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308688" y="184520"/>
            <a:ext cx="413712" cy="460023"/>
          </a:xfrm>
          <a:prstGeom prst="rect">
            <a:avLst/>
          </a:prstGeom>
        </p:spPr>
      </p:pic>
      <p:pic>
        <p:nvPicPr>
          <p:cNvPr id="21" name="Billede 20"/>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39552" y="191603"/>
            <a:ext cx="428826" cy="385322"/>
          </a:xfrm>
          <a:prstGeom prst="rect">
            <a:avLst/>
          </a:prstGeom>
        </p:spPr>
      </p:pic>
    </p:spTree>
    <p:extLst>
      <p:ext uri="{BB962C8B-B14F-4D97-AF65-F5344CB8AC3E}">
        <p14:creationId xmlns:p14="http://schemas.microsoft.com/office/powerpoint/2010/main" val="5071974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descr="http://files.cb.dk/default.aspx?usr=D1172&amp;obj=132671&amp;fn=101.jpg&amp;action=image&amp;width=300&amp;bredde=300&amp;height=200&amp;hoejde=200&amp;Encoder=JPG&amp;JpgQuality=90"/>
          <p:cNvPicPr/>
          <p:nvPr/>
        </p:nvPicPr>
        <p:blipFill>
          <a:blip r:embed="rId3">
            <a:extLst>
              <a:ext uri="{28A0092B-C50C-407E-A947-70E740481C1C}">
                <a14:useLocalDpi xmlns:a14="http://schemas.microsoft.com/office/drawing/2010/main" val="0"/>
              </a:ext>
            </a:extLst>
          </a:blip>
          <a:srcRect/>
          <a:stretch>
            <a:fillRect/>
          </a:stretch>
        </p:blipFill>
        <p:spPr bwMode="auto">
          <a:xfrm>
            <a:off x="2051720" y="1628800"/>
            <a:ext cx="4400550" cy="3438525"/>
          </a:xfrm>
          <a:prstGeom prst="rect">
            <a:avLst/>
          </a:prstGeom>
          <a:noFill/>
          <a:ln>
            <a:noFill/>
          </a:ln>
        </p:spPr>
      </p:pic>
      <p:sp>
        <p:nvSpPr>
          <p:cNvPr id="7" name="Afrundet rektangulær billedforklaring 6"/>
          <p:cNvSpPr/>
          <p:nvPr/>
        </p:nvSpPr>
        <p:spPr>
          <a:xfrm>
            <a:off x="5364088" y="2276872"/>
            <a:ext cx="3132348" cy="1152128"/>
          </a:xfrm>
          <a:prstGeom prst="wedgeRoundRectCallout">
            <a:avLst>
              <a:gd name="adj1" fmla="val -89432"/>
              <a:gd name="adj2" fmla="val 4204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ekstboks 7"/>
          <p:cNvSpPr txBox="1"/>
          <p:nvPr/>
        </p:nvSpPr>
        <p:spPr>
          <a:xfrm>
            <a:off x="5580112" y="2552130"/>
            <a:ext cx="2736304" cy="830997"/>
          </a:xfrm>
          <a:prstGeom prst="rect">
            <a:avLst/>
          </a:prstGeom>
          <a:noFill/>
        </p:spPr>
        <p:txBody>
          <a:bodyPr wrap="square" rtlCol="0">
            <a:spAutoFit/>
          </a:bodyPr>
          <a:lstStyle/>
          <a:p>
            <a:r>
              <a:rPr lang="da-DK" sz="2400" dirty="0"/>
              <a:t>20 m</a:t>
            </a:r>
            <a:r>
              <a:rPr lang="da-DK" sz="2400" baseline="30000" dirty="0"/>
              <a:t>2</a:t>
            </a:r>
            <a:r>
              <a:rPr lang="da-DK" sz="2400" dirty="0"/>
              <a:t> ældre 2-lags termovinduer</a:t>
            </a:r>
          </a:p>
        </p:txBody>
      </p:sp>
      <p:pic>
        <p:nvPicPr>
          <p:cNvPr id="15" name="Picture 1"/>
          <p:cNvPicPr>
            <a:picLocks noChangeAspect="1" noChangeArrowheads="1"/>
          </p:cNvPicPr>
          <p:nvPr/>
        </p:nvPicPr>
        <p:blipFill>
          <a:blip r:embed="rId4" cstate="print"/>
          <a:srcRect/>
          <a:stretch>
            <a:fillRect/>
          </a:stretch>
        </p:blipFill>
        <p:spPr bwMode="auto">
          <a:xfrm>
            <a:off x="2672814" y="3191299"/>
            <a:ext cx="396309" cy="597739"/>
          </a:xfrm>
          <a:prstGeom prst="rect">
            <a:avLst/>
          </a:prstGeom>
          <a:noFill/>
          <a:ln w="9525">
            <a:noFill/>
            <a:miter lim="800000"/>
            <a:headEnd/>
            <a:tailEnd/>
          </a:ln>
        </p:spPr>
      </p:pic>
      <p:sp>
        <p:nvSpPr>
          <p:cNvPr id="18" name="Titel 1"/>
          <p:cNvSpPr txBox="1">
            <a:spLocks/>
          </p:cNvSpPr>
          <p:nvPr/>
        </p:nvSpPr>
        <p:spPr>
          <a:xfrm>
            <a:off x="323528" y="5301208"/>
            <a:ext cx="8496944" cy="1143000"/>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Trebuchet MS" panose="020B0603020202020204" pitchFamily="34" charset="0"/>
                <a:ea typeface="+mj-ea"/>
                <a:cs typeface="+mj-cs"/>
              </a:defRPr>
            </a:lvl1pPr>
          </a:lstStyle>
          <a:p>
            <a:r>
              <a:rPr lang="da-DK" sz="3200" dirty="0"/>
              <a:t>Hvad kan der spares på vinduesudskiftning?</a:t>
            </a:r>
          </a:p>
          <a:p>
            <a:r>
              <a:rPr lang="da-DK" sz="3200" dirty="0"/>
              <a:t>Og evt. terrændæk… </a:t>
            </a:r>
          </a:p>
        </p:txBody>
      </p:sp>
      <p:sp>
        <p:nvSpPr>
          <p:cNvPr id="19" name="Afrundet rektangulær billedforklaring 6">
            <a:extLst>
              <a:ext uri="{FF2B5EF4-FFF2-40B4-BE49-F238E27FC236}">
                <a16:creationId xmlns:a16="http://schemas.microsoft.com/office/drawing/2014/main" id="{7DB12034-ADDA-42E6-A17C-7562F3830151}"/>
              </a:ext>
            </a:extLst>
          </p:cNvPr>
          <p:cNvSpPr/>
          <p:nvPr/>
        </p:nvSpPr>
        <p:spPr>
          <a:xfrm>
            <a:off x="2208723" y="-9525"/>
            <a:ext cx="2168302" cy="1152128"/>
          </a:xfrm>
          <a:prstGeom prst="wedgeRoundRectCallout">
            <a:avLst>
              <a:gd name="adj1" fmla="val -15153"/>
              <a:gd name="adj2" fmla="val 24316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dirty="0">
                <a:solidFill>
                  <a:schemeClr val="tx1"/>
                </a:solidFill>
              </a:rPr>
              <a:t>Gammel oliekedel – </a:t>
            </a:r>
          </a:p>
        </p:txBody>
      </p:sp>
      <p:sp>
        <p:nvSpPr>
          <p:cNvPr id="20" name="Afrundet rektangulær billedforklaring 12">
            <a:extLst>
              <a:ext uri="{FF2B5EF4-FFF2-40B4-BE49-F238E27FC236}">
                <a16:creationId xmlns:a16="http://schemas.microsoft.com/office/drawing/2014/main" id="{C59951A3-A701-4D0E-A8BC-8132B5CA3933}"/>
              </a:ext>
            </a:extLst>
          </p:cNvPr>
          <p:cNvSpPr/>
          <p:nvPr/>
        </p:nvSpPr>
        <p:spPr>
          <a:xfrm>
            <a:off x="3743908" y="3789040"/>
            <a:ext cx="3132348" cy="1278285"/>
          </a:xfrm>
          <a:prstGeom prst="wedgeRoundRectCallout">
            <a:avLst>
              <a:gd name="adj1" fmla="val -86290"/>
              <a:gd name="adj2" fmla="val -5304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Tekstboks 13">
            <a:extLst>
              <a:ext uri="{FF2B5EF4-FFF2-40B4-BE49-F238E27FC236}">
                <a16:creationId xmlns:a16="http://schemas.microsoft.com/office/drawing/2014/main" id="{CCB20FCB-0ACE-432B-921A-D37861F1E9A9}"/>
              </a:ext>
            </a:extLst>
          </p:cNvPr>
          <p:cNvSpPr txBox="1"/>
          <p:nvPr/>
        </p:nvSpPr>
        <p:spPr>
          <a:xfrm>
            <a:off x="3707904" y="3980964"/>
            <a:ext cx="3744416" cy="1200329"/>
          </a:xfrm>
          <a:prstGeom prst="rect">
            <a:avLst/>
          </a:prstGeom>
          <a:noFill/>
        </p:spPr>
        <p:txBody>
          <a:bodyPr wrap="square" rtlCol="0">
            <a:spAutoFit/>
          </a:bodyPr>
          <a:lstStyle/>
          <a:p>
            <a:r>
              <a:rPr lang="da-DK" sz="2400" dirty="0"/>
              <a:t>Terrændæk m. 50 mm isolering- </a:t>
            </a:r>
            <a:r>
              <a:rPr lang="da-DK" sz="2400" dirty="0" err="1"/>
              <a:t>trædæk</a:t>
            </a:r>
            <a:r>
              <a:rPr lang="da-DK" sz="2400" dirty="0"/>
              <a:t> på strøer på beton</a:t>
            </a:r>
          </a:p>
        </p:txBody>
      </p:sp>
    </p:spTree>
    <p:extLst>
      <p:ext uri="{BB962C8B-B14F-4D97-AF65-F5344CB8AC3E}">
        <p14:creationId xmlns:p14="http://schemas.microsoft.com/office/powerpoint/2010/main" val="16209597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AEC267D-4BF6-45E2-B5D6-652B8D43F964}"/>
              </a:ext>
            </a:extLst>
          </p:cNvPr>
          <p:cNvSpPr>
            <a:spLocks noGrp="1"/>
          </p:cNvSpPr>
          <p:nvPr>
            <p:ph type="body" sz="quarter" idx="11"/>
          </p:nvPr>
        </p:nvSpPr>
        <p:spPr>
          <a:xfrm>
            <a:off x="755576" y="1052736"/>
            <a:ext cx="6912768" cy="648072"/>
          </a:xfrm>
        </p:spPr>
        <p:txBody>
          <a:bodyPr/>
          <a:lstStyle/>
          <a:p>
            <a:r>
              <a:rPr lang="da-DK" dirty="0"/>
              <a:t>Besparelse v. skift af vinduer</a:t>
            </a:r>
          </a:p>
        </p:txBody>
      </p:sp>
      <p:sp>
        <p:nvSpPr>
          <p:cNvPr id="3" name="Text Placeholder 2">
            <a:extLst>
              <a:ext uri="{FF2B5EF4-FFF2-40B4-BE49-F238E27FC236}">
                <a16:creationId xmlns:a16="http://schemas.microsoft.com/office/drawing/2014/main" id="{FAC860F5-4313-4E83-BA46-8F1D0BCC145B}"/>
              </a:ext>
            </a:extLst>
          </p:cNvPr>
          <p:cNvSpPr>
            <a:spLocks noGrp="1"/>
          </p:cNvSpPr>
          <p:nvPr>
            <p:ph type="body" sz="quarter" idx="12"/>
          </p:nvPr>
        </p:nvSpPr>
        <p:spPr>
          <a:xfrm>
            <a:off x="755576" y="2276872"/>
            <a:ext cx="7920880" cy="3672408"/>
          </a:xfrm>
        </p:spPr>
        <p:txBody>
          <a:bodyPr/>
          <a:lstStyle/>
          <a:p>
            <a:r>
              <a:rPr lang="da-DK" dirty="0"/>
              <a:t>Fra termovinduer til 3-lag energivinduer: 140 kWh/m2, dvs. 20 x 140= 2800 kWh</a:t>
            </a:r>
          </a:p>
          <a:p>
            <a:r>
              <a:rPr lang="da-DK" dirty="0"/>
              <a:t>Gl. oliekedel, dvs. ca. 2800/8= 350 liter olie  a 9 kr./liter = 3150 kr. årlig besparelse</a:t>
            </a:r>
          </a:p>
          <a:p>
            <a:r>
              <a:rPr lang="da-DK" dirty="0"/>
              <a:t>CO2: 0,265 kg/kWh x 2800 kWh= 742 kg</a:t>
            </a:r>
          </a:p>
        </p:txBody>
      </p:sp>
    </p:spTree>
    <p:extLst>
      <p:ext uri="{BB962C8B-B14F-4D97-AF65-F5344CB8AC3E}">
        <p14:creationId xmlns:p14="http://schemas.microsoft.com/office/powerpoint/2010/main" val="33392921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D4E05-D21C-4171-A0E6-317B02E807C2}"/>
              </a:ext>
            </a:extLst>
          </p:cNvPr>
          <p:cNvSpPr>
            <a:spLocks noGrp="1"/>
          </p:cNvSpPr>
          <p:nvPr>
            <p:ph type="title"/>
          </p:nvPr>
        </p:nvSpPr>
        <p:spPr/>
        <p:txBody>
          <a:bodyPr/>
          <a:lstStyle/>
          <a:p>
            <a:r>
              <a:rPr lang="da-DK" dirty="0"/>
              <a:t>Fossile brændsler bruges fx til </a:t>
            </a:r>
            <a:br>
              <a:rPr lang="da-DK" dirty="0"/>
            </a:br>
            <a:endParaRPr lang="da-DK" dirty="0"/>
          </a:p>
        </p:txBody>
      </p:sp>
      <p:sp>
        <p:nvSpPr>
          <p:cNvPr id="3" name="Content Placeholder 2">
            <a:extLst>
              <a:ext uri="{FF2B5EF4-FFF2-40B4-BE49-F238E27FC236}">
                <a16:creationId xmlns:a16="http://schemas.microsoft.com/office/drawing/2014/main" id="{D594834C-7C7C-4F81-B877-717868F18BFE}"/>
              </a:ext>
            </a:extLst>
          </p:cNvPr>
          <p:cNvSpPr>
            <a:spLocks noGrp="1"/>
          </p:cNvSpPr>
          <p:nvPr>
            <p:ph idx="1"/>
          </p:nvPr>
        </p:nvSpPr>
        <p:spPr>
          <a:xfrm>
            <a:off x="457200" y="2528888"/>
            <a:ext cx="8229600" cy="3708424"/>
          </a:xfrm>
        </p:spPr>
        <p:txBody>
          <a:bodyPr/>
          <a:lstStyle/>
          <a:p>
            <a:r>
              <a:rPr lang="da-DK" dirty="0"/>
              <a:t>Fly – 2 - 3%</a:t>
            </a:r>
          </a:p>
          <a:p>
            <a:r>
              <a:rPr lang="da-DK" dirty="0"/>
              <a:t>Bygningsopvarmning 40%</a:t>
            </a:r>
          </a:p>
          <a:p>
            <a:pPr marL="0" indent="0">
              <a:buNone/>
            </a:pPr>
            <a:endParaRPr lang="da-DK" dirty="0"/>
          </a:p>
        </p:txBody>
      </p:sp>
      <p:pic>
        <p:nvPicPr>
          <p:cNvPr id="4" name="Picture 3">
            <a:extLst>
              <a:ext uri="{FF2B5EF4-FFF2-40B4-BE49-F238E27FC236}">
                <a16:creationId xmlns:a16="http://schemas.microsoft.com/office/drawing/2014/main" id="{C7B83186-C7D4-45ED-8DAB-370E4A86AA9F}"/>
              </a:ext>
            </a:extLst>
          </p:cNvPr>
          <p:cNvPicPr>
            <a:picLocks noChangeAspect="1"/>
          </p:cNvPicPr>
          <p:nvPr/>
        </p:nvPicPr>
        <p:blipFill>
          <a:blip r:embed="rId3"/>
          <a:stretch>
            <a:fillRect/>
          </a:stretch>
        </p:blipFill>
        <p:spPr>
          <a:xfrm>
            <a:off x="4548499" y="4077072"/>
            <a:ext cx="3286125" cy="1304925"/>
          </a:xfrm>
          <a:prstGeom prst="rect">
            <a:avLst/>
          </a:prstGeom>
        </p:spPr>
      </p:pic>
      <p:pic>
        <p:nvPicPr>
          <p:cNvPr id="5" name="Picture 4">
            <a:extLst>
              <a:ext uri="{FF2B5EF4-FFF2-40B4-BE49-F238E27FC236}">
                <a16:creationId xmlns:a16="http://schemas.microsoft.com/office/drawing/2014/main" id="{2BD64316-C72A-4695-A1FA-94FDB1072F77}"/>
              </a:ext>
            </a:extLst>
          </p:cNvPr>
          <p:cNvPicPr>
            <a:picLocks noChangeAspect="1"/>
          </p:cNvPicPr>
          <p:nvPr/>
        </p:nvPicPr>
        <p:blipFill>
          <a:blip r:embed="rId4"/>
          <a:stretch>
            <a:fillRect/>
          </a:stretch>
        </p:blipFill>
        <p:spPr>
          <a:xfrm>
            <a:off x="4381811" y="1881188"/>
            <a:ext cx="1809750" cy="1295400"/>
          </a:xfrm>
          <a:prstGeom prst="rect">
            <a:avLst/>
          </a:prstGeom>
        </p:spPr>
      </p:pic>
    </p:spTree>
    <p:extLst>
      <p:ext uri="{BB962C8B-B14F-4D97-AF65-F5344CB8AC3E}">
        <p14:creationId xmlns:p14="http://schemas.microsoft.com/office/powerpoint/2010/main" val="3849397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Eller find besparelserne i besparelsesberegneren</a:t>
            </a:r>
            <a:br>
              <a:rPr lang="da-DK" dirty="0"/>
            </a:br>
            <a:endParaRPr lang="da-DK" dirty="0"/>
          </a:p>
        </p:txBody>
      </p:sp>
      <p:sp>
        <p:nvSpPr>
          <p:cNvPr id="3" name="Pladsholder til indhold 2"/>
          <p:cNvSpPr>
            <a:spLocks noGrp="1"/>
          </p:cNvSpPr>
          <p:nvPr>
            <p:ph idx="1"/>
          </p:nvPr>
        </p:nvSpPr>
        <p:spPr>
          <a:xfrm>
            <a:off x="457200" y="2060848"/>
            <a:ext cx="8229600" cy="3725590"/>
          </a:xfrm>
        </p:spPr>
        <p:txBody>
          <a:bodyPr/>
          <a:lstStyle/>
          <a:p>
            <a:pPr marL="0" indent="0">
              <a:buNone/>
            </a:pPr>
            <a:r>
              <a:rPr lang="da-DK" dirty="0">
                <a:hlinkClick r:id="rId3"/>
              </a:rPr>
              <a:t>http://www.sparenergi.be10.sbi.dk/</a:t>
            </a:r>
          </a:p>
          <a:p>
            <a:pPr marL="0" indent="0">
              <a:buNone/>
            </a:pPr>
            <a:endParaRPr lang="da-DK" dirty="0">
              <a:hlinkClick r:id="rId3"/>
            </a:endParaRPr>
          </a:p>
          <a:p>
            <a:pPr marL="0" indent="0">
              <a:buNone/>
            </a:pPr>
            <a:endParaRPr lang="da-DK" dirty="0">
              <a:hlinkClick r:id="rId3"/>
            </a:endParaRPr>
          </a:p>
          <a:p>
            <a:pPr marL="0" indent="0">
              <a:buNone/>
            </a:pPr>
            <a:endParaRPr lang="da-DK" dirty="0"/>
          </a:p>
        </p:txBody>
      </p:sp>
      <p:pic>
        <p:nvPicPr>
          <p:cNvPr id="4" name="Billede 3"/>
          <p:cNvPicPr>
            <a:picLocks noChangeAspect="1"/>
          </p:cNvPicPr>
          <p:nvPr/>
        </p:nvPicPr>
        <p:blipFill>
          <a:blip r:embed="rId4"/>
          <a:stretch>
            <a:fillRect/>
          </a:stretch>
        </p:blipFill>
        <p:spPr>
          <a:xfrm>
            <a:off x="1691680" y="2852936"/>
            <a:ext cx="5219700" cy="3495675"/>
          </a:xfrm>
          <a:prstGeom prst="rect">
            <a:avLst/>
          </a:prstGeom>
        </p:spPr>
      </p:pic>
    </p:spTree>
    <p:extLst>
      <p:ext uri="{BB962C8B-B14F-4D97-AF65-F5344CB8AC3E}">
        <p14:creationId xmlns:p14="http://schemas.microsoft.com/office/powerpoint/2010/main" val="39310987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ladsholder til tekst 16"/>
          <p:cNvSpPr>
            <a:spLocks noGrp="1"/>
          </p:cNvSpPr>
          <p:nvPr>
            <p:ph type="body" sz="quarter" idx="12"/>
          </p:nvPr>
        </p:nvSpPr>
        <p:spPr/>
        <p:txBody>
          <a:bodyPr/>
          <a:lstStyle/>
          <a:p>
            <a:endParaRPr lang="da-DK"/>
          </a:p>
        </p:txBody>
      </p:sp>
      <p:pic>
        <p:nvPicPr>
          <p:cNvPr id="4" name="Billede 3" descr="http://files.cb.dk/default.aspx?usr=D1172&amp;obj=132671&amp;fn=101.jpg&amp;action=image&amp;width=300&amp;bredde=300&amp;height=200&amp;hoejde=200&amp;Encoder=JPG&amp;JpgQuality=90"/>
          <p:cNvPicPr/>
          <p:nvPr/>
        </p:nvPicPr>
        <p:blipFill>
          <a:blip r:embed="rId3">
            <a:extLst>
              <a:ext uri="{28A0092B-C50C-407E-A947-70E740481C1C}">
                <a14:useLocalDpi xmlns:a14="http://schemas.microsoft.com/office/drawing/2010/main" val="0"/>
              </a:ext>
            </a:extLst>
          </a:blip>
          <a:srcRect/>
          <a:stretch>
            <a:fillRect/>
          </a:stretch>
        </p:blipFill>
        <p:spPr bwMode="auto">
          <a:xfrm>
            <a:off x="2019747" y="1603842"/>
            <a:ext cx="4400550" cy="3438525"/>
          </a:xfrm>
          <a:prstGeom prst="rect">
            <a:avLst/>
          </a:prstGeom>
          <a:noFill/>
          <a:ln>
            <a:noFill/>
          </a:ln>
        </p:spPr>
      </p:pic>
      <p:sp>
        <p:nvSpPr>
          <p:cNvPr id="5" name="Afrundet rektangulær billedforklaring 4"/>
          <p:cNvSpPr/>
          <p:nvPr/>
        </p:nvSpPr>
        <p:spPr>
          <a:xfrm>
            <a:off x="467544" y="1484784"/>
            <a:ext cx="1944216" cy="1080120"/>
          </a:xfrm>
          <a:prstGeom prst="wedgeRoundRectCallout">
            <a:avLst>
              <a:gd name="adj1" fmla="val 68313"/>
              <a:gd name="adj2" fmla="val 9850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ekstboks 5"/>
          <p:cNvSpPr txBox="1"/>
          <p:nvPr/>
        </p:nvSpPr>
        <p:spPr>
          <a:xfrm>
            <a:off x="719572" y="1628800"/>
            <a:ext cx="1440160" cy="923330"/>
          </a:xfrm>
          <a:prstGeom prst="rect">
            <a:avLst/>
          </a:prstGeom>
          <a:noFill/>
        </p:spPr>
        <p:txBody>
          <a:bodyPr wrap="square" rtlCol="0">
            <a:spAutoFit/>
          </a:bodyPr>
          <a:lstStyle/>
          <a:p>
            <a:r>
              <a:rPr lang="da-DK" dirty="0"/>
              <a:t>Loft 100 m</a:t>
            </a:r>
            <a:r>
              <a:rPr lang="da-DK" sz="2000" baseline="30000" dirty="0"/>
              <a:t>2</a:t>
            </a:r>
            <a:r>
              <a:rPr lang="da-DK" dirty="0"/>
              <a:t> isoleret med 125 mm</a:t>
            </a:r>
          </a:p>
        </p:txBody>
      </p:sp>
      <p:sp>
        <p:nvSpPr>
          <p:cNvPr id="7" name="Afrundet rektangulær billedforklaring 6"/>
          <p:cNvSpPr/>
          <p:nvPr/>
        </p:nvSpPr>
        <p:spPr>
          <a:xfrm>
            <a:off x="5364088" y="2276872"/>
            <a:ext cx="2168302" cy="1152128"/>
          </a:xfrm>
          <a:prstGeom prst="wedgeRoundRectCallout">
            <a:avLst>
              <a:gd name="adj1" fmla="val -89432"/>
              <a:gd name="adj2" fmla="val 4204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ekstboks 7"/>
          <p:cNvSpPr txBox="1"/>
          <p:nvPr/>
        </p:nvSpPr>
        <p:spPr>
          <a:xfrm>
            <a:off x="5580112" y="2552130"/>
            <a:ext cx="1872208" cy="923330"/>
          </a:xfrm>
          <a:prstGeom prst="rect">
            <a:avLst/>
          </a:prstGeom>
          <a:noFill/>
        </p:spPr>
        <p:txBody>
          <a:bodyPr wrap="square" rtlCol="0">
            <a:spAutoFit/>
          </a:bodyPr>
          <a:lstStyle/>
          <a:p>
            <a:r>
              <a:rPr lang="da-DK" dirty="0"/>
              <a:t>20 m</a:t>
            </a:r>
            <a:r>
              <a:rPr lang="da-DK" baseline="30000" dirty="0"/>
              <a:t>2</a:t>
            </a:r>
            <a:r>
              <a:rPr lang="da-DK" dirty="0"/>
              <a:t> ældre 2-lags termovinduer</a:t>
            </a:r>
          </a:p>
        </p:txBody>
      </p:sp>
      <p:sp>
        <p:nvSpPr>
          <p:cNvPr id="9" name="Afrundet rektangulær billedforklaring 8"/>
          <p:cNvSpPr/>
          <p:nvPr/>
        </p:nvSpPr>
        <p:spPr>
          <a:xfrm>
            <a:off x="5076056" y="3501008"/>
            <a:ext cx="2376264" cy="1080120"/>
          </a:xfrm>
          <a:prstGeom prst="wedgeRoundRectCallout">
            <a:avLst>
              <a:gd name="adj1" fmla="val -56933"/>
              <a:gd name="adj2" fmla="val -4572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Tekstboks 9"/>
          <p:cNvSpPr txBox="1"/>
          <p:nvPr/>
        </p:nvSpPr>
        <p:spPr>
          <a:xfrm>
            <a:off x="5336146" y="3453419"/>
            <a:ext cx="2376264" cy="1200329"/>
          </a:xfrm>
          <a:prstGeom prst="rect">
            <a:avLst/>
          </a:prstGeom>
          <a:noFill/>
        </p:spPr>
        <p:txBody>
          <a:bodyPr wrap="square" rtlCol="0">
            <a:spAutoFit/>
          </a:bodyPr>
          <a:lstStyle/>
          <a:p>
            <a:r>
              <a:rPr lang="da-DK" dirty="0"/>
              <a:t>80 m</a:t>
            </a:r>
            <a:r>
              <a:rPr lang="da-DK" baseline="30000" dirty="0"/>
              <a:t>2</a:t>
            </a:r>
            <a:r>
              <a:rPr lang="da-DK" dirty="0"/>
              <a:t> </a:t>
            </a:r>
            <a:r>
              <a:rPr lang="da-DK" dirty="0" err="1"/>
              <a:t>uisoleret</a:t>
            </a:r>
            <a:r>
              <a:rPr lang="da-DK" dirty="0"/>
              <a:t> hulmur –mursten - mursten– 80 mm -hulrum</a:t>
            </a:r>
          </a:p>
        </p:txBody>
      </p:sp>
      <p:sp>
        <p:nvSpPr>
          <p:cNvPr id="11" name="Afrundet rektangulær billedforklaring 10"/>
          <p:cNvSpPr/>
          <p:nvPr/>
        </p:nvSpPr>
        <p:spPr>
          <a:xfrm>
            <a:off x="719572" y="3501008"/>
            <a:ext cx="1692188" cy="1080120"/>
          </a:xfrm>
          <a:prstGeom prst="wedgeRoundRectCallout">
            <a:avLst>
              <a:gd name="adj1" fmla="val 52144"/>
              <a:gd name="adj2" fmla="val -5183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Tekstboks 11"/>
          <p:cNvSpPr txBox="1"/>
          <p:nvPr/>
        </p:nvSpPr>
        <p:spPr>
          <a:xfrm>
            <a:off x="971600" y="3789040"/>
            <a:ext cx="1296144" cy="369332"/>
          </a:xfrm>
          <a:prstGeom prst="rect">
            <a:avLst/>
          </a:prstGeom>
          <a:noFill/>
        </p:spPr>
        <p:txBody>
          <a:bodyPr wrap="square" rtlCol="0">
            <a:spAutoFit/>
          </a:bodyPr>
          <a:lstStyle/>
          <a:p>
            <a:r>
              <a:rPr lang="da-DK" dirty="0"/>
              <a:t>5 m</a:t>
            </a:r>
            <a:r>
              <a:rPr lang="da-DK" baseline="30000" dirty="0"/>
              <a:t>2</a:t>
            </a:r>
            <a:r>
              <a:rPr lang="da-DK" dirty="0"/>
              <a:t> døre</a:t>
            </a:r>
          </a:p>
        </p:txBody>
      </p:sp>
      <p:sp>
        <p:nvSpPr>
          <p:cNvPr id="13" name="Afrundet rektangulær billedforklaring 12"/>
          <p:cNvSpPr/>
          <p:nvPr/>
        </p:nvSpPr>
        <p:spPr>
          <a:xfrm>
            <a:off x="3743908" y="3789040"/>
            <a:ext cx="1512168" cy="1278285"/>
          </a:xfrm>
          <a:prstGeom prst="wedgeRoundRectCallout">
            <a:avLst>
              <a:gd name="adj1" fmla="val -86290"/>
              <a:gd name="adj2" fmla="val -5304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5" name="Picture 1"/>
          <p:cNvPicPr>
            <a:picLocks noChangeAspect="1" noChangeArrowheads="1"/>
          </p:cNvPicPr>
          <p:nvPr/>
        </p:nvPicPr>
        <p:blipFill>
          <a:blip r:embed="rId4" cstate="print"/>
          <a:srcRect/>
          <a:stretch>
            <a:fillRect/>
          </a:stretch>
        </p:blipFill>
        <p:spPr bwMode="auto">
          <a:xfrm>
            <a:off x="2672814" y="3191299"/>
            <a:ext cx="396309" cy="597739"/>
          </a:xfrm>
          <a:prstGeom prst="rect">
            <a:avLst/>
          </a:prstGeom>
          <a:noFill/>
          <a:ln w="9525">
            <a:noFill/>
            <a:miter lim="800000"/>
            <a:headEnd/>
            <a:tailEnd/>
          </a:ln>
        </p:spPr>
      </p:pic>
      <p:sp>
        <p:nvSpPr>
          <p:cNvPr id="18" name="Titel 1"/>
          <p:cNvSpPr txBox="1">
            <a:spLocks/>
          </p:cNvSpPr>
          <p:nvPr/>
        </p:nvSpPr>
        <p:spPr>
          <a:xfrm>
            <a:off x="323528" y="5301208"/>
            <a:ext cx="8229600" cy="1143000"/>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Trebuchet MS" panose="020B0603020202020204" pitchFamily="34" charset="0"/>
                <a:ea typeface="+mj-ea"/>
                <a:cs typeface="+mj-cs"/>
              </a:defRPr>
            </a:lvl1pPr>
          </a:lstStyle>
          <a:p>
            <a:r>
              <a:rPr lang="da-DK" sz="3200" dirty="0"/>
              <a:t>Hvad kan der spares på klimaskærm på dette hus fra 1969, som bruger 2500 liter olie/år?</a:t>
            </a:r>
          </a:p>
        </p:txBody>
      </p:sp>
      <p:sp>
        <p:nvSpPr>
          <p:cNvPr id="16" name="Afrundet rektangulær billedforklaring 6">
            <a:extLst>
              <a:ext uri="{FF2B5EF4-FFF2-40B4-BE49-F238E27FC236}">
                <a16:creationId xmlns:a16="http://schemas.microsoft.com/office/drawing/2014/main" id="{C06CEC2F-CBF3-4718-8EB8-CED0C4BE1C21}"/>
              </a:ext>
            </a:extLst>
          </p:cNvPr>
          <p:cNvSpPr/>
          <p:nvPr/>
        </p:nvSpPr>
        <p:spPr>
          <a:xfrm>
            <a:off x="4251995" y="1076836"/>
            <a:ext cx="2168302" cy="1152128"/>
          </a:xfrm>
          <a:prstGeom prst="wedgeRoundRectCallout">
            <a:avLst>
              <a:gd name="adj1" fmla="val -83681"/>
              <a:gd name="adj2" fmla="val 9976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dirty="0">
                <a:solidFill>
                  <a:schemeClr val="tx1"/>
                </a:solidFill>
              </a:rPr>
              <a:t>24 m </a:t>
            </a:r>
            <a:r>
              <a:rPr lang="da-DK" dirty="0" err="1">
                <a:solidFill>
                  <a:schemeClr val="tx1"/>
                </a:solidFill>
              </a:rPr>
              <a:t>uisoleret</a:t>
            </a:r>
            <a:r>
              <a:rPr lang="da-DK" dirty="0">
                <a:solidFill>
                  <a:schemeClr val="tx1"/>
                </a:solidFill>
              </a:rPr>
              <a:t> tag-rem – 25 cm høj</a:t>
            </a:r>
          </a:p>
        </p:txBody>
      </p:sp>
      <p:sp>
        <p:nvSpPr>
          <p:cNvPr id="19" name="Afrundet rektangulær billedforklaring 6">
            <a:extLst>
              <a:ext uri="{FF2B5EF4-FFF2-40B4-BE49-F238E27FC236}">
                <a16:creationId xmlns:a16="http://schemas.microsoft.com/office/drawing/2014/main" id="{7DB12034-ADDA-42E6-A17C-7562F3830151}"/>
              </a:ext>
            </a:extLst>
          </p:cNvPr>
          <p:cNvSpPr/>
          <p:nvPr/>
        </p:nvSpPr>
        <p:spPr>
          <a:xfrm>
            <a:off x="2208723" y="-9525"/>
            <a:ext cx="2168302" cy="1152128"/>
          </a:xfrm>
          <a:prstGeom prst="wedgeRoundRectCallout">
            <a:avLst>
              <a:gd name="adj1" fmla="val -15153"/>
              <a:gd name="adj2" fmla="val 24316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dirty="0">
                <a:solidFill>
                  <a:schemeClr val="tx1"/>
                </a:solidFill>
              </a:rPr>
              <a:t>Gammel oliekedel – </a:t>
            </a:r>
          </a:p>
        </p:txBody>
      </p:sp>
      <p:sp>
        <p:nvSpPr>
          <p:cNvPr id="21" name="Tekstboks 13">
            <a:extLst>
              <a:ext uri="{FF2B5EF4-FFF2-40B4-BE49-F238E27FC236}">
                <a16:creationId xmlns:a16="http://schemas.microsoft.com/office/drawing/2014/main" id="{ECD51F18-0873-46C6-B629-A370FC4D6215}"/>
              </a:ext>
            </a:extLst>
          </p:cNvPr>
          <p:cNvSpPr txBox="1"/>
          <p:nvPr/>
        </p:nvSpPr>
        <p:spPr>
          <a:xfrm>
            <a:off x="3707904" y="3980964"/>
            <a:ext cx="1692188" cy="954107"/>
          </a:xfrm>
          <a:prstGeom prst="rect">
            <a:avLst/>
          </a:prstGeom>
          <a:noFill/>
        </p:spPr>
        <p:txBody>
          <a:bodyPr wrap="square" rtlCol="0">
            <a:spAutoFit/>
          </a:bodyPr>
          <a:lstStyle/>
          <a:p>
            <a:r>
              <a:rPr lang="da-DK" sz="1400" dirty="0"/>
              <a:t>Terrændæk m. 50 mm isolering- </a:t>
            </a:r>
            <a:r>
              <a:rPr lang="da-DK" sz="1400" dirty="0" err="1"/>
              <a:t>trædæk</a:t>
            </a:r>
            <a:r>
              <a:rPr lang="da-DK" sz="1400" dirty="0"/>
              <a:t> på strøer på beton</a:t>
            </a:r>
          </a:p>
        </p:txBody>
      </p:sp>
    </p:spTree>
    <p:extLst>
      <p:ext uri="{BB962C8B-B14F-4D97-AF65-F5344CB8AC3E}">
        <p14:creationId xmlns:p14="http://schemas.microsoft.com/office/powerpoint/2010/main" val="40761037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BFF14-0C7B-47CD-83E9-67185DEF8E6F}"/>
              </a:ext>
            </a:extLst>
          </p:cNvPr>
          <p:cNvSpPr>
            <a:spLocks noGrp="1"/>
          </p:cNvSpPr>
          <p:nvPr>
            <p:ph type="title"/>
          </p:nvPr>
        </p:nvSpPr>
        <p:spPr/>
        <p:txBody>
          <a:bodyPr/>
          <a:lstStyle/>
          <a:p>
            <a:endParaRPr lang="da-DK"/>
          </a:p>
        </p:txBody>
      </p:sp>
      <p:sp>
        <p:nvSpPr>
          <p:cNvPr id="3" name="Content Placeholder 2">
            <a:extLst>
              <a:ext uri="{FF2B5EF4-FFF2-40B4-BE49-F238E27FC236}">
                <a16:creationId xmlns:a16="http://schemas.microsoft.com/office/drawing/2014/main" id="{C99DEDB7-B79A-40C4-B28D-7CBDDF74A1FE}"/>
              </a:ext>
            </a:extLst>
          </p:cNvPr>
          <p:cNvSpPr>
            <a:spLocks noGrp="1"/>
          </p:cNvSpPr>
          <p:nvPr>
            <p:ph idx="1"/>
          </p:nvPr>
        </p:nvSpPr>
        <p:spPr/>
        <p:txBody>
          <a:bodyPr/>
          <a:lstStyle/>
          <a:p>
            <a:endParaRPr lang="da-DK"/>
          </a:p>
        </p:txBody>
      </p:sp>
      <p:pic>
        <p:nvPicPr>
          <p:cNvPr id="4" name="Picture 3">
            <a:extLst>
              <a:ext uri="{FF2B5EF4-FFF2-40B4-BE49-F238E27FC236}">
                <a16:creationId xmlns:a16="http://schemas.microsoft.com/office/drawing/2014/main" id="{2E5780D6-7299-4EAC-B044-0912688EE9D3}"/>
              </a:ext>
            </a:extLst>
          </p:cNvPr>
          <p:cNvPicPr>
            <a:picLocks noChangeAspect="1"/>
          </p:cNvPicPr>
          <p:nvPr/>
        </p:nvPicPr>
        <p:blipFill>
          <a:blip r:embed="rId3"/>
          <a:stretch>
            <a:fillRect/>
          </a:stretch>
        </p:blipFill>
        <p:spPr>
          <a:xfrm>
            <a:off x="651111" y="116632"/>
            <a:ext cx="7928907" cy="6552728"/>
          </a:xfrm>
          <a:prstGeom prst="rect">
            <a:avLst/>
          </a:prstGeom>
        </p:spPr>
      </p:pic>
    </p:spTree>
    <p:extLst>
      <p:ext uri="{BB962C8B-B14F-4D97-AF65-F5344CB8AC3E}">
        <p14:creationId xmlns:p14="http://schemas.microsoft.com/office/powerpoint/2010/main" val="40259098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FC243-439F-4BE6-A9A9-A8D187964B03}"/>
              </a:ext>
            </a:extLst>
          </p:cNvPr>
          <p:cNvSpPr>
            <a:spLocks noGrp="1"/>
          </p:cNvSpPr>
          <p:nvPr>
            <p:ph type="title"/>
          </p:nvPr>
        </p:nvSpPr>
        <p:spPr/>
        <p:txBody>
          <a:bodyPr/>
          <a:lstStyle/>
          <a:p>
            <a:endParaRPr lang="da-DK"/>
          </a:p>
        </p:txBody>
      </p:sp>
      <p:sp>
        <p:nvSpPr>
          <p:cNvPr id="7" name="Content Placeholder 6">
            <a:extLst>
              <a:ext uri="{FF2B5EF4-FFF2-40B4-BE49-F238E27FC236}">
                <a16:creationId xmlns:a16="http://schemas.microsoft.com/office/drawing/2014/main" id="{CA44166E-4E31-435B-9ADF-F4FA0E74B39B}"/>
              </a:ext>
            </a:extLst>
          </p:cNvPr>
          <p:cNvSpPr>
            <a:spLocks noGrp="1"/>
          </p:cNvSpPr>
          <p:nvPr>
            <p:ph idx="1"/>
          </p:nvPr>
        </p:nvSpPr>
        <p:spPr/>
        <p:txBody>
          <a:bodyPr/>
          <a:lstStyle/>
          <a:p>
            <a:endParaRPr lang="da-DK"/>
          </a:p>
        </p:txBody>
      </p:sp>
      <p:pic>
        <p:nvPicPr>
          <p:cNvPr id="8" name="Picture 7">
            <a:extLst>
              <a:ext uri="{FF2B5EF4-FFF2-40B4-BE49-F238E27FC236}">
                <a16:creationId xmlns:a16="http://schemas.microsoft.com/office/drawing/2014/main" id="{7B065926-EDDD-447C-9380-14A822E6F087}"/>
              </a:ext>
            </a:extLst>
          </p:cNvPr>
          <p:cNvPicPr>
            <a:picLocks noChangeAspect="1"/>
          </p:cNvPicPr>
          <p:nvPr/>
        </p:nvPicPr>
        <p:blipFill>
          <a:blip r:embed="rId3"/>
          <a:stretch>
            <a:fillRect/>
          </a:stretch>
        </p:blipFill>
        <p:spPr>
          <a:xfrm>
            <a:off x="611560" y="85451"/>
            <a:ext cx="7017965" cy="5924824"/>
          </a:xfrm>
          <a:prstGeom prst="rect">
            <a:avLst/>
          </a:prstGeom>
        </p:spPr>
      </p:pic>
    </p:spTree>
    <p:extLst>
      <p:ext uri="{BB962C8B-B14F-4D97-AF65-F5344CB8AC3E}">
        <p14:creationId xmlns:p14="http://schemas.microsoft.com/office/powerpoint/2010/main" val="3829557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78D00-3787-4651-82E9-301A06FD9907}"/>
              </a:ext>
            </a:extLst>
          </p:cNvPr>
          <p:cNvSpPr>
            <a:spLocks noGrp="1"/>
          </p:cNvSpPr>
          <p:nvPr>
            <p:ph type="title"/>
          </p:nvPr>
        </p:nvSpPr>
        <p:spPr/>
        <p:txBody>
          <a:bodyPr/>
          <a:lstStyle/>
          <a:p>
            <a:endParaRPr lang="da-DK"/>
          </a:p>
        </p:txBody>
      </p:sp>
      <p:sp>
        <p:nvSpPr>
          <p:cNvPr id="7" name="Content Placeholder 6">
            <a:extLst>
              <a:ext uri="{FF2B5EF4-FFF2-40B4-BE49-F238E27FC236}">
                <a16:creationId xmlns:a16="http://schemas.microsoft.com/office/drawing/2014/main" id="{5EE83DA6-1904-4EDA-83F2-48480D9E8B6E}"/>
              </a:ext>
            </a:extLst>
          </p:cNvPr>
          <p:cNvSpPr>
            <a:spLocks noGrp="1"/>
          </p:cNvSpPr>
          <p:nvPr>
            <p:ph idx="1"/>
          </p:nvPr>
        </p:nvSpPr>
        <p:spPr/>
        <p:txBody>
          <a:bodyPr/>
          <a:lstStyle/>
          <a:p>
            <a:endParaRPr lang="da-DK"/>
          </a:p>
        </p:txBody>
      </p:sp>
      <p:pic>
        <p:nvPicPr>
          <p:cNvPr id="8" name="Picture 7">
            <a:extLst>
              <a:ext uri="{FF2B5EF4-FFF2-40B4-BE49-F238E27FC236}">
                <a16:creationId xmlns:a16="http://schemas.microsoft.com/office/drawing/2014/main" id="{942C72CF-01F7-4BA8-A08C-409DE2CF279E}"/>
              </a:ext>
            </a:extLst>
          </p:cNvPr>
          <p:cNvPicPr>
            <a:picLocks noChangeAspect="1"/>
          </p:cNvPicPr>
          <p:nvPr/>
        </p:nvPicPr>
        <p:blipFill>
          <a:blip r:embed="rId3"/>
          <a:stretch>
            <a:fillRect/>
          </a:stretch>
        </p:blipFill>
        <p:spPr>
          <a:xfrm>
            <a:off x="1533525" y="823912"/>
            <a:ext cx="6076950" cy="5210175"/>
          </a:xfrm>
          <a:prstGeom prst="rect">
            <a:avLst/>
          </a:prstGeom>
        </p:spPr>
      </p:pic>
    </p:spTree>
    <p:extLst>
      <p:ext uri="{BB962C8B-B14F-4D97-AF65-F5344CB8AC3E}">
        <p14:creationId xmlns:p14="http://schemas.microsoft.com/office/powerpoint/2010/main" val="36131723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68C82-96ED-47A7-8C90-8CE0DAA96FC3}"/>
              </a:ext>
            </a:extLst>
          </p:cNvPr>
          <p:cNvSpPr>
            <a:spLocks noGrp="1"/>
          </p:cNvSpPr>
          <p:nvPr>
            <p:ph type="title"/>
          </p:nvPr>
        </p:nvSpPr>
        <p:spPr/>
        <p:txBody>
          <a:bodyPr/>
          <a:lstStyle/>
          <a:p>
            <a:endParaRPr lang="da-DK"/>
          </a:p>
        </p:txBody>
      </p:sp>
      <p:sp>
        <p:nvSpPr>
          <p:cNvPr id="3" name="Content Placeholder 2">
            <a:extLst>
              <a:ext uri="{FF2B5EF4-FFF2-40B4-BE49-F238E27FC236}">
                <a16:creationId xmlns:a16="http://schemas.microsoft.com/office/drawing/2014/main" id="{6CC9D8B4-276E-42B6-A95B-424860872634}"/>
              </a:ext>
            </a:extLst>
          </p:cNvPr>
          <p:cNvSpPr>
            <a:spLocks noGrp="1"/>
          </p:cNvSpPr>
          <p:nvPr>
            <p:ph idx="1"/>
          </p:nvPr>
        </p:nvSpPr>
        <p:spPr/>
        <p:txBody>
          <a:bodyPr/>
          <a:lstStyle/>
          <a:p>
            <a:endParaRPr lang="da-DK"/>
          </a:p>
        </p:txBody>
      </p:sp>
      <p:pic>
        <p:nvPicPr>
          <p:cNvPr id="5" name="Picture 4">
            <a:extLst>
              <a:ext uri="{FF2B5EF4-FFF2-40B4-BE49-F238E27FC236}">
                <a16:creationId xmlns:a16="http://schemas.microsoft.com/office/drawing/2014/main" id="{966D256A-0080-4C4C-9F2B-218825D41214}"/>
              </a:ext>
            </a:extLst>
          </p:cNvPr>
          <p:cNvPicPr>
            <a:picLocks noChangeAspect="1"/>
          </p:cNvPicPr>
          <p:nvPr/>
        </p:nvPicPr>
        <p:blipFill>
          <a:blip r:embed="rId3"/>
          <a:stretch>
            <a:fillRect/>
          </a:stretch>
        </p:blipFill>
        <p:spPr>
          <a:xfrm>
            <a:off x="823933" y="260649"/>
            <a:ext cx="7862868" cy="6646712"/>
          </a:xfrm>
          <a:prstGeom prst="rect">
            <a:avLst/>
          </a:prstGeom>
        </p:spPr>
      </p:pic>
    </p:spTree>
    <p:extLst>
      <p:ext uri="{BB962C8B-B14F-4D97-AF65-F5344CB8AC3E}">
        <p14:creationId xmlns:p14="http://schemas.microsoft.com/office/powerpoint/2010/main" val="6559175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F6563-95C8-468C-A9F9-DD7DBD7CC61E}"/>
              </a:ext>
            </a:extLst>
          </p:cNvPr>
          <p:cNvSpPr>
            <a:spLocks noGrp="1"/>
          </p:cNvSpPr>
          <p:nvPr>
            <p:ph type="title"/>
          </p:nvPr>
        </p:nvSpPr>
        <p:spPr/>
        <p:txBody>
          <a:bodyPr/>
          <a:lstStyle/>
          <a:p>
            <a:endParaRPr lang="da-DK"/>
          </a:p>
        </p:txBody>
      </p:sp>
      <p:sp>
        <p:nvSpPr>
          <p:cNvPr id="3" name="Content Placeholder 2">
            <a:extLst>
              <a:ext uri="{FF2B5EF4-FFF2-40B4-BE49-F238E27FC236}">
                <a16:creationId xmlns:a16="http://schemas.microsoft.com/office/drawing/2014/main" id="{102DC2F7-289D-4562-A35E-7A721EEFFE34}"/>
              </a:ext>
            </a:extLst>
          </p:cNvPr>
          <p:cNvSpPr>
            <a:spLocks noGrp="1"/>
          </p:cNvSpPr>
          <p:nvPr>
            <p:ph idx="1"/>
          </p:nvPr>
        </p:nvSpPr>
        <p:spPr/>
        <p:txBody>
          <a:bodyPr/>
          <a:lstStyle/>
          <a:p>
            <a:endParaRPr lang="da-DK"/>
          </a:p>
        </p:txBody>
      </p:sp>
      <p:pic>
        <p:nvPicPr>
          <p:cNvPr id="5" name="Picture 4">
            <a:extLst>
              <a:ext uri="{FF2B5EF4-FFF2-40B4-BE49-F238E27FC236}">
                <a16:creationId xmlns:a16="http://schemas.microsoft.com/office/drawing/2014/main" id="{6A8B4005-5ACB-48E4-9C94-4B0771B4A871}"/>
              </a:ext>
            </a:extLst>
          </p:cNvPr>
          <p:cNvPicPr>
            <a:picLocks noChangeAspect="1"/>
          </p:cNvPicPr>
          <p:nvPr/>
        </p:nvPicPr>
        <p:blipFill>
          <a:blip r:embed="rId3"/>
          <a:stretch>
            <a:fillRect/>
          </a:stretch>
        </p:blipFill>
        <p:spPr>
          <a:xfrm>
            <a:off x="899592" y="308021"/>
            <a:ext cx="7485291" cy="6361339"/>
          </a:xfrm>
          <a:prstGeom prst="rect">
            <a:avLst/>
          </a:prstGeom>
        </p:spPr>
      </p:pic>
    </p:spTree>
    <p:extLst>
      <p:ext uri="{BB962C8B-B14F-4D97-AF65-F5344CB8AC3E}">
        <p14:creationId xmlns:p14="http://schemas.microsoft.com/office/powerpoint/2010/main" val="4489496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D3F44-67CE-4439-B571-B4B917353DFD}"/>
              </a:ext>
            </a:extLst>
          </p:cNvPr>
          <p:cNvSpPr>
            <a:spLocks noGrp="1"/>
          </p:cNvSpPr>
          <p:nvPr>
            <p:ph type="title"/>
          </p:nvPr>
        </p:nvSpPr>
        <p:spPr/>
        <p:txBody>
          <a:bodyPr/>
          <a:lstStyle/>
          <a:p>
            <a:endParaRPr lang="da-DK"/>
          </a:p>
        </p:txBody>
      </p:sp>
      <p:sp>
        <p:nvSpPr>
          <p:cNvPr id="3" name="Content Placeholder 2">
            <a:extLst>
              <a:ext uri="{FF2B5EF4-FFF2-40B4-BE49-F238E27FC236}">
                <a16:creationId xmlns:a16="http://schemas.microsoft.com/office/drawing/2014/main" id="{0935597F-13B0-449E-A12A-33B33D7CCFA9}"/>
              </a:ext>
            </a:extLst>
          </p:cNvPr>
          <p:cNvSpPr>
            <a:spLocks noGrp="1"/>
          </p:cNvSpPr>
          <p:nvPr>
            <p:ph idx="1"/>
          </p:nvPr>
        </p:nvSpPr>
        <p:spPr/>
        <p:txBody>
          <a:bodyPr/>
          <a:lstStyle/>
          <a:p>
            <a:endParaRPr lang="da-DK"/>
          </a:p>
        </p:txBody>
      </p:sp>
      <p:pic>
        <p:nvPicPr>
          <p:cNvPr id="4" name="Picture 3">
            <a:extLst>
              <a:ext uri="{FF2B5EF4-FFF2-40B4-BE49-F238E27FC236}">
                <a16:creationId xmlns:a16="http://schemas.microsoft.com/office/drawing/2014/main" id="{D8A15E00-9396-42C5-B7ED-B13F8207C6A0}"/>
              </a:ext>
            </a:extLst>
          </p:cNvPr>
          <p:cNvPicPr>
            <a:picLocks noChangeAspect="1"/>
          </p:cNvPicPr>
          <p:nvPr/>
        </p:nvPicPr>
        <p:blipFill>
          <a:blip r:embed="rId3"/>
          <a:stretch>
            <a:fillRect/>
          </a:stretch>
        </p:blipFill>
        <p:spPr>
          <a:xfrm>
            <a:off x="323528" y="754768"/>
            <a:ext cx="4248472" cy="5834026"/>
          </a:xfrm>
          <a:prstGeom prst="rect">
            <a:avLst/>
          </a:prstGeom>
        </p:spPr>
      </p:pic>
      <p:pic>
        <p:nvPicPr>
          <p:cNvPr id="5" name="Picture 4">
            <a:extLst>
              <a:ext uri="{FF2B5EF4-FFF2-40B4-BE49-F238E27FC236}">
                <a16:creationId xmlns:a16="http://schemas.microsoft.com/office/drawing/2014/main" id="{609486BB-D3B7-45CD-8357-5DB2A1F4DD84}"/>
              </a:ext>
            </a:extLst>
          </p:cNvPr>
          <p:cNvPicPr>
            <a:picLocks noChangeAspect="1"/>
          </p:cNvPicPr>
          <p:nvPr/>
        </p:nvPicPr>
        <p:blipFill>
          <a:blip r:embed="rId4"/>
          <a:stretch>
            <a:fillRect/>
          </a:stretch>
        </p:blipFill>
        <p:spPr>
          <a:xfrm>
            <a:off x="4802700" y="855196"/>
            <a:ext cx="4097686" cy="5720665"/>
          </a:xfrm>
          <a:prstGeom prst="rect">
            <a:avLst/>
          </a:prstGeom>
        </p:spPr>
      </p:pic>
    </p:spTree>
    <p:extLst>
      <p:ext uri="{BB962C8B-B14F-4D97-AF65-F5344CB8AC3E}">
        <p14:creationId xmlns:p14="http://schemas.microsoft.com/office/powerpoint/2010/main" val="198270060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5D9EB-6CB0-4917-8420-0FCDC69F3AED}"/>
              </a:ext>
            </a:extLst>
          </p:cNvPr>
          <p:cNvSpPr>
            <a:spLocks noGrp="1"/>
          </p:cNvSpPr>
          <p:nvPr>
            <p:ph type="title"/>
          </p:nvPr>
        </p:nvSpPr>
        <p:spPr/>
        <p:txBody>
          <a:bodyPr/>
          <a:lstStyle/>
          <a:p>
            <a:endParaRPr lang="da-DK"/>
          </a:p>
        </p:txBody>
      </p:sp>
      <p:sp>
        <p:nvSpPr>
          <p:cNvPr id="3" name="Content Placeholder 2">
            <a:extLst>
              <a:ext uri="{FF2B5EF4-FFF2-40B4-BE49-F238E27FC236}">
                <a16:creationId xmlns:a16="http://schemas.microsoft.com/office/drawing/2014/main" id="{17C64C26-D667-4266-B339-4B22ADE80367}"/>
              </a:ext>
            </a:extLst>
          </p:cNvPr>
          <p:cNvSpPr>
            <a:spLocks noGrp="1"/>
          </p:cNvSpPr>
          <p:nvPr>
            <p:ph idx="1"/>
          </p:nvPr>
        </p:nvSpPr>
        <p:spPr/>
        <p:txBody>
          <a:bodyPr/>
          <a:lstStyle/>
          <a:p>
            <a:endParaRPr lang="da-DK"/>
          </a:p>
        </p:txBody>
      </p:sp>
      <p:pic>
        <p:nvPicPr>
          <p:cNvPr id="4" name="Picture 3">
            <a:extLst>
              <a:ext uri="{FF2B5EF4-FFF2-40B4-BE49-F238E27FC236}">
                <a16:creationId xmlns:a16="http://schemas.microsoft.com/office/drawing/2014/main" id="{DEB3D505-7506-43D9-B1D6-83C4EE961429}"/>
              </a:ext>
            </a:extLst>
          </p:cNvPr>
          <p:cNvPicPr>
            <a:picLocks noChangeAspect="1"/>
          </p:cNvPicPr>
          <p:nvPr/>
        </p:nvPicPr>
        <p:blipFill>
          <a:blip r:embed="rId3"/>
          <a:stretch>
            <a:fillRect/>
          </a:stretch>
        </p:blipFill>
        <p:spPr>
          <a:xfrm>
            <a:off x="-3583" y="1414354"/>
            <a:ext cx="9147583" cy="4030869"/>
          </a:xfrm>
          <a:prstGeom prst="rect">
            <a:avLst/>
          </a:prstGeom>
        </p:spPr>
      </p:pic>
    </p:spTree>
    <p:extLst>
      <p:ext uri="{BB962C8B-B14F-4D97-AF65-F5344CB8AC3E}">
        <p14:creationId xmlns:p14="http://schemas.microsoft.com/office/powerpoint/2010/main" val="30456581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64071-ED86-476C-9122-01F6948C2EF2}"/>
              </a:ext>
            </a:extLst>
          </p:cNvPr>
          <p:cNvSpPr>
            <a:spLocks noGrp="1"/>
          </p:cNvSpPr>
          <p:nvPr>
            <p:ph type="title"/>
          </p:nvPr>
        </p:nvSpPr>
        <p:spPr/>
        <p:txBody>
          <a:bodyPr/>
          <a:lstStyle/>
          <a:p>
            <a:endParaRPr lang="da-DK"/>
          </a:p>
        </p:txBody>
      </p:sp>
      <p:sp>
        <p:nvSpPr>
          <p:cNvPr id="3" name="Content Placeholder 2">
            <a:extLst>
              <a:ext uri="{FF2B5EF4-FFF2-40B4-BE49-F238E27FC236}">
                <a16:creationId xmlns:a16="http://schemas.microsoft.com/office/drawing/2014/main" id="{54A05771-0884-4612-BDFC-26E0EA39FD19}"/>
              </a:ext>
            </a:extLst>
          </p:cNvPr>
          <p:cNvSpPr>
            <a:spLocks noGrp="1"/>
          </p:cNvSpPr>
          <p:nvPr>
            <p:ph idx="1"/>
          </p:nvPr>
        </p:nvSpPr>
        <p:spPr/>
        <p:txBody>
          <a:bodyPr/>
          <a:lstStyle/>
          <a:p>
            <a:endParaRPr lang="da-DK"/>
          </a:p>
        </p:txBody>
      </p:sp>
      <p:pic>
        <p:nvPicPr>
          <p:cNvPr id="4" name="Picture 3">
            <a:extLst>
              <a:ext uri="{FF2B5EF4-FFF2-40B4-BE49-F238E27FC236}">
                <a16:creationId xmlns:a16="http://schemas.microsoft.com/office/drawing/2014/main" id="{12E0E1ED-60BD-4FB1-B031-DD59E195305B}"/>
              </a:ext>
            </a:extLst>
          </p:cNvPr>
          <p:cNvPicPr>
            <a:picLocks noChangeAspect="1"/>
          </p:cNvPicPr>
          <p:nvPr/>
        </p:nvPicPr>
        <p:blipFill>
          <a:blip r:embed="rId3"/>
          <a:stretch>
            <a:fillRect/>
          </a:stretch>
        </p:blipFill>
        <p:spPr>
          <a:xfrm>
            <a:off x="0" y="408406"/>
            <a:ext cx="9144000" cy="6041188"/>
          </a:xfrm>
          <a:prstGeom prst="rect">
            <a:avLst/>
          </a:prstGeom>
        </p:spPr>
      </p:pic>
    </p:spTree>
    <p:extLst>
      <p:ext uri="{BB962C8B-B14F-4D97-AF65-F5344CB8AC3E}">
        <p14:creationId xmlns:p14="http://schemas.microsoft.com/office/powerpoint/2010/main" val="42397539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C7362-4BE9-4A1C-BC00-B0809410EFBE}"/>
              </a:ext>
            </a:extLst>
          </p:cNvPr>
          <p:cNvSpPr>
            <a:spLocks noGrp="1"/>
          </p:cNvSpPr>
          <p:nvPr>
            <p:ph type="title"/>
          </p:nvPr>
        </p:nvSpPr>
        <p:spPr>
          <a:xfrm>
            <a:off x="457200" y="500062"/>
            <a:ext cx="8229600" cy="1143000"/>
          </a:xfrm>
        </p:spPr>
        <p:txBody>
          <a:bodyPr/>
          <a:lstStyle/>
          <a:p>
            <a:r>
              <a:rPr lang="da-DK" dirty="0"/>
              <a:t>Hvem gør noget??</a:t>
            </a:r>
          </a:p>
        </p:txBody>
      </p:sp>
      <p:pic>
        <p:nvPicPr>
          <p:cNvPr id="4" name="Content Placeholder 3">
            <a:extLst>
              <a:ext uri="{FF2B5EF4-FFF2-40B4-BE49-F238E27FC236}">
                <a16:creationId xmlns:a16="http://schemas.microsoft.com/office/drawing/2014/main" id="{B8BBAECE-E34E-435F-9949-444526598A1E}"/>
              </a:ext>
            </a:extLst>
          </p:cNvPr>
          <p:cNvPicPr>
            <a:picLocks noGrp="1" noChangeAspect="1"/>
          </p:cNvPicPr>
          <p:nvPr>
            <p:ph idx="1"/>
          </p:nvPr>
        </p:nvPicPr>
        <p:blipFill>
          <a:blip r:embed="rId3"/>
          <a:stretch>
            <a:fillRect/>
          </a:stretch>
        </p:blipFill>
        <p:spPr>
          <a:xfrm>
            <a:off x="432583" y="1340768"/>
            <a:ext cx="4046519" cy="3024807"/>
          </a:xfrm>
          <a:prstGeom prst="rect">
            <a:avLst/>
          </a:prstGeom>
        </p:spPr>
      </p:pic>
      <p:pic>
        <p:nvPicPr>
          <p:cNvPr id="5" name="Picture 4">
            <a:extLst>
              <a:ext uri="{FF2B5EF4-FFF2-40B4-BE49-F238E27FC236}">
                <a16:creationId xmlns:a16="http://schemas.microsoft.com/office/drawing/2014/main" id="{633D7998-3B74-478E-A307-641EF264A18C}"/>
              </a:ext>
            </a:extLst>
          </p:cNvPr>
          <p:cNvPicPr>
            <a:picLocks noChangeAspect="1"/>
          </p:cNvPicPr>
          <p:nvPr/>
        </p:nvPicPr>
        <p:blipFill>
          <a:blip r:embed="rId4"/>
          <a:stretch>
            <a:fillRect/>
          </a:stretch>
        </p:blipFill>
        <p:spPr>
          <a:xfrm>
            <a:off x="4259965" y="4149080"/>
            <a:ext cx="4715239" cy="2448297"/>
          </a:xfrm>
          <a:prstGeom prst="rect">
            <a:avLst/>
          </a:prstGeom>
        </p:spPr>
      </p:pic>
      <p:sp>
        <p:nvSpPr>
          <p:cNvPr id="3" name="TextBox 2">
            <a:extLst>
              <a:ext uri="{FF2B5EF4-FFF2-40B4-BE49-F238E27FC236}">
                <a16:creationId xmlns:a16="http://schemas.microsoft.com/office/drawing/2014/main" id="{4A6A90FC-F84E-4658-AC3F-4768F5401B9A}"/>
              </a:ext>
            </a:extLst>
          </p:cNvPr>
          <p:cNvSpPr txBox="1"/>
          <p:nvPr/>
        </p:nvSpPr>
        <p:spPr>
          <a:xfrm>
            <a:off x="4593704" y="1480428"/>
            <a:ext cx="3672408" cy="584775"/>
          </a:xfrm>
          <a:prstGeom prst="rect">
            <a:avLst/>
          </a:prstGeom>
          <a:noFill/>
        </p:spPr>
        <p:txBody>
          <a:bodyPr wrap="square" rtlCol="0">
            <a:spAutoFit/>
          </a:bodyPr>
          <a:lstStyle/>
          <a:p>
            <a:r>
              <a:rPr lang="da-DK" sz="3200" dirty="0"/>
              <a:t>Er det dem hér?</a:t>
            </a:r>
          </a:p>
        </p:txBody>
      </p:sp>
      <p:sp>
        <p:nvSpPr>
          <p:cNvPr id="6" name="TextBox 5">
            <a:extLst>
              <a:ext uri="{FF2B5EF4-FFF2-40B4-BE49-F238E27FC236}">
                <a16:creationId xmlns:a16="http://schemas.microsoft.com/office/drawing/2014/main" id="{58BA4D4E-3135-4F99-A62C-1F7F1788816B}"/>
              </a:ext>
            </a:extLst>
          </p:cNvPr>
          <p:cNvSpPr txBox="1"/>
          <p:nvPr/>
        </p:nvSpPr>
        <p:spPr>
          <a:xfrm>
            <a:off x="741505" y="5877059"/>
            <a:ext cx="4046519" cy="584775"/>
          </a:xfrm>
          <a:prstGeom prst="rect">
            <a:avLst/>
          </a:prstGeom>
          <a:noFill/>
        </p:spPr>
        <p:txBody>
          <a:bodyPr wrap="square" rtlCol="0">
            <a:spAutoFit/>
          </a:bodyPr>
          <a:lstStyle/>
          <a:p>
            <a:r>
              <a:rPr lang="da-DK" sz="3200" dirty="0"/>
              <a:t>Eller dem hér?</a:t>
            </a:r>
          </a:p>
        </p:txBody>
      </p:sp>
    </p:spTree>
    <p:extLst>
      <p:ext uri="{BB962C8B-B14F-4D97-AF65-F5344CB8AC3E}">
        <p14:creationId xmlns:p14="http://schemas.microsoft.com/office/powerpoint/2010/main" val="530281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6457B-3B4F-40AA-8B03-B966E0445311}"/>
              </a:ext>
            </a:extLst>
          </p:cNvPr>
          <p:cNvSpPr>
            <a:spLocks noGrp="1"/>
          </p:cNvSpPr>
          <p:nvPr>
            <p:ph type="title"/>
          </p:nvPr>
        </p:nvSpPr>
        <p:spPr/>
        <p:txBody>
          <a:bodyPr/>
          <a:lstStyle/>
          <a:p>
            <a:endParaRPr lang="da-DK"/>
          </a:p>
        </p:txBody>
      </p:sp>
      <p:sp>
        <p:nvSpPr>
          <p:cNvPr id="3" name="Content Placeholder 2">
            <a:extLst>
              <a:ext uri="{FF2B5EF4-FFF2-40B4-BE49-F238E27FC236}">
                <a16:creationId xmlns:a16="http://schemas.microsoft.com/office/drawing/2014/main" id="{96298B04-9C8F-4E51-AB89-9B4407253CBB}"/>
              </a:ext>
            </a:extLst>
          </p:cNvPr>
          <p:cNvSpPr>
            <a:spLocks noGrp="1"/>
          </p:cNvSpPr>
          <p:nvPr>
            <p:ph idx="1"/>
          </p:nvPr>
        </p:nvSpPr>
        <p:spPr/>
        <p:txBody>
          <a:bodyPr/>
          <a:lstStyle/>
          <a:p>
            <a:endParaRPr lang="da-DK"/>
          </a:p>
        </p:txBody>
      </p:sp>
      <p:pic>
        <p:nvPicPr>
          <p:cNvPr id="4" name="Picture 3">
            <a:extLst>
              <a:ext uri="{FF2B5EF4-FFF2-40B4-BE49-F238E27FC236}">
                <a16:creationId xmlns:a16="http://schemas.microsoft.com/office/drawing/2014/main" id="{8B42EF13-F12F-466A-A4C9-AB7BC0DFBF9A}"/>
              </a:ext>
            </a:extLst>
          </p:cNvPr>
          <p:cNvPicPr>
            <a:picLocks noChangeAspect="1"/>
          </p:cNvPicPr>
          <p:nvPr/>
        </p:nvPicPr>
        <p:blipFill>
          <a:blip r:embed="rId3"/>
          <a:stretch>
            <a:fillRect/>
          </a:stretch>
        </p:blipFill>
        <p:spPr>
          <a:xfrm>
            <a:off x="0" y="2266567"/>
            <a:ext cx="9144000" cy="2324866"/>
          </a:xfrm>
          <a:prstGeom prst="rect">
            <a:avLst/>
          </a:prstGeom>
        </p:spPr>
      </p:pic>
    </p:spTree>
    <p:extLst>
      <p:ext uri="{BB962C8B-B14F-4D97-AF65-F5344CB8AC3E}">
        <p14:creationId xmlns:p14="http://schemas.microsoft.com/office/powerpoint/2010/main" val="5245504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38E65-61B1-4DBD-8C49-56017D3D2F5B}"/>
              </a:ext>
            </a:extLst>
          </p:cNvPr>
          <p:cNvSpPr>
            <a:spLocks noGrp="1"/>
          </p:cNvSpPr>
          <p:nvPr>
            <p:ph type="title"/>
          </p:nvPr>
        </p:nvSpPr>
        <p:spPr/>
        <p:txBody>
          <a:bodyPr/>
          <a:lstStyle/>
          <a:p>
            <a:endParaRPr lang="da-DK"/>
          </a:p>
        </p:txBody>
      </p:sp>
      <p:sp>
        <p:nvSpPr>
          <p:cNvPr id="3" name="Content Placeholder 2">
            <a:extLst>
              <a:ext uri="{FF2B5EF4-FFF2-40B4-BE49-F238E27FC236}">
                <a16:creationId xmlns:a16="http://schemas.microsoft.com/office/drawing/2014/main" id="{2A0E3A44-6D6A-4CE1-935F-2995D0F52BDA}"/>
              </a:ext>
            </a:extLst>
          </p:cNvPr>
          <p:cNvSpPr>
            <a:spLocks noGrp="1"/>
          </p:cNvSpPr>
          <p:nvPr>
            <p:ph idx="1"/>
          </p:nvPr>
        </p:nvSpPr>
        <p:spPr/>
        <p:txBody>
          <a:bodyPr/>
          <a:lstStyle/>
          <a:p>
            <a:endParaRPr lang="da-DK"/>
          </a:p>
        </p:txBody>
      </p:sp>
      <p:pic>
        <p:nvPicPr>
          <p:cNvPr id="4" name="Picture 3">
            <a:extLst>
              <a:ext uri="{FF2B5EF4-FFF2-40B4-BE49-F238E27FC236}">
                <a16:creationId xmlns:a16="http://schemas.microsoft.com/office/drawing/2014/main" id="{A04EC84A-29CB-4E97-9E87-37A16147660A}"/>
              </a:ext>
            </a:extLst>
          </p:cNvPr>
          <p:cNvPicPr>
            <a:picLocks noChangeAspect="1"/>
          </p:cNvPicPr>
          <p:nvPr/>
        </p:nvPicPr>
        <p:blipFill>
          <a:blip r:embed="rId3"/>
          <a:stretch>
            <a:fillRect/>
          </a:stretch>
        </p:blipFill>
        <p:spPr>
          <a:xfrm>
            <a:off x="161764" y="3140968"/>
            <a:ext cx="8820472" cy="3372331"/>
          </a:xfrm>
          <a:prstGeom prst="rect">
            <a:avLst/>
          </a:prstGeom>
        </p:spPr>
      </p:pic>
    </p:spTree>
    <p:extLst>
      <p:ext uri="{BB962C8B-B14F-4D97-AF65-F5344CB8AC3E}">
        <p14:creationId xmlns:p14="http://schemas.microsoft.com/office/powerpoint/2010/main" val="40082780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54CA6-08F8-4403-980A-C6F85084F320}"/>
              </a:ext>
            </a:extLst>
          </p:cNvPr>
          <p:cNvSpPr>
            <a:spLocks noGrp="1"/>
          </p:cNvSpPr>
          <p:nvPr>
            <p:ph type="title"/>
          </p:nvPr>
        </p:nvSpPr>
        <p:spPr>
          <a:xfrm>
            <a:off x="323528" y="188640"/>
            <a:ext cx="8229600" cy="1143000"/>
          </a:xfrm>
        </p:spPr>
        <p:txBody>
          <a:bodyPr/>
          <a:lstStyle/>
          <a:p>
            <a:r>
              <a:rPr lang="da-DK" dirty="0"/>
              <a:t>Så prøver vi at ændre oliekedlen</a:t>
            </a:r>
          </a:p>
        </p:txBody>
      </p:sp>
      <p:pic>
        <p:nvPicPr>
          <p:cNvPr id="4" name="Content Placeholder 3">
            <a:extLst>
              <a:ext uri="{FF2B5EF4-FFF2-40B4-BE49-F238E27FC236}">
                <a16:creationId xmlns:a16="http://schemas.microsoft.com/office/drawing/2014/main" id="{96889A6C-FE77-482D-9E65-71DB0180BD71}"/>
              </a:ext>
            </a:extLst>
          </p:cNvPr>
          <p:cNvPicPr>
            <a:picLocks noGrp="1" noChangeAspect="1"/>
          </p:cNvPicPr>
          <p:nvPr>
            <p:ph idx="1"/>
          </p:nvPr>
        </p:nvPicPr>
        <p:blipFill>
          <a:blip r:embed="rId3"/>
          <a:stretch>
            <a:fillRect/>
          </a:stretch>
        </p:blipFill>
        <p:spPr>
          <a:xfrm>
            <a:off x="1367536" y="1331639"/>
            <a:ext cx="6228800" cy="5493191"/>
          </a:xfrm>
          <a:prstGeom prst="rect">
            <a:avLst/>
          </a:prstGeom>
        </p:spPr>
      </p:pic>
    </p:spTree>
    <p:extLst>
      <p:ext uri="{BB962C8B-B14F-4D97-AF65-F5344CB8AC3E}">
        <p14:creationId xmlns:p14="http://schemas.microsoft.com/office/powerpoint/2010/main" val="19311296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32074-697D-44A5-9E95-C6F4DEA4DCEE}"/>
              </a:ext>
            </a:extLst>
          </p:cNvPr>
          <p:cNvSpPr>
            <a:spLocks noGrp="1"/>
          </p:cNvSpPr>
          <p:nvPr>
            <p:ph type="title"/>
          </p:nvPr>
        </p:nvSpPr>
        <p:spPr/>
        <p:txBody>
          <a:bodyPr/>
          <a:lstStyle/>
          <a:p>
            <a:endParaRPr lang="da-DK"/>
          </a:p>
        </p:txBody>
      </p:sp>
      <p:pic>
        <p:nvPicPr>
          <p:cNvPr id="5" name="Content Placeholder 4">
            <a:extLst>
              <a:ext uri="{FF2B5EF4-FFF2-40B4-BE49-F238E27FC236}">
                <a16:creationId xmlns:a16="http://schemas.microsoft.com/office/drawing/2014/main" id="{4CAA7E29-B3B6-4067-A859-0C0DA019770F}"/>
              </a:ext>
            </a:extLst>
          </p:cNvPr>
          <p:cNvPicPr>
            <a:picLocks noGrp="1" noChangeAspect="1"/>
          </p:cNvPicPr>
          <p:nvPr>
            <p:ph idx="1"/>
          </p:nvPr>
        </p:nvPicPr>
        <p:blipFill>
          <a:blip r:embed="rId3"/>
          <a:stretch>
            <a:fillRect/>
          </a:stretch>
        </p:blipFill>
        <p:spPr>
          <a:xfrm>
            <a:off x="267891" y="3305175"/>
            <a:ext cx="8017585" cy="1996033"/>
          </a:xfrm>
          <a:prstGeom prst="rect">
            <a:avLst/>
          </a:prstGeom>
        </p:spPr>
      </p:pic>
      <p:pic>
        <p:nvPicPr>
          <p:cNvPr id="4" name="Picture 3">
            <a:extLst>
              <a:ext uri="{FF2B5EF4-FFF2-40B4-BE49-F238E27FC236}">
                <a16:creationId xmlns:a16="http://schemas.microsoft.com/office/drawing/2014/main" id="{592AA22E-728D-420E-85E7-A635CF91A0ED}"/>
              </a:ext>
            </a:extLst>
          </p:cNvPr>
          <p:cNvPicPr>
            <a:picLocks noChangeAspect="1"/>
          </p:cNvPicPr>
          <p:nvPr/>
        </p:nvPicPr>
        <p:blipFill>
          <a:blip r:embed="rId4"/>
          <a:stretch>
            <a:fillRect/>
          </a:stretch>
        </p:blipFill>
        <p:spPr>
          <a:xfrm>
            <a:off x="457200" y="980728"/>
            <a:ext cx="8349534" cy="2306812"/>
          </a:xfrm>
          <a:prstGeom prst="rect">
            <a:avLst/>
          </a:prstGeom>
        </p:spPr>
      </p:pic>
    </p:spTree>
    <p:extLst>
      <p:ext uri="{BB962C8B-B14F-4D97-AF65-F5344CB8AC3E}">
        <p14:creationId xmlns:p14="http://schemas.microsoft.com/office/powerpoint/2010/main" val="51244496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Lidt om U-værdi – findes også i BR-18-præsentation</a:t>
            </a:r>
          </a:p>
        </p:txBody>
      </p:sp>
      <p:sp>
        <p:nvSpPr>
          <p:cNvPr id="3" name="Pladsholder til indhold 2"/>
          <p:cNvSpPr>
            <a:spLocks noGrp="1"/>
          </p:cNvSpPr>
          <p:nvPr>
            <p:ph idx="1"/>
          </p:nvPr>
        </p:nvSpPr>
        <p:spPr/>
        <p:txBody>
          <a:bodyPr/>
          <a:lstStyle/>
          <a:p>
            <a:endParaRPr lang="da-DK"/>
          </a:p>
        </p:txBody>
      </p:sp>
    </p:spTree>
    <p:extLst>
      <p:ext uri="{BB962C8B-B14F-4D97-AF65-F5344CB8AC3E}">
        <p14:creationId xmlns:p14="http://schemas.microsoft.com/office/powerpoint/2010/main" val="286208141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778098"/>
          </a:xfrm>
        </p:spPr>
        <p:txBody>
          <a:bodyPr/>
          <a:lstStyle/>
          <a:p>
            <a:r>
              <a:rPr lang="da-DK" sz="3600" dirty="0"/>
              <a:t>Varmeisolering- begreber</a:t>
            </a:r>
          </a:p>
        </p:txBody>
      </p:sp>
      <p:sp>
        <p:nvSpPr>
          <p:cNvPr id="3" name="Pladsholder til indhold 2"/>
          <p:cNvSpPr>
            <a:spLocks noGrp="1"/>
          </p:cNvSpPr>
          <p:nvPr>
            <p:ph idx="1"/>
          </p:nvPr>
        </p:nvSpPr>
        <p:spPr>
          <a:xfrm>
            <a:off x="457200" y="1052736"/>
            <a:ext cx="8363272" cy="5256584"/>
          </a:xfrm>
        </p:spPr>
        <p:txBody>
          <a:bodyPr>
            <a:normAutofit/>
          </a:bodyPr>
          <a:lstStyle/>
          <a:p>
            <a:pPr marL="457200" indent="-457200">
              <a:buFont typeface="Arial"/>
              <a:buChar char="•"/>
            </a:pPr>
            <a:r>
              <a:rPr lang="da-DK" sz="2400" dirty="0"/>
              <a:t>Lambda= watt pr. </a:t>
            </a:r>
            <a:r>
              <a:rPr lang="da-DK" sz="2400" b="1" dirty="0"/>
              <a:t>meter</a:t>
            </a:r>
            <a:r>
              <a:rPr lang="da-DK" sz="2400" dirty="0"/>
              <a:t> pr. grad - varmeledningsevne</a:t>
            </a:r>
          </a:p>
          <a:p>
            <a:pPr marL="457200" indent="-457200">
              <a:buFont typeface="Arial"/>
              <a:buChar char="•"/>
            </a:pPr>
            <a:r>
              <a:rPr lang="da-DK" sz="2400" dirty="0"/>
              <a:t>Lambda er egenskab for materialet</a:t>
            </a:r>
          </a:p>
          <a:p>
            <a:pPr marL="457200" indent="-457200">
              <a:buFont typeface="Arial"/>
              <a:buChar char="•"/>
            </a:pPr>
            <a:endParaRPr lang="da-DK" sz="2400" dirty="0"/>
          </a:p>
          <a:p>
            <a:pPr marL="457200" indent="-457200">
              <a:buFont typeface="Arial"/>
              <a:buChar char="•"/>
            </a:pPr>
            <a:endParaRPr lang="da-DK" sz="2400" dirty="0"/>
          </a:p>
          <a:p>
            <a:pPr marL="457200" indent="-457200">
              <a:buFont typeface="Arial"/>
              <a:buChar char="•"/>
            </a:pPr>
            <a:endParaRPr lang="da-DK" sz="2400" dirty="0"/>
          </a:p>
          <a:p>
            <a:pPr marL="457200" indent="-457200">
              <a:buFont typeface="Arial"/>
              <a:buChar char="•"/>
            </a:pPr>
            <a:endParaRPr lang="da-DK" sz="2400" dirty="0"/>
          </a:p>
          <a:p>
            <a:pPr marL="457200" indent="-457200">
              <a:buFont typeface="Arial"/>
              <a:buChar char="•"/>
            </a:pPr>
            <a:r>
              <a:rPr lang="da-DK" sz="2400" dirty="0"/>
              <a:t>U-værdi er egenskab for konstruktionen</a:t>
            </a:r>
          </a:p>
          <a:p>
            <a:pPr marL="457200" indent="-457200">
              <a:buFont typeface="Arial"/>
              <a:buChar char="•"/>
            </a:pPr>
            <a:r>
              <a:rPr lang="da-DK" sz="2400" dirty="0"/>
              <a:t>U-værdi = varmeeffekt, målt i W/</a:t>
            </a:r>
            <a:r>
              <a:rPr lang="da-DK" sz="2400" b="1" dirty="0"/>
              <a:t>m²</a:t>
            </a:r>
            <a:r>
              <a:rPr lang="da-DK" sz="2400" dirty="0"/>
              <a:t> pr. grad, der transmitteres (tabes) til udeklimaet – ved en temperaturforskel mellem den indvendige og udvendige overflade på 1°.</a:t>
            </a:r>
            <a:br>
              <a:rPr lang="da-DK" sz="2400" dirty="0"/>
            </a:br>
            <a:r>
              <a:rPr lang="da-DK" sz="2400" dirty="0"/>
              <a:t>Jo lavere U-værdi, desto lavere varmetab</a:t>
            </a:r>
          </a:p>
          <a:p>
            <a:pPr marL="457200" indent="-457200">
              <a:buFont typeface="Arial"/>
              <a:buChar char="•"/>
            </a:pPr>
            <a:endParaRPr lang="da-DK" sz="2400" dirty="0"/>
          </a:p>
          <a:p>
            <a:pPr marL="457200" indent="-457200">
              <a:buFont typeface="Arial"/>
              <a:buChar char="•"/>
            </a:pPr>
            <a:endParaRPr lang="da-DK" sz="2400" dirty="0"/>
          </a:p>
          <a:p>
            <a:pPr marL="457200" indent="-457200">
              <a:buFont typeface="Arial"/>
              <a:buChar char="•"/>
            </a:pPr>
            <a:endParaRPr lang="da-DK" sz="2400" dirty="0"/>
          </a:p>
        </p:txBody>
      </p:sp>
      <p:pic>
        <p:nvPicPr>
          <p:cNvPr id="5" name="Billede 4"/>
          <p:cNvPicPr>
            <a:picLocks noChangeAspect="1"/>
          </p:cNvPicPr>
          <p:nvPr/>
        </p:nvPicPr>
        <p:blipFill>
          <a:blip r:embed="rId3"/>
          <a:stretch>
            <a:fillRect/>
          </a:stretch>
        </p:blipFill>
        <p:spPr>
          <a:xfrm>
            <a:off x="5716937" y="1830834"/>
            <a:ext cx="3113779" cy="1742182"/>
          </a:xfrm>
          <a:prstGeom prst="rect">
            <a:avLst/>
          </a:prstGeom>
        </p:spPr>
      </p:pic>
    </p:spTree>
    <p:extLst>
      <p:ext uri="{BB962C8B-B14F-4D97-AF65-F5344CB8AC3E}">
        <p14:creationId xmlns:p14="http://schemas.microsoft.com/office/powerpoint/2010/main" val="172633797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Pladsholder til tekst 5"/>
          <p:cNvSpPr>
            <a:spLocks noGrp="1"/>
          </p:cNvSpPr>
          <p:nvPr>
            <p:ph type="body" sz="quarter" idx="11"/>
          </p:nvPr>
        </p:nvSpPr>
        <p:spPr>
          <a:xfrm>
            <a:off x="621408" y="116632"/>
            <a:ext cx="6912768" cy="900100"/>
          </a:xfrm>
        </p:spPr>
        <p:txBody>
          <a:bodyPr/>
          <a:lstStyle/>
          <a:p>
            <a:r>
              <a:rPr lang="da-DK" dirty="0"/>
              <a:t>Beregning af U-værdi</a:t>
            </a:r>
          </a:p>
        </p:txBody>
      </p:sp>
      <p:sp>
        <p:nvSpPr>
          <p:cNvPr id="13" name="Rectangle 3"/>
          <p:cNvSpPr>
            <a:spLocks noGrp="1" noChangeArrowheads="1"/>
          </p:cNvSpPr>
          <p:nvPr>
            <p:ph type="body" sz="quarter" idx="12"/>
          </p:nvPr>
        </p:nvSpPr>
        <p:spPr bwMode="auto">
          <a:xfrm>
            <a:off x="971600" y="1556792"/>
            <a:ext cx="6264275" cy="352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br>
              <a:rPr kumimoji="0" lang="da-DK" sz="1800" b="0" i="0" u="none" strike="noStrike" cap="none" normalizeH="0" baseline="0" dirty="0">
                <a:ln>
                  <a:noFill/>
                </a:ln>
                <a:solidFill>
                  <a:schemeClr val="tx1"/>
                </a:solidFill>
                <a:effectLst/>
                <a:latin typeface="Arial" pitchFamily="34" charset="0"/>
                <a:cs typeface="Arial" pitchFamily="34" charset="0"/>
              </a:rPr>
            </a:br>
            <a:endParaRPr kumimoji="0" lang="da-DK" sz="1800" b="0" i="0" u="none" strike="noStrike" cap="none" normalizeH="0" baseline="0" dirty="0">
              <a:ln>
                <a:noFill/>
              </a:ln>
              <a:solidFill>
                <a:schemeClr val="tx1"/>
              </a:solidFill>
              <a:effectLst/>
              <a:latin typeface="Arial" pitchFamily="34" charset="0"/>
              <a:cs typeface="Arial" pitchFamily="34" charset="0"/>
            </a:endParaRPr>
          </a:p>
        </p:txBody>
      </p:sp>
      <p:pic>
        <p:nvPicPr>
          <p:cNvPr id="1028"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51520" y="812885"/>
            <a:ext cx="8663946" cy="4002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856087" y="5116810"/>
            <a:ext cx="1828800" cy="133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31998" y="5013176"/>
            <a:ext cx="3209646" cy="1403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187053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620688"/>
            <a:ext cx="8229600" cy="1143000"/>
          </a:xfrm>
        </p:spPr>
        <p:txBody>
          <a:bodyPr/>
          <a:lstStyle/>
          <a:p>
            <a:r>
              <a:rPr lang="da-DK" sz="2800" dirty="0"/>
              <a:t>Hvordan beregnes U-værdier og linjetab?</a:t>
            </a:r>
          </a:p>
        </p:txBody>
      </p:sp>
      <p:sp>
        <p:nvSpPr>
          <p:cNvPr id="3" name="Pladsholder til indhold 2"/>
          <p:cNvSpPr>
            <a:spLocks noGrp="1"/>
          </p:cNvSpPr>
          <p:nvPr>
            <p:ph idx="1"/>
          </p:nvPr>
        </p:nvSpPr>
        <p:spPr>
          <a:xfrm>
            <a:off x="467544" y="1844824"/>
            <a:ext cx="8229600" cy="4425355"/>
          </a:xfrm>
        </p:spPr>
        <p:txBody>
          <a:bodyPr/>
          <a:lstStyle/>
          <a:p>
            <a:pPr marL="457200" indent="-457200">
              <a:buFont typeface="Arial"/>
              <a:buChar char="•"/>
            </a:pPr>
            <a:r>
              <a:rPr lang="da-DK" sz="2400" dirty="0"/>
              <a:t>Skal bestemmes efter beregningsreglerne i DS418 – Beregning af bygningers varmetab</a:t>
            </a:r>
          </a:p>
          <a:p>
            <a:pPr marL="457200" indent="-457200">
              <a:buFont typeface="Arial"/>
              <a:buChar char="•"/>
            </a:pPr>
            <a:r>
              <a:rPr lang="da-DK" sz="2400" dirty="0"/>
              <a:t>Ofte oplyser producenterne af isoleringsmaterialer </a:t>
            </a:r>
            <a:br>
              <a:rPr lang="da-DK" sz="2400" dirty="0"/>
            </a:br>
            <a:r>
              <a:rPr lang="da-DK" sz="2400" dirty="0"/>
              <a:t>U-værdier for typiske konstruktioner</a:t>
            </a:r>
          </a:p>
          <a:p>
            <a:pPr marL="457200" indent="-457200">
              <a:buFont typeface="Arial"/>
              <a:buChar char="•"/>
            </a:pPr>
            <a:r>
              <a:rPr lang="da-DK" sz="2400" dirty="0"/>
              <a:t>Simpel beregning, men mange beregningsregler skal kendes</a:t>
            </a:r>
          </a:p>
          <a:p>
            <a:pPr marL="457200" indent="-457200">
              <a:buFont typeface="Arial"/>
              <a:buChar char="•"/>
            </a:pPr>
            <a:r>
              <a:rPr lang="da-DK" sz="2400" dirty="0"/>
              <a:t>Beregning kan fx foretages med Excel</a:t>
            </a:r>
          </a:p>
          <a:p>
            <a:pPr marL="457200" indent="-457200">
              <a:buFont typeface="Arial"/>
              <a:buChar char="•"/>
            </a:pPr>
            <a:r>
              <a:rPr lang="da-DK" sz="2400" dirty="0"/>
              <a:t>Ofte vil en rådgiver eller bygningskonstruktør lave beregningen af en U-værdi</a:t>
            </a:r>
          </a:p>
          <a:p>
            <a:pPr marL="457200" indent="-457200">
              <a:buFont typeface="Arial"/>
              <a:buChar char="•"/>
            </a:pPr>
            <a:endParaRPr lang="da-DK" sz="2200" dirty="0"/>
          </a:p>
          <a:p>
            <a:pPr marL="457200" indent="-457200">
              <a:buFont typeface="Arial"/>
              <a:buChar char="•"/>
            </a:pPr>
            <a:endParaRPr lang="da-DK" sz="2200" dirty="0"/>
          </a:p>
        </p:txBody>
      </p:sp>
      <p:sp>
        <p:nvSpPr>
          <p:cNvPr id="8" name="Tekstfelt 7"/>
          <p:cNvSpPr txBox="1"/>
          <p:nvPr/>
        </p:nvSpPr>
        <p:spPr>
          <a:xfrm>
            <a:off x="1060968" y="306509"/>
            <a:ext cx="1480302" cy="261610"/>
          </a:xfrm>
          <a:prstGeom prst="rect">
            <a:avLst/>
          </a:prstGeom>
          <a:noFill/>
        </p:spPr>
        <p:txBody>
          <a:bodyPr wrap="square" rtlCol="0">
            <a:spAutoFit/>
          </a:bodyPr>
          <a:lstStyle/>
          <a:p>
            <a:r>
              <a:rPr lang="da-DK" sz="1100" dirty="0">
                <a:solidFill>
                  <a:srgbClr val="59B7DE"/>
                </a:solidFill>
                <a:latin typeface="Trebuchet MS" panose="020B0603020202020204" pitchFamily="34" charset="0"/>
              </a:rPr>
              <a:t>Nybyggeri</a:t>
            </a:r>
          </a:p>
        </p:txBody>
      </p:sp>
      <p:pic>
        <p:nvPicPr>
          <p:cNvPr id="6" name="Billed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9552" y="191603"/>
            <a:ext cx="428826" cy="385322"/>
          </a:xfrm>
          <a:prstGeom prst="rect">
            <a:avLst/>
          </a:prstGeom>
        </p:spPr>
      </p:pic>
    </p:spTree>
    <p:extLst>
      <p:ext uri="{BB962C8B-B14F-4D97-AF65-F5344CB8AC3E}">
        <p14:creationId xmlns:p14="http://schemas.microsoft.com/office/powerpoint/2010/main" val="329474650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Yderligere materialer om klimaskærm</a:t>
            </a:r>
          </a:p>
        </p:txBody>
      </p:sp>
      <p:sp>
        <p:nvSpPr>
          <p:cNvPr id="3" name="Pladsholder til indhold 2"/>
          <p:cNvSpPr>
            <a:spLocks noGrp="1"/>
          </p:cNvSpPr>
          <p:nvPr>
            <p:ph idx="1"/>
          </p:nvPr>
        </p:nvSpPr>
        <p:spPr/>
        <p:txBody>
          <a:bodyPr/>
          <a:lstStyle/>
          <a:p>
            <a:endParaRPr lang="da-DK"/>
          </a:p>
        </p:txBody>
      </p:sp>
    </p:spTree>
    <p:extLst>
      <p:ext uri="{BB962C8B-B14F-4D97-AF65-F5344CB8AC3E}">
        <p14:creationId xmlns:p14="http://schemas.microsoft.com/office/powerpoint/2010/main" val="287783475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425268" y="544376"/>
            <a:ext cx="8229600" cy="1143000"/>
          </a:xfrm>
        </p:spPr>
        <p:txBody>
          <a:bodyPr>
            <a:normAutofit fontScale="90000"/>
          </a:bodyPr>
          <a:lstStyle/>
          <a:p>
            <a:r>
              <a:rPr lang="da-DK" sz="3600" b="1" dirty="0"/>
              <a:t>Klimaskærm</a:t>
            </a:r>
            <a:br>
              <a:rPr lang="da-DK" dirty="0"/>
            </a:br>
            <a:endParaRPr lang="da-DK" dirty="0"/>
          </a:p>
        </p:txBody>
      </p:sp>
      <p:sp>
        <p:nvSpPr>
          <p:cNvPr id="3" name="Pladsholder til indhold 2"/>
          <p:cNvSpPr>
            <a:spLocks noGrp="1"/>
          </p:cNvSpPr>
          <p:nvPr>
            <p:ph idx="1"/>
          </p:nvPr>
        </p:nvSpPr>
        <p:spPr/>
        <p:txBody>
          <a:bodyPr>
            <a:normAutofit/>
          </a:bodyPr>
          <a:lstStyle/>
          <a:p>
            <a:pPr>
              <a:buNone/>
            </a:pPr>
            <a:r>
              <a:rPr lang="da-DK" dirty="0"/>
              <a:t>		</a:t>
            </a:r>
          </a:p>
          <a:p>
            <a:pPr>
              <a:buNone/>
            </a:pPr>
            <a:endParaRPr lang="da-DK" dirty="0"/>
          </a:p>
        </p:txBody>
      </p:sp>
      <p:sp>
        <p:nvSpPr>
          <p:cNvPr id="4" name="Tekstboks 3"/>
          <p:cNvSpPr txBox="1"/>
          <p:nvPr/>
        </p:nvSpPr>
        <p:spPr>
          <a:xfrm>
            <a:off x="755576" y="2348880"/>
            <a:ext cx="7560840" cy="2062103"/>
          </a:xfrm>
          <a:prstGeom prst="rect">
            <a:avLst/>
          </a:prstGeom>
          <a:noFill/>
        </p:spPr>
        <p:txBody>
          <a:bodyPr wrap="square" rtlCol="0">
            <a:spAutoFit/>
          </a:bodyPr>
          <a:lstStyle/>
          <a:p>
            <a:pPr marL="285750" indent="-285750">
              <a:buFont typeface="Arial" pitchFamily="34" charset="0"/>
              <a:buChar char="•"/>
            </a:pPr>
            <a:r>
              <a:rPr lang="da-DK" sz="3200" dirty="0">
                <a:solidFill>
                  <a:schemeClr val="bg1">
                    <a:lumMod val="50000"/>
                  </a:schemeClr>
                </a:solidFill>
              </a:rPr>
              <a:t>Tæthed</a:t>
            </a:r>
          </a:p>
          <a:p>
            <a:pPr marL="285750" indent="-285750">
              <a:buFont typeface="Arial" pitchFamily="34" charset="0"/>
              <a:buChar char="•"/>
            </a:pPr>
            <a:r>
              <a:rPr lang="da-DK" sz="3200" dirty="0">
                <a:solidFill>
                  <a:schemeClr val="bg1">
                    <a:lumMod val="50000"/>
                  </a:schemeClr>
                </a:solidFill>
              </a:rPr>
              <a:t>Dampspærre</a:t>
            </a:r>
          </a:p>
          <a:p>
            <a:pPr marL="285750" indent="-285750">
              <a:buFont typeface="Arial" pitchFamily="34" charset="0"/>
              <a:buChar char="•"/>
            </a:pPr>
            <a:r>
              <a:rPr lang="da-DK" sz="3200" dirty="0">
                <a:solidFill>
                  <a:schemeClr val="bg1">
                    <a:lumMod val="50000"/>
                  </a:schemeClr>
                </a:solidFill>
              </a:rPr>
              <a:t>Kvalitet</a:t>
            </a:r>
          </a:p>
          <a:p>
            <a:pPr marL="285750" indent="-285750">
              <a:buFont typeface="Arial" pitchFamily="34" charset="0"/>
              <a:buChar char="•"/>
            </a:pPr>
            <a:r>
              <a:rPr lang="da-DK" sz="3200" dirty="0">
                <a:solidFill>
                  <a:schemeClr val="bg1">
                    <a:lumMod val="50000"/>
                  </a:schemeClr>
                </a:solidFill>
              </a:rPr>
              <a:t>Valg af isoleringsmaterialer</a:t>
            </a:r>
          </a:p>
        </p:txBody>
      </p:sp>
    </p:spTree>
    <p:extLst>
      <p:ext uri="{BB962C8B-B14F-4D97-AF65-F5344CB8AC3E}">
        <p14:creationId xmlns:p14="http://schemas.microsoft.com/office/powerpoint/2010/main" val="15169925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Potentialet - mulighederne</a:t>
            </a:r>
          </a:p>
        </p:txBody>
      </p:sp>
      <p:sp>
        <p:nvSpPr>
          <p:cNvPr id="3" name="Pladsholder til indhold 2"/>
          <p:cNvSpPr>
            <a:spLocks noGrp="1"/>
          </p:cNvSpPr>
          <p:nvPr>
            <p:ph idx="1"/>
          </p:nvPr>
        </p:nvSpPr>
        <p:spPr/>
        <p:txBody>
          <a:bodyPr/>
          <a:lstStyle/>
          <a:p>
            <a:r>
              <a:rPr lang="da-DK" dirty="0"/>
              <a:t>40 % af energien bruges i bygninger</a:t>
            </a:r>
          </a:p>
          <a:p>
            <a:r>
              <a:rPr lang="da-DK" dirty="0"/>
              <a:t>Heraf bruges halvdelen i enfamiliehuse</a:t>
            </a:r>
          </a:p>
          <a:p>
            <a:r>
              <a:rPr lang="da-DK" dirty="0"/>
              <a:t>Der kan spares meget på:</a:t>
            </a:r>
          </a:p>
          <a:p>
            <a:r>
              <a:rPr lang="da-DK" dirty="0"/>
              <a:t>Klimaskærm (bygnings-skallen)</a:t>
            </a:r>
          </a:p>
          <a:p>
            <a:r>
              <a:rPr lang="da-DK" dirty="0"/>
              <a:t>Varmeanlæg og andre installationer</a:t>
            </a:r>
          </a:p>
          <a:p>
            <a:r>
              <a:rPr lang="da-DK" dirty="0"/>
              <a:t>Vedvarende energi</a:t>
            </a:r>
          </a:p>
          <a:p>
            <a:pPr marL="0" indent="0">
              <a:buNone/>
            </a:pPr>
            <a:endParaRPr lang="da-DK" dirty="0"/>
          </a:p>
          <a:p>
            <a:endParaRPr lang="da-DK" dirty="0"/>
          </a:p>
        </p:txBody>
      </p:sp>
    </p:spTree>
    <p:extLst>
      <p:ext uri="{BB962C8B-B14F-4D97-AF65-F5344CB8AC3E}">
        <p14:creationId xmlns:p14="http://schemas.microsoft.com/office/powerpoint/2010/main" val="280582295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490052" y="1268760"/>
            <a:ext cx="8221075" cy="5185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itel 1"/>
          <p:cNvSpPr>
            <a:spLocks noGrp="1"/>
          </p:cNvSpPr>
          <p:nvPr>
            <p:ph type="title"/>
          </p:nvPr>
        </p:nvSpPr>
        <p:spPr>
          <a:xfrm>
            <a:off x="441857" y="404664"/>
            <a:ext cx="8229600" cy="648072"/>
          </a:xfrm>
        </p:spPr>
        <p:txBody>
          <a:bodyPr>
            <a:normAutofit/>
          </a:bodyPr>
          <a:lstStyle/>
          <a:p>
            <a:r>
              <a:rPr lang="da-DK" sz="3200" b="1" dirty="0"/>
              <a:t>Tæthedsplan</a:t>
            </a:r>
          </a:p>
        </p:txBody>
      </p:sp>
      <p:sp>
        <p:nvSpPr>
          <p:cNvPr id="3" name="Pladsholder til indhold 2"/>
          <p:cNvSpPr>
            <a:spLocks noGrp="1"/>
          </p:cNvSpPr>
          <p:nvPr>
            <p:ph idx="1"/>
          </p:nvPr>
        </p:nvSpPr>
        <p:spPr/>
        <p:txBody>
          <a:bodyPr/>
          <a:lstStyle/>
          <a:p>
            <a:endParaRPr lang="da-DK" dirty="0"/>
          </a:p>
        </p:txBody>
      </p:sp>
    </p:spTree>
    <p:extLst>
      <p:ext uri="{BB962C8B-B14F-4D97-AF65-F5344CB8AC3E}">
        <p14:creationId xmlns:p14="http://schemas.microsoft.com/office/powerpoint/2010/main" val="70100756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323528" y="116632"/>
            <a:ext cx="8373616" cy="1143000"/>
          </a:xfrm>
        </p:spPr>
        <p:txBody>
          <a:bodyPr/>
          <a:lstStyle/>
          <a:p>
            <a:r>
              <a:rPr lang="da-DK" sz="3200" b="1" dirty="0"/>
              <a:t>Tæthed?</a:t>
            </a:r>
            <a:r>
              <a:rPr lang="da-DK" sz="3200" dirty="0">
                <a:hlinkClick r:id="rId3"/>
              </a:rPr>
              <a:t> </a:t>
            </a:r>
            <a:r>
              <a:rPr lang="da-DK" sz="1200" dirty="0">
                <a:hlinkClick r:id="rId3"/>
              </a:rPr>
              <a:t>https://byggeriogenergi.dk/media/1693/utaetheder.pdf</a:t>
            </a:r>
            <a:endParaRPr lang="da-DK" sz="1200" b="1" dirty="0"/>
          </a:p>
        </p:txBody>
      </p:sp>
      <p:pic>
        <p:nvPicPr>
          <p:cNvPr id="2052" name="Picture 4"/>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227216" y="1425028"/>
            <a:ext cx="2947608" cy="39760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275856" y="2187228"/>
            <a:ext cx="2462232" cy="218414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7"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940152" y="1316272"/>
            <a:ext cx="2952328" cy="529258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22512792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116632"/>
            <a:ext cx="8229600" cy="1143000"/>
          </a:xfrm>
        </p:spPr>
        <p:txBody>
          <a:bodyPr>
            <a:normAutofit/>
          </a:bodyPr>
          <a:lstStyle/>
          <a:p>
            <a:r>
              <a:rPr lang="da-DK" sz="3200" b="1" dirty="0"/>
              <a:t>Dampspærren</a:t>
            </a:r>
          </a:p>
        </p:txBody>
      </p:sp>
      <p:pic>
        <p:nvPicPr>
          <p:cNvPr id="4098" name="Picture 2"/>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1259632" y="1556792"/>
            <a:ext cx="6267069" cy="44555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64258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323528" y="260648"/>
            <a:ext cx="8229600" cy="1143000"/>
          </a:xfrm>
        </p:spPr>
        <p:txBody>
          <a:bodyPr>
            <a:normAutofit/>
          </a:bodyPr>
          <a:lstStyle/>
          <a:p>
            <a:r>
              <a:rPr lang="da-DK" sz="3200" b="1" dirty="0"/>
              <a:t>Dampspærren</a:t>
            </a:r>
          </a:p>
        </p:txBody>
      </p:sp>
      <p:sp>
        <p:nvSpPr>
          <p:cNvPr id="3" name="Pladsholder til indhold 2"/>
          <p:cNvSpPr>
            <a:spLocks noGrp="1"/>
          </p:cNvSpPr>
          <p:nvPr>
            <p:ph idx="1"/>
          </p:nvPr>
        </p:nvSpPr>
        <p:spPr>
          <a:xfrm>
            <a:off x="467544" y="4293097"/>
            <a:ext cx="2520280" cy="216024"/>
          </a:xfrm>
        </p:spPr>
        <p:txBody>
          <a:bodyPr>
            <a:normAutofit fontScale="85000" lnSpcReduction="20000"/>
          </a:bodyPr>
          <a:lstStyle/>
          <a:p>
            <a:pPr marL="0" indent="0">
              <a:buNone/>
            </a:pPr>
            <a:r>
              <a:rPr lang="da-DK" sz="1200" dirty="0"/>
              <a:t>Eksempel på placering af dampspærre</a:t>
            </a:r>
          </a:p>
        </p:txBody>
      </p:sp>
      <p:pic>
        <p:nvPicPr>
          <p:cNvPr id="819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1772" y="2204864"/>
            <a:ext cx="3998909" cy="18722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88024" y="1916832"/>
            <a:ext cx="3922796" cy="31932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76140533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br>
              <a:rPr lang="da-DK" b="1" dirty="0"/>
            </a:br>
            <a:endParaRPr lang="da-DK" b="1" dirty="0"/>
          </a:p>
        </p:txBody>
      </p:sp>
      <p:sp>
        <p:nvSpPr>
          <p:cNvPr id="6" name="Titel 1">
            <a:extLst>
              <a:ext uri="{FF2B5EF4-FFF2-40B4-BE49-F238E27FC236}">
                <a16:creationId xmlns:a16="http://schemas.microsoft.com/office/drawing/2014/main" id="{07D39D5C-155D-ED48-B757-AF874D451357}"/>
              </a:ext>
            </a:extLst>
          </p:cNvPr>
          <p:cNvSpPr txBox="1">
            <a:spLocks/>
          </p:cNvSpPr>
          <p:nvPr/>
        </p:nvSpPr>
        <p:spPr bwMode="auto">
          <a:xfrm>
            <a:off x="134205" y="188640"/>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4400" b="1" kern="1200">
                <a:solidFill>
                  <a:schemeClr val="tx1"/>
                </a:solidFill>
                <a:latin typeface="Trebuchet MS" pitchFamily="34" charset="0"/>
                <a:ea typeface="+mj-ea"/>
                <a:cs typeface="+mj-cs"/>
              </a:defRPr>
            </a:lvl1pPr>
            <a:lvl2pPr algn="l" rtl="0" eaLnBrk="0" fontAlgn="base" hangingPunct="0">
              <a:spcBef>
                <a:spcPct val="0"/>
              </a:spcBef>
              <a:spcAft>
                <a:spcPct val="0"/>
              </a:spcAft>
              <a:defRPr sz="4400" b="1">
                <a:solidFill>
                  <a:schemeClr val="tx1"/>
                </a:solidFill>
                <a:latin typeface="Trebuchet MS" pitchFamily="34" charset="0"/>
              </a:defRPr>
            </a:lvl2pPr>
            <a:lvl3pPr algn="l" rtl="0" eaLnBrk="0" fontAlgn="base" hangingPunct="0">
              <a:spcBef>
                <a:spcPct val="0"/>
              </a:spcBef>
              <a:spcAft>
                <a:spcPct val="0"/>
              </a:spcAft>
              <a:defRPr sz="4400" b="1">
                <a:solidFill>
                  <a:schemeClr val="tx1"/>
                </a:solidFill>
                <a:latin typeface="Trebuchet MS" pitchFamily="34" charset="0"/>
              </a:defRPr>
            </a:lvl3pPr>
            <a:lvl4pPr algn="l" rtl="0" eaLnBrk="0" fontAlgn="base" hangingPunct="0">
              <a:spcBef>
                <a:spcPct val="0"/>
              </a:spcBef>
              <a:spcAft>
                <a:spcPct val="0"/>
              </a:spcAft>
              <a:defRPr sz="4400" b="1">
                <a:solidFill>
                  <a:schemeClr val="tx1"/>
                </a:solidFill>
                <a:latin typeface="Trebuchet MS" pitchFamily="34" charset="0"/>
              </a:defRPr>
            </a:lvl4pPr>
            <a:lvl5pPr algn="l" rtl="0" eaLnBrk="0" fontAlgn="base" hangingPunct="0">
              <a:spcBef>
                <a:spcPct val="0"/>
              </a:spcBef>
              <a:spcAft>
                <a:spcPct val="0"/>
              </a:spcAft>
              <a:defRPr sz="4400" b="1">
                <a:solidFill>
                  <a:schemeClr val="tx1"/>
                </a:solidFill>
                <a:latin typeface="Trebuchet MS" pitchFamily="34" charset="0"/>
              </a:defRPr>
            </a:lvl5pPr>
            <a:lvl6pPr marL="457200" algn="l" rtl="0" fontAlgn="base">
              <a:spcBef>
                <a:spcPct val="0"/>
              </a:spcBef>
              <a:spcAft>
                <a:spcPct val="0"/>
              </a:spcAft>
              <a:defRPr sz="4400">
                <a:solidFill>
                  <a:schemeClr val="tx1"/>
                </a:solidFill>
                <a:latin typeface="Trebuchet MS" pitchFamily="34" charset="0"/>
              </a:defRPr>
            </a:lvl6pPr>
            <a:lvl7pPr marL="914400" algn="l" rtl="0" fontAlgn="base">
              <a:spcBef>
                <a:spcPct val="0"/>
              </a:spcBef>
              <a:spcAft>
                <a:spcPct val="0"/>
              </a:spcAft>
              <a:defRPr sz="4400">
                <a:solidFill>
                  <a:schemeClr val="tx1"/>
                </a:solidFill>
                <a:latin typeface="Trebuchet MS" pitchFamily="34" charset="0"/>
              </a:defRPr>
            </a:lvl7pPr>
            <a:lvl8pPr marL="1371600" algn="l" rtl="0" fontAlgn="base">
              <a:spcBef>
                <a:spcPct val="0"/>
              </a:spcBef>
              <a:spcAft>
                <a:spcPct val="0"/>
              </a:spcAft>
              <a:defRPr sz="4400">
                <a:solidFill>
                  <a:schemeClr val="tx1"/>
                </a:solidFill>
                <a:latin typeface="Trebuchet MS" pitchFamily="34" charset="0"/>
              </a:defRPr>
            </a:lvl8pPr>
            <a:lvl9pPr marL="1828800" algn="l" rtl="0" fontAlgn="base">
              <a:spcBef>
                <a:spcPct val="0"/>
              </a:spcBef>
              <a:spcAft>
                <a:spcPct val="0"/>
              </a:spcAft>
              <a:defRPr sz="4400">
                <a:solidFill>
                  <a:schemeClr val="tx1"/>
                </a:solidFill>
                <a:latin typeface="Trebuchet MS" pitchFamily="34" charset="0"/>
              </a:defRPr>
            </a:lvl9pPr>
          </a:lstStyle>
          <a:p>
            <a:r>
              <a:rPr lang="da-DK" sz="3200" dirty="0"/>
              <a:t>Dampspærreguide</a:t>
            </a:r>
          </a:p>
        </p:txBody>
      </p:sp>
      <p:pic>
        <p:nvPicPr>
          <p:cNvPr id="4" name="Billede 3">
            <a:extLst>
              <a:ext uri="{FF2B5EF4-FFF2-40B4-BE49-F238E27FC236}">
                <a16:creationId xmlns:a16="http://schemas.microsoft.com/office/drawing/2014/main" id="{94C1B84A-E241-4346-8F46-0EC8297B72AB}"/>
              </a:ext>
            </a:extLst>
          </p:cNvPr>
          <p:cNvPicPr>
            <a:picLocks noChangeAspect="1"/>
          </p:cNvPicPr>
          <p:nvPr/>
        </p:nvPicPr>
        <p:blipFill>
          <a:blip r:embed="rId3"/>
          <a:stretch>
            <a:fillRect/>
          </a:stretch>
        </p:blipFill>
        <p:spPr>
          <a:xfrm>
            <a:off x="134205" y="94320"/>
            <a:ext cx="7281940" cy="6669360"/>
          </a:xfrm>
          <a:prstGeom prst="rect">
            <a:avLst/>
          </a:prstGeom>
        </p:spPr>
      </p:pic>
      <p:pic>
        <p:nvPicPr>
          <p:cNvPr id="5" name="Picture 2">
            <a:extLst>
              <a:ext uri="{FF2B5EF4-FFF2-40B4-BE49-F238E27FC236}">
                <a16:creationId xmlns:a16="http://schemas.microsoft.com/office/drawing/2014/main" id="{0A554DAF-073D-43D7-849F-7931DDAD9D9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38900" y="131762"/>
            <a:ext cx="2705100" cy="44291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970426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218" name="Picture 2">
            <a:hlinkClick r:id="rId3"/>
          </p:cNvPr>
          <p:cNvPicPr>
            <a:picLocks noGrp="1" noChangeAspect="1" noChangeArrowheads="1"/>
          </p:cNvPicPr>
          <p:nvPr>
            <p:ph idx="1"/>
          </p:nvPr>
        </p:nvPicPr>
        <p:blipFill>
          <a:blip r:embed="rId4">
            <a:extLst>
              <a:ext uri="{28A0092B-C50C-407E-A947-70E740481C1C}">
                <a14:useLocalDpi xmlns:a14="http://schemas.microsoft.com/office/drawing/2010/main"/>
              </a:ext>
            </a:extLst>
          </a:blip>
          <a:stretch>
            <a:fillRect/>
          </a:stretch>
        </p:blipFill>
        <p:spPr bwMode="auto">
          <a:xfrm>
            <a:off x="539552" y="692696"/>
            <a:ext cx="6840760" cy="60315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142772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125760"/>
            <a:ext cx="8229600" cy="1143000"/>
          </a:xfrm>
        </p:spPr>
        <p:txBody>
          <a:bodyPr>
            <a:normAutofit/>
          </a:bodyPr>
          <a:lstStyle/>
          <a:p>
            <a:r>
              <a:rPr lang="da-DK" sz="3200" b="1" dirty="0"/>
              <a:t>Kvalitet af efterisolering</a:t>
            </a:r>
          </a:p>
        </p:txBody>
      </p:sp>
      <p:sp>
        <p:nvSpPr>
          <p:cNvPr id="3" name="Pladsholder til indhold 2"/>
          <p:cNvSpPr>
            <a:spLocks noGrp="1"/>
          </p:cNvSpPr>
          <p:nvPr>
            <p:ph idx="1"/>
          </p:nvPr>
        </p:nvSpPr>
        <p:spPr/>
        <p:txBody>
          <a:bodyPr/>
          <a:lstStyle/>
          <a:p>
            <a:endParaRPr lang="da-DK" dirty="0"/>
          </a:p>
        </p:txBody>
      </p:sp>
      <p:pic>
        <p:nvPicPr>
          <p:cNvPr id="10242" name="Picture 2"/>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447747" y="1268760"/>
            <a:ext cx="3888432" cy="542131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836255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634082"/>
          </a:xfrm>
        </p:spPr>
        <p:txBody>
          <a:bodyPr>
            <a:normAutofit/>
          </a:bodyPr>
          <a:lstStyle/>
          <a:p>
            <a:r>
              <a:rPr lang="da-DK" sz="3200" b="1" dirty="0"/>
              <a:t>Efterisolering med kvalitet</a:t>
            </a:r>
          </a:p>
        </p:txBody>
      </p:sp>
      <p:pic>
        <p:nvPicPr>
          <p:cNvPr id="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60063" y="4221088"/>
            <a:ext cx="5889827" cy="230425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79512" y="980729"/>
            <a:ext cx="3672408" cy="303790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499992" y="1089850"/>
            <a:ext cx="3528392" cy="2819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11379914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323528" y="241995"/>
            <a:ext cx="8229600" cy="1143000"/>
          </a:xfrm>
        </p:spPr>
        <p:txBody>
          <a:bodyPr/>
          <a:lstStyle/>
          <a:p>
            <a:r>
              <a:rPr lang="da-DK" sz="3200" b="1" dirty="0"/>
              <a:t>Valg af isoleringsmaterialer</a:t>
            </a:r>
          </a:p>
        </p:txBody>
      </p:sp>
      <p:pic>
        <p:nvPicPr>
          <p:cNvPr id="409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9552" y="1268760"/>
            <a:ext cx="3339430" cy="470770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869636" y="1412776"/>
            <a:ext cx="3749965" cy="512948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14445313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269775"/>
            <a:ext cx="8301608" cy="1143000"/>
          </a:xfrm>
        </p:spPr>
        <p:txBody>
          <a:bodyPr/>
          <a:lstStyle/>
          <a:p>
            <a:r>
              <a:rPr lang="da-DK" sz="3200" dirty="0"/>
              <a:t>Isoleringsmaterialer</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19672" y="1412775"/>
            <a:ext cx="5760640" cy="479545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3756053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1560" y="332656"/>
            <a:ext cx="8229600" cy="1143000"/>
          </a:xfrm>
        </p:spPr>
        <p:txBody>
          <a:bodyPr/>
          <a:lstStyle/>
          <a:p>
            <a:r>
              <a:rPr lang="da-DK" dirty="0"/>
              <a:t>Energiforbrug til bygningsdrift.</a:t>
            </a:r>
          </a:p>
        </p:txBody>
      </p:sp>
      <p:pic>
        <p:nvPicPr>
          <p:cNvPr id="4" name="Content Placeholder 3"/>
          <p:cNvPicPr>
            <a:picLocks noGrp="1" noChangeAspect="1" noChangeArrowheads="1"/>
          </p:cNvPicPr>
          <p:nvPr>
            <p:ph idx="1"/>
          </p:nvPr>
        </p:nvPicPr>
        <p:blipFill>
          <a:blip r:embed="rId3" cstate="print"/>
          <a:srcRect/>
          <a:stretch>
            <a:fillRect/>
          </a:stretch>
        </p:blipFill>
        <p:spPr bwMode="auto">
          <a:xfrm>
            <a:off x="1053564" y="1772816"/>
            <a:ext cx="6578436" cy="3908365"/>
          </a:xfrm>
          <a:prstGeom prst="rect">
            <a:avLst/>
          </a:prstGeom>
          <a:noFill/>
          <a:ln w="9525">
            <a:noFill/>
            <a:miter lim="800000"/>
            <a:headEnd/>
            <a:tailEnd/>
          </a:ln>
        </p:spPr>
      </p:pic>
    </p:spTree>
    <p:extLst>
      <p:ext uri="{BB962C8B-B14F-4D97-AF65-F5344CB8AC3E}">
        <p14:creationId xmlns:p14="http://schemas.microsoft.com/office/powerpoint/2010/main" val="406911127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179512" y="33933"/>
            <a:ext cx="8867328" cy="1437605"/>
          </a:xfrm>
        </p:spPr>
        <p:txBody>
          <a:bodyPr>
            <a:normAutofit/>
          </a:bodyPr>
          <a:lstStyle/>
          <a:p>
            <a:r>
              <a:rPr lang="da-DK" sz="3200" dirty="0" err="1"/>
              <a:t>Lambdaværdier</a:t>
            </a:r>
            <a:endParaRPr lang="da-DK" sz="3200" dirty="0"/>
          </a:p>
        </p:txBody>
      </p:sp>
      <p:pic>
        <p:nvPicPr>
          <p:cNvPr id="614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210" y="1196753"/>
            <a:ext cx="9130288" cy="524470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482154069"/>
      </p:ext>
    </p:extLst>
  </p:cSld>
  <p:clrMapOvr>
    <a:masterClrMapping/>
  </p:clrMapOvr>
</p:sld>
</file>

<file path=ppt/theme/theme1.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BDF22F492AE8914D8B73C3E3C23F308D" ma:contentTypeVersion="31" ma:contentTypeDescription="Opret et nyt dokument." ma:contentTypeScope="" ma:versionID="1028beaa144d05e948369b987caf50e3">
  <xsd:schema xmlns:xsd="http://www.w3.org/2001/XMLSchema" xmlns:xs="http://www.w3.org/2001/XMLSchema" xmlns:p="http://schemas.microsoft.com/office/2006/metadata/properties" xmlns:ns1="http://schemas.microsoft.com/sharepoint/v3" xmlns:ns2="b1cfadd8-d294-4d34-bc36-10edd03a80b3" xmlns:ns3="57e246f5-a181-4ddd-bcfa-8f2bd33c0c9c" targetNamespace="http://schemas.microsoft.com/office/2006/metadata/properties" ma:root="true" ma:fieldsID="9e062dd460a46b14fcff5ecb85d09ee7" ns1:_="" ns2:_="" ns3:_="">
    <xsd:import namespace="http://schemas.microsoft.com/sharepoint/v3"/>
    <xsd:import namespace="b1cfadd8-d294-4d34-bc36-10edd03a80b3"/>
    <xsd:import namespace="57e246f5-a181-4ddd-bcfa-8f2bd33c0c9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Filtype" minOccurs="0"/>
                <xsd:element ref="ns3:SharedWithUsers" minOccurs="0"/>
                <xsd:element ref="ns3:SharedWithDetails" minOccurs="0"/>
                <xsd:element ref="ns1:_ip_UnifiedCompliancePolicyProperties" minOccurs="0"/>
                <xsd:element ref="ns1:_ip_UnifiedCompliancePolicyUIAction"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Test"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Egenskaber for Unified Compliance Policy" ma:hidden="true" ma:internalName="_ip_UnifiedCompliancePolicyProperties">
      <xsd:simpleType>
        <xsd:restriction base="dms:Note"/>
      </xsd:simpleType>
    </xsd:element>
    <xsd:element name="_ip_UnifiedCompliancePolicyUIAction" ma:index="21" nillable="true" ma:displayName="Handling for Unified Compliance Policy-grænseflade"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1cfadd8-d294-4d34-bc36-10edd03a80b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description="" ma:indexed="true"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Filtype" ma:index="17" nillable="true" ma:displayName="Filtype" ma:format="Dropdown" ma:indexed="true" ma:internalName="Filtype">
      <xsd:simpleType>
        <xsd:restriction base="dms:Text">
          <xsd:maxLength value="255"/>
        </xsd:restriction>
      </xsd:simpleType>
    </xsd:element>
    <xsd:element name="MediaServiceLocation" ma:index="22" nillable="true" ma:displayName="Location" ma:internalName="MediaServiceLocation" ma:readOnly="true">
      <xsd:simpleType>
        <xsd:restriction base="dms:Text"/>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Billedmærker" ma:readOnly="false" ma:fieldId="{5cf76f15-5ced-4ddc-b409-7134ff3c332f}" ma:taxonomyMulti="true" ma:sspId="fcff2bff-98dc-460d-973e-03f7511429f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Test" ma:index="28" nillable="true" ma:displayName="Test" ma:format="Dropdown" ma:list="UserInfo" ma:SharePointGroup="0" ma:internalName="Test">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SearchProperties" ma:index="2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7e246f5-a181-4ddd-bcfa-8f2bd33c0c9c" elementFormDefault="qualified">
    <xsd:import namespace="http://schemas.microsoft.com/office/2006/documentManagement/types"/>
    <xsd:import namespace="http://schemas.microsoft.com/office/infopath/2007/PartnerControls"/>
    <xsd:element name="SharedWithUsers" ma:index="18"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lt med detaljer" ma:internalName="SharedWithDetails" ma:readOnly="true">
      <xsd:simpleType>
        <xsd:restriction base="dms:Note">
          <xsd:maxLength value="255"/>
        </xsd:restriction>
      </xsd:simpleType>
    </xsd:element>
    <xsd:element name="TaxCatchAll" ma:index="26" nillable="true" ma:displayName="Taxonomy Catch All Column" ma:hidden="true" ma:list="{4651abdf-1673-48e2-821d-f5cd0b68c3fe}" ma:internalName="TaxCatchAll" ma:showField="CatchAllData" ma:web="57e246f5-a181-4ddd-bcfa-8f2bd33c0c9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7e246f5-a181-4ddd-bcfa-8f2bd33c0c9c" xsi:nil="true"/>
    <_ip_UnifiedCompliancePolicyUIAction xmlns="http://schemas.microsoft.com/sharepoint/v3" xsi:nil="true"/>
    <lcf76f155ced4ddcb4097134ff3c332f xmlns="b1cfadd8-d294-4d34-bc36-10edd03a80b3">
      <Terms xmlns="http://schemas.microsoft.com/office/infopath/2007/PartnerControls"/>
    </lcf76f155ced4ddcb4097134ff3c332f>
    <Test xmlns="b1cfadd8-d294-4d34-bc36-10edd03a80b3">
      <UserInfo>
        <DisplayName/>
        <AccountId xsi:nil="true"/>
        <AccountType/>
      </UserInfo>
    </Test>
    <Filtype xmlns="b1cfadd8-d294-4d34-bc36-10edd03a80b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95FB8CEA-4CF0-483F-AF98-E306B6030FCF}"/>
</file>

<file path=customXml/itemProps2.xml><?xml version="1.0" encoding="utf-8"?>
<ds:datastoreItem xmlns:ds="http://schemas.openxmlformats.org/officeDocument/2006/customXml" ds:itemID="{18736642-CA9D-4957-8CC5-E7C3AB6083EE}"/>
</file>

<file path=customXml/itemProps3.xml><?xml version="1.0" encoding="utf-8"?>
<ds:datastoreItem xmlns:ds="http://schemas.openxmlformats.org/officeDocument/2006/customXml" ds:itemID="{846C8D9A-09D1-4368-A987-C7F526F84616}"/>
</file>

<file path=docProps/app.xml><?xml version="1.0" encoding="utf-8"?>
<Properties xmlns="http://schemas.openxmlformats.org/officeDocument/2006/extended-properties" xmlns:vt="http://schemas.openxmlformats.org/officeDocument/2006/docPropsVTypes">
  <TotalTime>2225</TotalTime>
  <Words>3207</Words>
  <Application>Microsoft Macintosh PowerPoint</Application>
  <PresentationFormat>On-screen Show (4:3)</PresentationFormat>
  <Paragraphs>502</Paragraphs>
  <Slides>90</Slides>
  <Notes>89</Notes>
  <HiddenSlides>17</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90</vt:i4>
      </vt:variant>
    </vt:vector>
  </HeadingPairs>
  <TitlesOfParts>
    <vt:vector size="94" baseType="lpstr">
      <vt:lpstr>Arial</vt:lpstr>
      <vt:lpstr>Calibri</vt:lpstr>
      <vt:lpstr>Trebuchet MS</vt:lpstr>
      <vt:lpstr>Kontortema</vt:lpstr>
      <vt:lpstr>PowerPoint Presentation</vt:lpstr>
      <vt:lpstr>Sparringspartner for håndværkere,  rådgivere, brugere,  bygningsejere, lærlinge, studerende</vt:lpstr>
      <vt:lpstr>Drivhus-effekt med fører klimaforandringer </vt:lpstr>
      <vt:lpstr>PowerPoint Presentation</vt:lpstr>
      <vt:lpstr>Fossile brændsler bruges fx til  </vt:lpstr>
      <vt:lpstr>Fossile brændsler bruges fx til  </vt:lpstr>
      <vt:lpstr>Hvem gør noget??</vt:lpstr>
      <vt:lpstr>Potentialet - mulighederne</vt:lpstr>
      <vt:lpstr>Energiforbrug til bygningsdrift.</vt:lpstr>
      <vt:lpstr>Bygningens energimæssige ydeevne</vt:lpstr>
      <vt:lpstr>Hvad kan vi gøre?</vt:lpstr>
      <vt:lpstr>Metode – tjek energiforbruget</vt:lpstr>
      <vt:lpstr>PowerPoint Presentation</vt:lpstr>
      <vt:lpstr>PowerPoint Presentation</vt:lpstr>
      <vt:lpstr>PowerPoint Presentation</vt:lpstr>
      <vt:lpstr>Husets energinøgletal  Skriv det oplyste areal og forbrug i skemaet</vt:lpstr>
      <vt:lpstr>Husets energinøgletal  – 100 m2 hus fra 1969 </vt:lpstr>
      <vt:lpstr>PowerPoint Presentation</vt:lpstr>
      <vt:lpstr>PowerPoint Presentation</vt:lpstr>
      <vt:lpstr>Tjeklister på ByggeriOgEnergi.dk</vt:lpstr>
      <vt:lpstr>PowerPoint Presentation</vt:lpstr>
      <vt:lpstr>Så skal I finde energibesparelser – vha energiløsningerne https://www.byggeriogenergi.dk/energiloesninger/ Hvad indeholder en energiløsning?</vt:lpstr>
      <vt:lpstr>Til énfamiliehuse</vt:lpstr>
      <vt:lpstr>Men kan bruges til  mange typer bygninger</vt:lpstr>
      <vt:lpstr>PowerPoint Presentation</vt:lpstr>
      <vt:lpstr>Tag og loft</vt:lpstr>
      <vt:lpstr>Facade</vt:lpstr>
      <vt:lpstr>Gulv, sokkel/fundament og kælder</vt:lpstr>
      <vt:lpstr>PowerPoint Presentation</vt:lpstr>
      <vt:lpstr>PowerPoint Presentation</vt:lpstr>
      <vt:lpstr>PowerPoint Presentation</vt:lpstr>
      <vt:lpstr>PowerPoint Presentation</vt:lpstr>
      <vt:lpstr>Eksempel på energibesparelse</vt:lpstr>
      <vt:lpstr>Udførelse</vt:lpstr>
      <vt:lpstr>Tjekliste</vt:lpstr>
      <vt:lpstr>PowerPoint Presentation</vt:lpstr>
      <vt:lpstr>PowerPoint Presentation</vt:lpstr>
      <vt:lpstr>PowerPoint Presentation</vt:lpstr>
      <vt:lpstr>PowerPoint Presentation</vt:lpstr>
      <vt:lpstr>PowerPoint Presentation</vt:lpstr>
      <vt:lpstr>PowerPoint Presentation</vt:lpstr>
      <vt:lpstr>Eller I kan se på film, hvordan det udføres…</vt:lpstr>
      <vt:lpstr>PowerPoint Presentation</vt:lpstr>
      <vt:lpstr>PowerPoint Presentation</vt:lpstr>
      <vt:lpstr>PowerPoint Presentation</vt:lpstr>
      <vt:lpstr>PowerPoint Presentation</vt:lpstr>
      <vt:lpstr>PowerPoint Presentation</vt:lpstr>
      <vt:lpstr>PowerPoint Presentation</vt:lpstr>
      <vt:lpstr>Advarsel</vt:lpstr>
      <vt:lpstr>PowerPoint Presentation</vt:lpstr>
      <vt:lpstr> Indvendig efterisolering  af kældervæg </vt:lpstr>
      <vt:lpstr>PowerPoint Presentation</vt:lpstr>
      <vt:lpstr>PowerPoint Presentation</vt:lpstr>
      <vt:lpstr>Eksempel på energibesparelse</vt:lpstr>
      <vt:lpstr>PowerPoint Presentation</vt:lpstr>
      <vt:lpstr>PowerPoint Presentation</vt:lpstr>
      <vt:lpstr>Krav til ovenlysvinduer og glastage</vt:lpstr>
      <vt:lpstr>PowerPoint Presentation</vt:lpstr>
      <vt:lpstr>PowerPoint Presentation</vt:lpstr>
      <vt:lpstr>Eller find besparelserne i besparelsesberegneren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Så prøver vi at ændre oliekedlen</vt:lpstr>
      <vt:lpstr>PowerPoint Presentation</vt:lpstr>
      <vt:lpstr>Lidt om U-værdi – findes også i BR-18-præsentation</vt:lpstr>
      <vt:lpstr>Varmeisolering- begreber</vt:lpstr>
      <vt:lpstr>PowerPoint Presentation</vt:lpstr>
      <vt:lpstr>Hvordan beregnes U-værdier og linjetab?</vt:lpstr>
      <vt:lpstr>Yderligere materialer om klimaskærm</vt:lpstr>
      <vt:lpstr>Klimaskærm </vt:lpstr>
      <vt:lpstr>Tæthedsplan</vt:lpstr>
      <vt:lpstr>Tæthed? https://byggeriogenergi.dk/media/1693/utaetheder.pdf</vt:lpstr>
      <vt:lpstr>Dampspærren</vt:lpstr>
      <vt:lpstr>Dampspærren</vt:lpstr>
      <vt:lpstr> </vt:lpstr>
      <vt:lpstr>PowerPoint Presentation</vt:lpstr>
      <vt:lpstr>Kvalitet af efterisolering</vt:lpstr>
      <vt:lpstr>Efterisolering med kvalitet</vt:lpstr>
      <vt:lpstr>Valg af isoleringsmaterialer</vt:lpstr>
      <vt:lpstr>Isoleringsmaterialer</vt:lpstr>
      <vt:lpstr>Lambdaværdier</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03_besparelsesmulighede_okt_-20_faglaerer_toemrer_kommentar</dc:title>
  <dc:subject/>
  <dc:creator>Kai Borggreen</dc:creator>
  <cp:keywords/>
  <dc:description/>
  <cp:lastModifiedBy>Pia Bodal</cp:lastModifiedBy>
  <cp:revision>155</cp:revision>
  <cp:lastPrinted>2019-11-25T12:59:45Z</cp:lastPrinted>
  <dcterms:created xsi:type="dcterms:W3CDTF">2008-11-18T13:11:39Z</dcterms:created>
  <dcterms:modified xsi:type="dcterms:W3CDTF">2022-05-09T10:14:08Z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0x010100BDF22F492AE8914D8B73C3E3C23F308D</vt:lpwstr>
  </property>
  <property fmtid="{D5CDD505-2E9C-101B-9397-08002B2CF9AE}" pid="3" name="Order">
    <vt:r8>9000</vt:r8>
  </property>
  <property fmtid="{D5CDD505-2E9C-101B-9397-08002B2CF9AE}" pid="4" name="xd_Signature">
    <vt:bool>false</vt:bool>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MediaServiceImageTags">
    <vt:lpwstr/>
  </property>
</Properties>
</file>